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79" r:id="rId3"/>
    <p:sldId id="273" r:id="rId4"/>
    <p:sldId id="280" r:id="rId5"/>
    <p:sldId id="285" r:id="rId6"/>
    <p:sldId id="286" r:id="rId7"/>
    <p:sldId id="281" r:id="rId8"/>
    <p:sldId id="287" r:id="rId9"/>
    <p:sldId id="288" r:id="rId10"/>
    <p:sldId id="289" r:id="rId11"/>
    <p:sldId id="290" r:id="rId12"/>
    <p:sldId id="282" r:id="rId13"/>
    <p:sldId id="291" r:id="rId14"/>
    <p:sldId id="292" r:id="rId15"/>
    <p:sldId id="283" r:id="rId16"/>
    <p:sldId id="293" r:id="rId17"/>
    <p:sldId id="294"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684"/>
    <p:restoredTop sz="94609"/>
  </p:normalViewPr>
  <p:slideViewPr>
    <p:cSldViewPr snapToGrid="0" snapToObjects="1">
      <p:cViewPr varScale="1">
        <p:scale>
          <a:sx n="151" d="100"/>
          <a:sy n="151" d="100"/>
        </p:scale>
        <p:origin x="282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305C3A-13FA-9945-B8ED-9B30EDEB8B5B}" type="datetimeFigureOut">
              <a:rPr lang="en-US" smtClean="0"/>
              <a:t>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9B779-182D-DB41-8CBD-AC1B796988D9}" type="slidenum">
              <a:rPr lang="en-US" smtClean="0"/>
              <a:t>‹#›</a:t>
            </a:fld>
            <a:endParaRPr lang="en-US"/>
          </a:p>
        </p:txBody>
      </p:sp>
    </p:spTree>
    <p:extLst>
      <p:ext uri="{BB962C8B-B14F-4D97-AF65-F5344CB8AC3E}">
        <p14:creationId xmlns:p14="http://schemas.microsoft.com/office/powerpoint/2010/main" val="2139927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305C3A-13FA-9945-B8ED-9B30EDEB8B5B}" type="datetimeFigureOut">
              <a:rPr lang="en-US" smtClean="0"/>
              <a:t>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9B779-182D-DB41-8CBD-AC1B796988D9}" type="slidenum">
              <a:rPr lang="en-US" smtClean="0"/>
              <a:t>‹#›</a:t>
            </a:fld>
            <a:endParaRPr lang="en-US"/>
          </a:p>
        </p:txBody>
      </p:sp>
    </p:spTree>
    <p:extLst>
      <p:ext uri="{BB962C8B-B14F-4D97-AF65-F5344CB8AC3E}">
        <p14:creationId xmlns:p14="http://schemas.microsoft.com/office/powerpoint/2010/main" val="942757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305C3A-13FA-9945-B8ED-9B30EDEB8B5B}" type="datetimeFigureOut">
              <a:rPr lang="en-US" smtClean="0"/>
              <a:t>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9B779-182D-DB41-8CBD-AC1B796988D9}" type="slidenum">
              <a:rPr lang="en-US" smtClean="0"/>
              <a:t>‹#›</a:t>
            </a:fld>
            <a:endParaRPr lang="en-US"/>
          </a:p>
        </p:txBody>
      </p:sp>
    </p:spTree>
    <p:extLst>
      <p:ext uri="{BB962C8B-B14F-4D97-AF65-F5344CB8AC3E}">
        <p14:creationId xmlns:p14="http://schemas.microsoft.com/office/powerpoint/2010/main" val="1166257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305C3A-13FA-9945-B8ED-9B30EDEB8B5B}" type="datetimeFigureOut">
              <a:rPr lang="en-US" smtClean="0"/>
              <a:t>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9B779-182D-DB41-8CBD-AC1B796988D9}" type="slidenum">
              <a:rPr lang="en-US" smtClean="0"/>
              <a:t>‹#›</a:t>
            </a:fld>
            <a:endParaRPr lang="en-US"/>
          </a:p>
        </p:txBody>
      </p:sp>
    </p:spTree>
    <p:extLst>
      <p:ext uri="{BB962C8B-B14F-4D97-AF65-F5344CB8AC3E}">
        <p14:creationId xmlns:p14="http://schemas.microsoft.com/office/powerpoint/2010/main" val="2627481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305C3A-13FA-9945-B8ED-9B30EDEB8B5B}" type="datetimeFigureOut">
              <a:rPr lang="en-US" smtClean="0"/>
              <a:t>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9B779-182D-DB41-8CBD-AC1B796988D9}" type="slidenum">
              <a:rPr lang="en-US" smtClean="0"/>
              <a:t>‹#›</a:t>
            </a:fld>
            <a:endParaRPr lang="en-US"/>
          </a:p>
        </p:txBody>
      </p:sp>
    </p:spTree>
    <p:extLst>
      <p:ext uri="{BB962C8B-B14F-4D97-AF65-F5344CB8AC3E}">
        <p14:creationId xmlns:p14="http://schemas.microsoft.com/office/powerpoint/2010/main" val="57995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305C3A-13FA-9945-B8ED-9B30EDEB8B5B}" type="datetimeFigureOut">
              <a:rPr lang="en-US" smtClean="0"/>
              <a:t>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D9B779-182D-DB41-8CBD-AC1B796988D9}" type="slidenum">
              <a:rPr lang="en-US" smtClean="0"/>
              <a:t>‹#›</a:t>
            </a:fld>
            <a:endParaRPr lang="en-US"/>
          </a:p>
        </p:txBody>
      </p:sp>
    </p:spTree>
    <p:extLst>
      <p:ext uri="{BB962C8B-B14F-4D97-AF65-F5344CB8AC3E}">
        <p14:creationId xmlns:p14="http://schemas.microsoft.com/office/powerpoint/2010/main" val="2576721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305C3A-13FA-9945-B8ED-9B30EDEB8B5B}" type="datetimeFigureOut">
              <a:rPr lang="en-US" smtClean="0"/>
              <a:t>2/6/21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D9B779-182D-DB41-8CBD-AC1B796988D9}" type="slidenum">
              <a:rPr lang="en-US" smtClean="0"/>
              <a:t>‹#›</a:t>
            </a:fld>
            <a:endParaRPr lang="en-US"/>
          </a:p>
        </p:txBody>
      </p:sp>
    </p:spTree>
    <p:extLst>
      <p:ext uri="{BB962C8B-B14F-4D97-AF65-F5344CB8AC3E}">
        <p14:creationId xmlns:p14="http://schemas.microsoft.com/office/powerpoint/2010/main" val="3105760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305C3A-13FA-9945-B8ED-9B30EDEB8B5B}" type="datetimeFigureOut">
              <a:rPr lang="en-US" smtClean="0"/>
              <a:t>2/6/21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D9B779-182D-DB41-8CBD-AC1B796988D9}" type="slidenum">
              <a:rPr lang="en-US" smtClean="0"/>
              <a:t>‹#›</a:t>
            </a:fld>
            <a:endParaRPr lang="en-US"/>
          </a:p>
        </p:txBody>
      </p:sp>
    </p:spTree>
    <p:extLst>
      <p:ext uri="{BB962C8B-B14F-4D97-AF65-F5344CB8AC3E}">
        <p14:creationId xmlns:p14="http://schemas.microsoft.com/office/powerpoint/2010/main" val="3272413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305C3A-13FA-9945-B8ED-9B30EDEB8B5B}" type="datetimeFigureOut">
              <a:rPr lang="en-US" smtClean="0"/>
              <a:t>2/6/21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D9B779-182D-DB41-8CBD-AC1B796988D9}" type="slidenum">
              <a:rPr lang="en-US" smtClean="0"/>
              <a:t>‹#›</a:t>
            </a:fld>
            <a:endParaRPr lang="en-US"/>
          </a:p>
        </p:txBody>
      </p:sp>
    </p:spTree>
    <p:extLst>
      <p:ext uri="{BB962C8B-B14F-4D97-AF65-F5344CB8AC3E}">
        <p14:creationId xmlns:p14="http://schemas.microsoft.com/office/powerpoint/2010/main" val="585299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305C3A-13FA-9945-B8ED-9B30EDEB8B5B}" type="datetimeFigureOut">
              <a:rPr lang="en-US" smtClean="0"/>
              <a:t>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D9B779-182D-DB41-8CBD-AC1B796988D9}" type="slidenum">
              <a:rPr lang="en-US" smtClean="0"/>
              <a:t>‹#›</a:t>
            </a:fld>
            <a:endParaRPr lang="en-US"/>
          </a:p>
        </p:txBody>
      </p:sp>
    </p:spTree>
    <p:extLst>
      <p:ext uri="{BB962C8B-B14F-4D97-AF65-F5344CB8AC3E}">
        <p14:creationId xmlns:p14="http://schemas.microsoft.com/office/powerpoint/2010/main" val="3858756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305C3A-13FA-9945-B8ED-9B30EDEB8B5B}" type="datetimeFigureOut">
              <a:rPr lang="en-US" smtClean="0"/>
              <a:t>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D9B779-182D-DB41-8CBD-AC1B796988D9}" type="slidenum">
              <a:rPr lang="en-US" smtClean="0"/>
              <a:t>‹#›</a:t>
            </a:fld>
            <a:endParaRPr lang="en-US"/>
          </a:p>
        </p:txBody>
      </p:sp>
    </p:spTree>
    <p:extLst>
      <p:ext uri="{BB962C8B-B14F-4D97-AF65-F5344CB8AC3E}">
        <p14:creationId xmlns:p14="http://schemas.microsoft.com/office/powerpoint/2010/main" val="2790957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305C3A-13FA-9945-B8ED-9B30EDEB8B5B}" type="datetimeFigureOut">
              <a:rPr lang="en-US" smtClean="0"/>
              <a:t>2/6/21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D9B779-182D-DB41-8CBD-AC1B796988D9}" type="slidenum">
              <a:rPr lang="en-US" smtClean="0"/>
              <a:t>‹#›</a:t>
            </a:fld>
            <a:endParaRPr lang="en-US"/>
          </a:p>
        </p:txBody>
      </p:sp>
    </p:spTree>
    <p:extLst>
      <p:ext uri="{BB962C8B-B14F-4D97-AF65-F5344CB8AC3E}">
        <p14:creationId xmlns:p14="http://schemas.microsoft.com/office/powerpoint/2010/main" val="6314032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text, outdoor, building&#10;&#10;Description automatically generated">
            <a:extLst>
              <a:ext uri="{FF2B5EF4-FFF2-40B4-BE49-F238E27FC236}">
                <a16:creationId xmlns:a16="http://schemas.microsoft.com/office/drawing/2014/main" id="{E66D7429-D939-8D49-A79A-D8688854868D}"/>
              </a:ext>
            </a:extLst>
          </p:cNvPr>
          <p:cNvPicPr>
            <a:picLocks noChangeAspect="1"/>
          </p:cNvPicPr>
          <p:nvPr/>
        </p:nvPicPr>
        <p:blipFill rotWithShape="1">
          <a:blip r:embed="rId2"/>
          <a:srcRect t="6225"/>
          <a:stretch/>
        </p:blipFill>
        <p:spPr>
          <a:xfrm>
            <a:off x="20" y="206071"/>
            <a:ext cx="9143980" cy="4801868"/>
          </a:xfrm>
          <a:prstGeom prst="rect">
            <a:avLst/>
          </a:prstGeom>
        </p:spPr>
      </p:pic>
      <p:pic>
        <p:nvPicPr>
          <p:cNvPr id="18" name="Picture 9">
            <a:extLst>
              <a:ext uri="{FF2B5EF4-FFF2-40B4-BE49-F238E27FC236}">
                <a16:creationId xmlns:a16="http://schemas.microsoft.com/office/drawing/2014/main" id="{D266A5D8-E184-4E8F-9001-D6F41E3974F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8235" t="20008" r="8214" b="59122"/>
          <a:stretch/>
        </p:blipFill>
        <p:spPr>
          <a:xfrm flipV="1">
            <a:off x="0" y="0"/>
            <a:ext cx="9143999" cy="1713062"/>
          </a:xfrm>
          <a:custGeom>
            <a:avLst/>
            <a:gdLst>
              <a:gd name="connsiteX0" fmla="*/ 0 w 12191999"/>
              <a:gd name="connsiteY0" fmla="*/ 1713062 h 1713062"/>
              <a:gd name="connsiteX1" fmla="*/ 12191999 w 12191999"/>
              <a:gd name="connsiteY1" fmla="*/ 1713062 h 1713062"/>
              <a:gd name="connsiteX2" fmla="*/ 12191999 w 12191999"/>
              <a:gd name="connsiteY2" fmla="*/ 0 h 1713062"/>
              <a:gd name="connsiteX3" fmla="*/ 0 w 12191999"/>
              <a:gd name="connsiteY3" fmla="*/ 0 h 1713062"/>
            </a:gdLst>
            <a:ahLst/>
            <a:cxnLst>
              <a:cxn ang="0">
                <a:pos x="connsiteX0" y="connsiteY0"/>
              </a:cxn>
              <a:cxn ang="0">
                <a:pos x="connsiteX1" y="connsiteY1"/>
              </a:cxn>
              <a:cxn ang="0">
                <a:pos x="connsiteX2" y="connsiteY2"/>
              </a:cxn>
              <a:cxn ang="0">
                <a:pos x="connsiteX3" y="connsiteY3"/>
              </a:cxn>
            </a:cxnLst>
            <a:rect l="l" t="t" r="r" b="b"/>
            <a:pathLst>
              <a:path w="12191999" h="1713062">
                <a:moveTo>
                  <a:pt x="0" y="1713062"/>
                </a:moveTo>
                <a:lnTo>
                  <a:pt x="12191999" y="1713062"/>
                </a:lnTo>
                <a:lnTo>
                  <a:pt x="12191999" y="0"/>
                </a:lnTo>
                <a:lnTo>
                  <a:pt x="0" y="0"/>
                </a:lnTo>
                <a:close/>
              </a:path>
            </a:pathLst>
          </a:custGeom>
        </p:spPr>
      </p:pic>
      <p:pic>
        <p:nvPicPr>
          <p:cNvPr id="19" name="Picture 11">
            <a:extLst>
              <a:ext uri="{FF2B5EF4-FFF2-40B4-BE49-F238E27FC236}">
                <a16:creationId xmlns:a16="http://schemas.microsoft.com/office/drawing/2014/main" id="{4EB1D02B-BBFA-4A97-A021-7816ECC3490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8235" t="-1" r="8214" b="80325"/>
          <a:stretch/>
        </p:blipFill>
        <p:spPr>
          <a:xfrm flipV="1">
            <a:off x="0" y="3840845"/>
            <a:ext cx="9146285" cy="1614974"/>
          </a:xfrm>
          <a:custGeom>
            <a:avLst/>
            <a:gdLst>
              <a:gd name="connsiteX0" fmla="*/ 0 w 12191999"/>
              <a:gd name="connsiteY0" fmla="*/ 1614974 h 1614974"/>
              <a:gd name="connsiteX1" fmla="*/ 12191999 w 12191999"/>
              <a:gd name="connsiteY1" fmla="*/ 1614974 h 1614974"/>
              <a:gd name="connsiteX2" fmla="*/ 12191999 w 12191999"/>
              <a:gd name="connsiteY2" fmla="*/ 0 h 1614974"/>
              <a:gd name="connsiteX3" fmla="*/ 0 w 12191999"/>
              <a:gd name="connsiteY3" fmla="*/ 0 h 1614974"/>
            </a:gdLst>
            <a:ahLst/>
            <a:cxnLst>
              <a:cxn ang="0">
                <a:pos x="connsiteX0" y="connsiteY0"/>
              </a:cxn>
              <a:cxn ang="0">
                <a:pos x="connsiteX1" y="connsiteY1"/>
              </a:cxn>
              <a:cxn ang="0">
                <a:pos x="connsiteX2" y="connsiteY2"/>
              </a:cxn>
              <a:cxn ang="0">
                <a:pos x="connsiteX3" y="connsiteY3"/>
              </a:cxn>
            </a:cxnLst>
            <a:rect l="l" t="t" r="r" b="b"/>
            <a:pathLst>
              <a:path w="12191999" h="1614974">
                <a:moveTo>
                  <a:pt x="0" y="1614974"/>
                </a:moveTo>
                <a:lnTo>
                  <a:pt x="12191999" y="1614974"/>
                </a:lnTo>
                <a:lnTo>
                  <a:pt x="12191999" y="0"/>
                </a:lnTo>
                <a:lnTo>
                  <a:pt x="0" y="0"/>
                </a:lnTo>
                <a:close/>
              </a:path>
            </a:pathLst>
          </a:custGeom>
        </p:spPr>
      </p:pic>
      <p:sp>
        <p:nvSpPr>
          <p:cNvPr id="20" name="Rectangle 13">
            <a:extLst>
              <a:ext uri="{FF2B5EF4-FFF2-40B4-BE49-F238E27FC236}">
                <a16:creationId xmlns:a16="http://schemas.microsoft.com/office/drawing/2014/main" id="{BDD7BED2-CC5E-4866-AC0C-DCF928AF8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5390368"/>
            <a:ext cx="9141714" cy="146763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C32EC6-F5F3-8242-87C9-14C7E89BEAE5}"/>
              </a:ext>
            </a:extLst>
          </p:cNvPr>
          <p:cNvSpPr>
            <a:spLocks noGrp="1"/>
          </p:cNvSpPr>
          <p:nvPr>
            <p:ph type="ctrTitle"/>
          </p:nvPr>
        </p:nvSpPr>
        <p:spPr>
          <a:xfrm>
            <a:off x="603363" y="5566756"/>
            <a:ext cx="7944130" cy="656946"/>
          </a:xfrm>
        </p:spPr>
        <p:txBody>
          <a:bodyPr anchor="t">
            <a:noAutofit/>
          </a:bodyPr>
          <a:lstStyle/>
          <a:p>
            <a:pPr algn="l"/>
            <a:r>
              <a:rPr lang="en-US" sz="4400" dirty="0">
                <a:solidFill>
                  <a:srgbClr val="000000"/>
                </a:solidFill>
              </a:rPr>
              <a:t>1 Peter 3:1-12</a:t>
            </a:r>
          </a:p>
        </p:txBody>
      </p:sp>
      <p:sp>
        <p:nvSpPr>
          <p:cNvPr id="3" name="Subtitle 2">
            <a:extLst>
              <a:ext uri="{FF2B5EF4-FFF2-40B4-BE49-F238E27FC236}">
                <a16:creationId xmlns:a16="http://schemas.microsoft.com/office/drawing/2014/main" id="{B3438053-7253-7641-AB66-C039EA1AEB07}"/>
              </a:ext>
            </a:extLst>
          </p:cNvPr>
          <p:cNvSpPr>
            <a:spLocks noGrp="1"/>
          </p:cNvSpPr>
          <p:nvPr>
            <p:ph type="subTitle" idx="1"/>
          </p:nvPr>
        </p:nvSpPr>
        <p:spPr>
          <a:xfrm>
            <a:off x="603591" y="5082381"/>
            <a:ext cx="7062673" cy="484374"/>
          </a:xfrm>
        </p:spPr>
        <p:txBody>
          <a:bodyPr anchor="b">
            <a:normAutofit/>
          </a:bodyPr>
          <a:lstStyle/>
          <a:p>
            <a:pPr algn="l"/>
            <a:endParaRPr lang="en-US" sz="1600" dirty="0">
              <a:solidFill>
                <a:srgbClr val="000000"/>
              </a:solidFill>
            </a:endParaRPr>
          </a:p>
        </p:txBody>
      </p:sp>
    </p:spTree>
    <p:extLst>
      <p:ext uri="{BB962C8B-B14F-4D97-AF65-F5344CB8AC3E}">
        <p14:creationId xmlns:p14="http://schemas.microsoft.com/office/powerpoint/2010/main" val="3840303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3:7 – Husbands dwelling with their wives</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sz="3200" dirty="0"/>
              <a:t>V.7 – Husbands are to dwell with their wives “with understanding”</a:t>
            </a:r>
          </a:p>
          <a:p>
            <a:pPr lvl="1"/>
            <a:r>
              <a:rPr lang="en-US" sz="2800" dirty="0"/>
              <a:t>“being heirs together in the grace of life”</a:t>
            </a:r>
          </a:p>
          <a:p>
            <a:pPr lvl="2"/>
            <a:r>
              <a:rPr lang="en-US" sz="2400" dirty="0"/>
              <a:t>Both the husband and wife are heirs as children of God</a:t>
            </a:r>
          </a:p>
          <a:p>
            <a:pPr lvl="3"/>
            <a:r>
              <a:rPr lang="en-US" sz="2400" dirty="0"/>
              <a:t>There is not a difference in God’s eyes</a:t>
            </a:r>
          </a:p>
          <a:p>
            <a:pPr lvl="1"/>
            <a:endParaRPr lang="en-US" sz="2800" dirty="0"/>
          </a:p>
        </p:txBody>
      </p:sp>
    </p:spTree>
    <p:extLst>
      <p:ext uri="{BB962C8B-B14F-4D97-AF65-F5344CB8AC3E}">
        <p14:creationId xmlns:p14="http://schemas.microsoft.com/office/powerpoint/2010/main" val="2990880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3:7 – Husbands dwelling with their wives</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sz="3200" dirty="0"/>
              <a:t>V.7 – Husbands are to dwell with their wives “with understanding”</a:t>
            </a:r>
          </a:p>
          <a:p>
            <a:pPr lvl="1"/>
            <a:r>
              <a:rPr lang="en-US" sz="2800" dirty="0"/>
              <a:t>“that your prayers may not be hindered”</a:t>
            </a:r>
          </a:p>
          <a:p>
            <a:pPr lvl="2"/>
            <a:r>
              <a:rPr lang="en-US" sz="2400" dirty="0"/>
              <a:t>There is a way in which prayers can be hindered</a:t>
            </a:r>
          </a:p>
          <a:p>
            <a:pPr lvl="3"/>
            <a:r>
              <a:rPr lang="en-US" sz="2400" dirty="0"/>
              <a:t>Not doing what God says</a:t>
            </a:r>
          </a:p>
          <a:p>
            <a:pPr lvl="1"/>
            <a:endParaRPr lang="en-US" sz="2800" dirty="0"/>
          </a:p>
        </p:txBody>
      </p:sp>
    </p:spTree>
    <p:extLst>
      <p:ext uri="{BB962C8B-B14F-4D97-AF65-F5344CB8AC3E}">
        <p14:creationId xmlns:p14="http://schemas.microsoft.com/office/powerpoint/2010/main" val="2605930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3:8-12 – Dwelling with other Christians </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sz="3200" dirty="0"/>
              <a:t>Question 4</a:t>
            </a:r>
          </a:p>
          <a:p>
            <a:pPr lvl="1"/>
            <a:r>
              <a:rPr lang="en-US" sz="2800" dirty="0"/>
              <a:t>How are Christians to dwell with one another? (1 Peter 3:8-9)</a:t>
            </a:r>
          </a:p>
          <a:p>
            <a:pPr lvl="1"/>
            <a:endParaRPr lang="en-US" sz="2800" dirty="0"/>
          </a:p>
        </p:txBody>
      </p:sp>
    </p:spTree>
    <p:extLst>
      <p:ext uri="{BB962C8B-B14F-4D97-AF65-F5344CB8AC3E}">
        <p14:creationId xmlns:p14="http://schemas.microsoft.com/office/powerpoint/2010/main" val="3256111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3:8-12 – Dwelling with other Christians </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dirty="0"/>
              <a:t>V.8-9 – Christians are to treat each other right</a:t>
            </a:r>
          </a:p>
          <a:p>
            <a:pPr lvl="1"/>
            <a:r>
              <a:rPr lang="en-US" dirty="0"/>
              <a:t>“be of one mind, having compassion for one another; love as brothers, tenderhearted, courteous”  </a:t>
            </a:r>
          </a:p>
          <a:p>
            <a:pPr lvl="1"/>
            <a:r>
              <a:rPr lang="en-US" dirty="0"/>
              <a:t>“not returning evil to evil or reviling for reviling, but on the contrary blessing”</a:t>
            </a:r>
          </a:p>
          <a:p>
            <a:pPr lvl="2"/>
            <a:r>
              <a:rPr lang="en-US" sz="2400" dirty="0"/>
              <a:t>Romans 12:17-21 – What good does repaying evil with evil do?</a:t>
            </a:r>
          </a:p>
          <a:p>
            <a:pPr lvl="3"/>
            <a:r>
              <a:rPr lang="en-US" sz="2400" dirty="0"/>
              <a:t>You disobey God</a:t>
            </a:r>
          </a:p>
          <a:p>
            <a:pPr lvl="3"/>
            <a:r>
              <a:rPr lang="en-US" sz="2400" dirty="0"/>
              <a:t>You don’t bring the other individual closer to God</a:t>
            </a:r>
          </a:p>
          <a:p>
            <a:pPr lvl="1"/>
            <a:endParaRPr lang="en-US" sz="2800" dirty="0"/>
          </a:p>
        </p:txBody>
      </p:sp>
    </p:spTree>
    <p:extLst>
      <p:ext uri="{BB962C8B-B14F-4D97-AF65-F5344CB8AC3E}">
        <p14:creationId xmlns:p14="http://schemas.microsoft.com/office/powerpoint/2010/main" val="2988525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par>
                                <p:cTn id="38" presetID="55" presetClass="entr" presetSubtype="0"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p:cTn id="40"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1"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3:8-12 – Dwelling with other Christians </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dirty="0"/>
              <a:t>V.8-9 – Christians are to treat each other right</a:t>
            </a:r>
          </a:p>
          <a:p>
            <a:pPr lvl="1"/>
            <a:r>
              <a:rPr lang="en-US" dirty="0"/>
              <a:t>We do this “knowing that you were called to this, that you may inherit a blessing”</a:t>
            </a:r>
          </a:p>
          <a:p>
            <a:pPr lvl="2"/>
            <a:r>
              <a:rPr lang="en-US" sz="2400" dirty="0"/>
              <a:t>When we became a Christian, we knew there would be unfair treatment and suffering, but at the end we have the blessing of eternal life</a:t>
            </a:r>
          </a:p>
          <a:p>
            <a:pPr lvl="3"/>
            <a:r>
              <a:rPr lang="en-US" sz="2400" dirty="0"/>
              <a:t>This should cause us to have the proper attitude and actions toward others</a:t>
            </a:r>
            <a:endParaRPr lang="en-US" sz="3200" dirty="0"/>
          </a:p>
        </p:txBody>
      </p:sp>
    </p:spTree>
    <p:extLst>
      <p:ext uri="{BB962C8B-B14F-4D97-AF65-F5344CB8AC3E}">
        <p14:creationId xmlns:p14="http://schemas.microsoft.com/office/powerpoint/2010/main" val="1009958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3:8-12 – Dwelling with other Christians  </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sz="3200" dirty="0"/>
              <a:t>Question 5</a:t>
            </a:r>
          </a:p>
          <a:p>
            <a:pPr lvl="1"/>
            <a:r>
              <a:rPr lang="en-US" sz="2800" dirty="0"/>
              <a:t>Does a Christian need to practice self-control? What are the consequences if a Christian does not practice self-control? (1 Peter 3:8-12)</a:t>
            </a:r>
          </a:p>
          <a:p>
            <a:pPr lvl="1"/>
            <a:endParaRPr lang="en-US" sz="2800" dirty="0"/>
          </a:p>
          <a:p>
            <a:pPr lvl="1"/>
            <a:endParaRPr lang="en-US" sz="2800" dirty="0"/>
          </a:p>
        </p:txBody>
      </p:sp>
    </p:spTree>
    <p:extLst>
      <p:ext uri="{BB962C8B-B14F-4D97-AF65-F5344CB8AC3E}">
        <p14:creationId xmlns:p14="http://schemas.microsoft.com/office/powerpoint/2010/main" val="4291974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3:8-12 – Dwelling with other Christians </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dirty="0"/>
              <a:t>V.10-12 – Christians are to “turn away from evil and do good” because “the eyes of the Lord are on the righteous” but “the face of the Lord is against those who do evil”</a:t>
            </a:r>
          </a:p>
          <a:p>
            <a:pPr lvl="1"/>
            <a:r>
              <a:rPr lang="en-US" dirty="0"/>
              <a:t>Man’s reaction to mistreatment is revenge or vengeance</a:t>
            </a:r>
          </a:p>
          <a:p>
            <a:pPr lvl="2"/>
            <a:r>
              <a:rPr lang="en-US" sz="2400" dirty="0"/>
              <a:t>Man must practice self-control and leave it in God’s hands</a:t>
            </a:r>
          </a:p>
          <a:p>
            <a:endParaRPr lang="en-US" sz="2800" dirty="0"/>
          </a:p>
        </p:txBody>
      </p:sp>
    </p:spTree>
    <p:extLst>
      <p:ext uri="{BB962C8B-B14F-4D97-AF65-F5344CB8AC3E}">
        <p14:creationId xmlns:p14="http://schemas.microsoft.com/office/powerpoint/2010/main" val="1825880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3:8-12 – Dwelling with other Christians </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dirty="0"/>
              <a:t>V.10-12 – Christians are to “turn away from evil and do good” because “the eyes of the Lord are on the righteous” but “the face of the Lord is against those who do evil”</a:t>
            </a:r>
          </a:p>
          <a:p>
            <a:pPr lvl="1"/>
            <a:r>
              <a:rPr lang="en-US" dirty="0"/>
              <a:t>We do this because we want the eyes of the Lord to be on us, so God hears our prayers, so His face is not against us </a:t>
            </a:r>
          </a:p>
          <a:p>
            <a:endParaRPr lang="en-US" sz="2800" dirty="0"/>
          </a:p>
        </p:txBody>
      </p:sp>
    </p:spTree>
    <p:extLst>
      <p:ext uri="{BB962C8B-B14F-4D97-AF65-F5344CB8AC3E}">
        <p14:creationId xmlns:p14="http://schemas.microsoft.com/office/powerpoint/2010/main" val="4019939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3:1-6 – Submission and conduct of wives</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sz="3200" dirty="0"/>
              <a:t>Question 1</a:t>
            </a:r>
          </a:p>
          <a:p>
            <a:pPr lvl="1"/>
            <a:r>
              <a:rPr lang="en-US" sz="2800" dirty="0"/>
              <a:t>How are wives to conduct themselves before their husbands? What is a possible outcome of proper conduct? (1 Peter 3:1-2)</a:t>
            </a:r>
          </a:p>
          <a:p>
            <a:pPr lvl="1"/>
            <a:endParaRPr lang="en-US" sz="2800" dirty="0"/>
          </a:p>
        </p:txBody>
      </p:sp>
    </p:spTree>
    <p:extLst>
      <p:ext uri="{BB962C8B-B14F-4D97-AF65-F5344CB8AC3E}">
        <p14:creationId xmlns:p14="http://schemas.microsoft.com/office/powerpoint/2010/main" val="148816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3:1-6 – Submission and conduct of wives</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sz="3200" dirty="0"/>
              <a:t>V.1-2 – “Wives, likewise, </a:t>
            </a:r>
            <a:r>
              <a:rPr lang="en-US" sz="3200" i="1" dirty="0"/>
              <a:t>be</a:t>
            </a:r>
            <a:r>
              <a:rPr lang="en-US" sz="3200" dirty="0"/>
              <a:t> submissive to your own husband” that they “may be won by the conduct of their wives”</a:t>
            </a:r>
          </a:p>
          <a:p>
            <a:pPr lvl="1"/>
            <a:r>
              <a:rPr lang="en-US" sz="2800" dirty="0"/>
              <a:t>A husband may be converted if they do not already obey when they see the “chaste conduct” of their wives “</a:t>
            </a:r>
            <a:r>
              <a:rPr lang="en-US" sz="2800" i="1" dirty="0"/>
              <a:t>accompanied</a:t>
            </a:r>
            <a:r>
              <a:rPr lang="en-US" sz="2800" dirty="0"/>
              <a:t> by fear”</a:t>
            </a:r>
          </a:p>
          <a:p>
            <a:pPr lvl="2"/>
            <a:r>
              <a:rPr lang="en-US" sz="2400" dirty="0"/>
              <a:t>Our example can and does have an impact</a:t>
            </a:r>
          </a:p>
          <a:p>
            <a:pPr lvl="1"/>
            <a:endParaRPr lang="en-US" sz="2400" dirty="0"/>
          </a:p>
          <a:p>
            <a:endParaRPr lang="en-US" sz="1600" dirty="0"/>
          </a:p>
        </p:txBody>
      </p:sp>
    </p:spTree>
    <p:extLst>
      <p:ext uri="{BB962C8B-B14F-4D97-AF65-F5344CB8AC3E}">
        <p14:creationId xmlns:p14="http://schemas.microsoft.com/office/powerpoint/2010/main" val="1961621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3:1-6 – Submission and conduct of wives</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sz="3200" dirty="0"/>
              <a:t>Question 2</a:t>
            </a:r>
          </a:p>
          <a:p>
            <a:pPr lvl="1"/>
            <a:r>
              <a:rPr lang="en-US" sz="2800" dirty="0"/>
              <a:t>How are wives to “adorn” themselves? Who is an example of this in the Old Testament? (1 Peter 3:3-6)</a:t>
            </a:r>
          </a:p>
          <a:p>
            <a:pPr lvl="1"/>
            <a:endParaRPr lang="en-US" sz="2800" dirty="0"/>
          </a:p>
        </p:txBody>
      </p:sp>
    </p:spTree>
    <p:extLst>
      <p:ext uri="{BB962C8B-B14F-4D97-AF65-F5344CB8AC3E}">
        <p14:creationId xmlns:p14="http://schemas.microsoft.com/office/powerpoint/2010/main" val="117117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3:1-6 – Submission and conduct of wives</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sz="3200" dirty="0"/>
              <a:t>V.3-4 – The adornment of wives is not to be outward but, “the hidden person of the heart, with the incorruptible </a:t>
            </a:r>
            <a:r>
              <a:rPr lang="en-US" sz="3200" i="1" dirty="0"/>
              <a:t>beauty</a:t>
            </a:r>
            <a:r>
              <a:rPr lang="en-US" sz="3200" dirty="0"/>
              <a:t> of a gentle and quiet spirit”</a:t>
            </a:r>
          </a:p>
          <a:p>
            <a:pPr lvl="1"/>
            <a:r>
              <a:rPr lang="en-US" dirty="0"/>
              <a:t>It is not about the outward appearance; this is superficial and will not convert a husband who does not obey the word</a:t>
            </a:r>
          </a:p>
          <a:p>
            <a:pPr lvl="2"/>
            <a:r>
              <a:rPr lang="en-US" sz="2400" dirty="0"/>
              <a:t>What will win a husband is internal adornment with a gentle and quiet spirit</a:t>
            </a:r>
            <a:endParaRPr lang="en-US" sz="1600" dirty="0"/>
          </a:p>
        </p:txBody>
      </p:sp>
    </p:spTree>
    <p:extLst>
      <p:ext uri="{BB962C8B-B14F-4D97-AF65-F5344CB8AC3E}">
        <p14:creationId xmlns:p14="http://schemas.microsoft.com/office/powerpoint/2010/main" val="2020040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3:1-6 – Submission and conduct of wives</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sz="3200" dirty="0"/>
              <a:t>V.5-6 – The example of Sarah shows “holy women who trusted in God” submitted to their husbands  </a:t>
            </a:r>
            <a:r>
              <a:rPr lang="en-US" sz="3200" i="1" dirty="0"/>
              <a:t> </a:t>
            </a:r>
            <a:endParaRPr lang="en-US" sz="3200" dirty="0"/>
          </a:p>
          <a:p>
            <a:pPr lvl="1"/>
            <a:r>
              <a:rPr lang="en-US" sz="2800" dirty="0"/>
              <a:t>If one trusts in God, they will submit</a:t>
            </a:r>
          </a:p>
          <a:p>
            <a:pPr lvl="2"/>
            <a:r>
              <a:rPr lang="en-US" sz="2400" dirty="0"/>
              <a:t>By doing so they are considered the “daughters” of Sarah</a:t>
            </a:r>
          </a:p>
          <a:p>
            <a:endParaRPr lang="en-US" sz="1600" dirty="0"/>
          </a:p>
        </p:txBody>
      </p:sp>
    </p:spTree>
    <p:extLst>
      <p:ext uri="{BB962C8B-B14F-4D97-AF65-F5344CB8AC3E}">
        <p14:creationId xmlns:p14="http://schemas.microsoft.com/office/powerpoint/2010/main" val="2271223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3:7 – Husbands dwelling with their wives</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sz="3200" dirty="0"/>
              <a:t>Question 3</a:t>
            </a:r>
          </a:p>
          <a:p>
            <a:pPr lvl="1"/>
            <a:r>
              <a:rPr lang="en-US" sz="2800" dirty="0"/>
              <a:t>How are husbands to dwell with their wives? What is a consequence if a husband does not dwell with his wife properly? (1 Peter 3:7)</a:t>
            </a:r>
          </a:p>
          <a:p>
            <a:pPr lvl="1"/>
            <a:endParaRPr lang="en-US" sz="2800" dirty="0"/>
          </a:p>
        </p:txBody>
      </p:sp>
    </p:spTree>
    <p:extLst>
      <p:ext uri="{BB962C8B-B14F-4D97-AF65-F5344CB8AC3E}">
        <p14:creationId xmlns:p14="http://schemas.microsoft.com/office/powerpoint/2010/main" val="2648949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3:7 – Husbands dwelling with their wives</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sz="3200" dirty="0"/>
              <a:t>V.7 – Husbands are to dwell with their wives “with understanding”</a:t>
            </a:r>
          </a:p>
          <a:p>
            <a:pPr lvl="1"/>
            <a:r>
              <a:rPr lang="en-US" sz="2800" dirty="0"/>
              <a:t>Understanding – knowledge</a:t>
            </a:r>
          </a:p>
          <a:p>
            <a:pPr lvl="2"/>
            <a:r>
              <a:rPr lang="en-US" sz="2400" dirty="0"/>
              <a:t>Knowledge that signifies in general intelligence, especially of things lawful and unlawful for Christians – Strong’s</a:t>
            </a:r>
          </a:p>
          <a:p>
            <a:pPr lvl="3"/>
            <a:r>
              <a:rPr lang="en-US" sz="2400" dirty="0"/>
              <a:t>This knowledge and understanding are from God</a:t>
            </a:r>
          </a:p>
          <a:p>
            <a:pPr lvl="1"/>
            <a:endParaRPr lang="en-US" sz="2800" dirty="0"/>
          </a:p>
        </p:txBody>
      </p:sp>
    </p:spTree>
    <p:extLst>
      <p:ext uri="{BB962C8B-B14F-4D97-AF65-F5344CB8AC3E}">
        <p14:creationId xmlns:p14="http://schemas.microsoft.com/office/powerpoint/2010/main" val="2817273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3:7 – Husbands dwelling with their wives</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sz="3200" dirty="0"/>
              <a:t>V.7 – Husbands are to dwell with their wives “with understanding”</a:t>
            </a:r>
          </a:p>
          <a:p>
            <a:pPr lvl="1"/>
            <a:r>
              <a:rPr lang="en-US" sz="2800" dirty="0"/>
              <a:t>“giving honor as to the weaker vessel”</a:t>
            </a:r>
          </a:p>
          <a:p>
            <a:pPr lvl="2"/>
            <a:r>
              <a:rPr lang="en-US" sz="2400" dirty="0"/>
              <a:t>Think of fine china</a:t>
            </a:r>
          </a:p>
          <a:p>
            <a:pPr lvl="3"/>
            <a:r>
              <a:rPr lang="en-US" sz="2400" dirty="0"/>
              <a:t>You protect it and make sure it is in a secure location where it cannot be broken</a:t>
            </a:r>
          </a:p>
          <a:p>
            <a:pPr lvl="1"/>
            <a:endParaRPr lang="en-US" sz="2800" dirty="0"/>
          </a:p>
        </p:txBody>
      </p:sp>
    </p:spTree>
    <p:extLst>
      <p:ext uri="{BB962C8B-B14F-4D97-AF65-F5344CB8AC3E}">
        <p14:creationId xmlns:p14="http://schemas.microsoft.com/office/powerpoint/2010/main" val="4105106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2824</TotalTime>
  <Words>888</Words>
  <Application>Microsoft Macintosh PowerPoint</Application>
  <PresentationFormat>On-screen Show (4:3)</PresentationFormat>
  <Paragraphs>67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1 Peter 3:1-12</vt:lpstr>
      <vt:lpstr>1 Peter 3:1-6 – Submission and conduct of wives</vt:lpstr>
      <vt:lpstr>1 Peter 3:1-6 – Submission and conduct of wives</vt:lpstr>
      <vt:lpstr>1 Peter 3:1-6 – Submission and conduct of wives</vt:lpstr>
      <vt:lpstr>1 Peter 3:1-6 – Submission and conduct of wives</vt:lpstr>
      <vt:lpstr>1 Peter 3:1-6 – Submission and conduct of wives</vt:lpstr>
      <vt:lpstr>1 Peter 3:7 – Husbands dwelling with their wives</vt:lpstr>
      <vt:lpstr>1 Peter 3:7 – Husbands dwelling with their wives</vt:lpstr>
      <vt:lpstr>1 Peter 3:7 – Husbands dwelling with their wives</vt:lpstr>
      <vt:lpstr>1 Peter 3:7 – Husbands dwelling with their wives</vt:lpstr>
      <vt:lpstr>1 Peter 3:7 – Husbands dwelling with their wives</vt:lpstr>
      <vt:lpstr>1 Peter 3:8-12 – Dwelling with other Christians </vt:lpstr>
      <vt:lpstr>1 Peter 3:8-12 – Dwelling with other Christians </vt:lpstr>
      <vt:lpstr>1 Peter 3:8-12 – Dwelling with other Christians </vt:lpstr>
      <vt:lpstr>1 Peter 3:8-12 – Dwelling with other Christians  </vt:lpstr>
      <vt:lpstr>1 Peter 3:8-12 – Dwelling with other Christians </vt:lpstr>
      <vt:lpstr>1 Peter 3:8-12 – Dwelling with other Christians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and Salutation</dc:title>
  <dc:creator>Jay Carlson</dc:creator>
  <cp:lastModifiedBy>Jay Carlson</cp:lastModifiedBy>
  <cp:revision>74</cp:revision>
  <dcterms:created xsi:type="dcterms:W3CDTF">2020-11-11T19:30:59Z</dcterms:created>
  <dcterms:modified xsi:type="dcterms:W3CDTF">2021-02-07T12:25:09Z</dcterms:modified>
</cp:coreProperties>
</file>