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92" r:id="rId3"/>
    <p:sldId id="293" r:id="rId4"/>
    <p:sldId id="294" r:id="rId5"/>
    <p:sldId id="295" r:id="rId6"/>
    <p:sldId id="296" r:id="rId7"/>
    <p:sldId id="297" r:id="rId8"/>
    <p:sldId id="279" r:id="rId9"/>
    <p:sldId id="273" r:id="rId10"/>
    <p:sldId id="280" r:id="rId11"/>
    <p:sldId id="284" r:id="rId12"/>
    <p:sldId id="286" r:id="rId13"/>
    <p:sldId id="291" r:id="rId14"/>
    <p:sldId id="285" r:id="rId15"/>
    <p:sldId id="281" r:id="rId16"/>
    <p:sldId id="287" r:id="rId17"/>
    <p:sldId id="282" r:id="rId18"/>
    <p:sldId id="288" r:id="rId19"/>
    <p:sldId id="283" r:id="rId20"/>
    <p:sldId id="289" r:id="rId21"/>
    <p:sldId id="290" r:id="rId2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6511"/>
    <p:restoredTop sz="94596"/>
  </p:normalViewPr>
  <p:slideViewPr>
    <p:cSldViewPr snapToGrid="0" snapToObjects="1">
      <p:cViewPr varScale="1">
        <p:scale>
          <a:sx n="146" d="100"/>
          <a:sy n="146" d="100"/>
        </p:scale>
        <p:origin x="856"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1305C3A-13FA-9945-B8ED-9B30EDEB8B5B}" type="datetimeFigureOut">
              <a:rPr lang="en-US" smtClean="0"/>
              <a:t>2/21/21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D9B779-182D-DB41-8CBD-AC1B796988D9}" type="slidenum">
              <a:rPr lang="en-US" smtClean="0"/>
              <a:t>‹#›</a:t>
            </a:fld>
            <a:endParaRPr lang="en-US"/>
          </a:p>
        </p:txBody>
      </p:sp>
    </p:spTree>
    <p:extLst>
      <p:ext uri="{BB962C8B-B14F-4D97-AF65-F5344CB8AC3E}">
        <p14:creationId xmlns:p14="http://schemas.microsoft.com/office/powerpoint/2010/main" val="21399270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1305C3A-13FA-9945-B8ED-9B30EDEB8B5B}" type="datetimeFigureOut">
              <a:rPr lang="en-US" smtClean="0"/>
              <a:t>2/21/21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D9B779-182D-DB41-8CBD-AC1B796988D9}" type="slidenum">
              <a:rPr lang="en-US" smtClean="0"/>
              <a:t>‹#›</a:t>
            </a:fld>
            <a:endParaRPr lang="en-US"/>
          </a:p>
        </p:txBody>
      </p:sp>
    </p:spTree>
    <p:extLst>
      <p:ext uri="{BB962C8B-B14F-4D97-AF65-F5344CB8AC3E}">
        <p14:creationId xmlns:p14="http://schemas.microsoft.com/office/powerpoint/2010/main" val="9427574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1305C3A-13FA-9945-B8ED-9B30EDEB8B5B}" type="datetimeFigureOut">
              <a:rPr lang="en-US" smtClean="0"/>
              <a:t>2/21/21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D9B779-182D-DB41-8CBD-AC1B796988D9}" type="slidenum">
              <a:rPr lang="en-US" smtClean="0"/>
              <a:t>‹#›</a:t>
            </a:fld>
            <a:endParaRPr lang="en-US"/>
          </a:p>
        </p:txBody>
      </p:sp>
    </p:spTree>
    <p:extLst>
      <p:ext uri="{BB962C8B-B14F-4D97-AF65-F5344CB8AC3E}">
        <p14:creationId xmlns:p14="http://schemas.microsoft.com/office/powerpoint/2010/main" val="11662574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1305C3A-13FA-9945-B8ED-9B30EDEB8B5B}" type="datetimeFigureOut">
              <a:rPr lang="en-US" smtClean="0"/>
              <a:t>2/21/21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D9B779-182D-DB41-8CBD-AC1B796988D9}" type="slidenum">
              <a:rPr lang="en-US" smtClean="0"/>
              <a:t>‹#›</a:t>
            </a:fld>
            <a:endParaRPr lang="en-US"/>
          </a:p>
        </p:txBody>
      </p:sp>
    </p:spTree>
    <p:extLst>
      <p:ext uri="{BB962C8B-B14F-4D97-AF65-F5344CB8AC3E}">
        <p14:creationId xmlns:p14="http://schemas.microsoft.com/office/powerpoint/2010/main" val="26274811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1305C3A-13FA-9945-B8ED-9B30EDEB8B5B}" type="datetimeFigureOut">
              <a:rPr lang="en-US" smtClean="0"/>
              <a:t>2/21/21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D9B779-182D-DB41-8CBD-AC1B796988D9}" type="slidenum">
              <a:rPr lang="en-US" smtClean="0"/>
              <a:t>‹#›</a:t>
            </a:fld>
            <a:endParaRPr lang="en-US"/>
          </a:p>
        </p:txBody>
      </p:sp>
    </p:spTree>
    <p:extLst>
      <p:ext uri="{BB962C8B-B14F-4D97-AF65-F5344CB8AC3E}">
        <p14:creationId xmlns:p14="http://schemas.microsoft.com/office/powerpoint/2010/main" val="5799523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1305C3A-13FA-9945-B8ED-9B30EDEB8B5B}" type="datetimeFigureOut">
              <a:rPr lang="en-US" smtClean="0"/>
              <a:t>2/21/21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D9B779-182D-DB41-8CBD-AC1B796988D9}" type="slidenum">
              <a:rPr lang="en-US" smtClean="0"/>
              <a:t>‹#›</a:t>
            </a:fld>
            <a:endParaRPr lang="en-US"/>
          </a:p>
        </p:txBody>
      </p:sp>
    </p:spTree>
    <p:extLst>
      <p:ext uri="{BB962C8B-B14F-4D97-AF65-F5344CB8AC3E}">
        <p14:creationId xmlns:p14="http://schemas.microsoft.com/office/powerpoint/2010/main" val="25767214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1305C3A-13FA-9945-B8ED-9B30EDEB8B5B}" type="datetimeFigureOut">
              <a:rPr lang="en-US" smtClean="0"/>
              <a:t>2/21/21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BD9B779-182D-DB41-8CBD-AC1B796988D9}" type="slidenum">
              <a:rPr lang="en-US" smtClean="0"/>
              <a:t>‹#›</a:t>
            </a:fld>
            <a:endParaRPr lang="en-US"/>
          </a:p>
        </p:txBody>
      </p:sp>
    </p:spTree>
    <p:extLst>
      <p:ext uri="{BB962C8B-B14F-4D97-AF65-F5344CB8AC3E}">
        <p14:creationId xmlns:p14="http://schemas.microsoft.com/office/powerpoint/2010/main" val="3105760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1305C3A-13FA-9945-B8ED-9B30EDEB8B5B}" type="datetimeFigureOut">
              <a:rPr lang="en-US" smtClean="0"/>
              <a:t>2/21/21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BD9B779-182D-DB41-8CBD-AC1B796988D9}" type="slidenum">
              <a:rPr lang="en-US" smtClean="0"/>
              <a:t>‹#›</a:t>
            </a:fld>
            <a:endParaRPr lang="en-US"/>
          </a:p>
        </p:txBody>
      </p:sp>
    </p:spTree>
    <p:extLst>
      <p:ext uri="{BB962C8B-B14F-4D97-AF65-F5344CB8AC3E}">
        <p14:creationId xmlns:p14="http://schemas.microsoft.com/office/powerpoint/2010/main" val="32724134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305C3A-13FA-9945-B8ED-9B30EDEB8B5B}" type="datetimeFigureOut">
              <a:rPr lang="en-US" smtClean="0"/>
              <a:t>2/21/21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BD9B779-182D-DB41-8CBD-AC1B796988D9}" type="slidenum">
              <a:rPr lang="en-US" smtClean="0"/>
              <a:t>‹#›</a:t>
            </a:fld>
            <a:endParaRPr lang="en-US"/>
          </a:p>
        </p:txBody>
      </p:sp>
    </p:spTree>
    <p:extLst>
      <p:ext uri="{BB962C8B-B14F-4D97-AF65-F5344CB8AC3E}">
        <p14:creationId xmlns:p14="http://schemas.microsoft.com/office/powerpoint/2010/main" val="5852994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1305C3A-13FA-9945-B8ED-9B30EDEB8B5B}" type="datetimeFigureOut">
              <a:rPr lang="en-US" smtClean="0"/>
              <a:t>2/21/21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D9B779-182D-DB41-8CBD-AC1B796988D9}" type="slidenum">
              <a:rPr lang="en-US" smtClean="0"/>
              <a:t>‹#›</a:t>
            </a:fld>
            <a:endParaRPr lang="en-US"/>
          </a:p>
        </p:txBody>
      </p:sp>
    </p:spTree>
    <p:extLst>
      <p:ext uri="{BB962C8B-B14F-4D97-AF65-F5344CB8AC3E}">
        <p14:creationId xmlns:p14="http://schemas.microsoft.com/office/powerpoint/2010/main" val="38587561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1305C3A-13FA-9945-B8ED-9B30EDEB8B5B}" type="datetimeFigureOut">
              <a:rPr lang="en-US" smtClean="0"/>
              <a:t>2/21/21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D9B779-182D-DB41-8CBD-AC1B796988D9}" type="slidenum">
              <a:rPr lang="en-US" smtClean="0"/>
              <a:t>‹#›</a:t>
            </a:fld>
            <a:endParaRPr lang="en-US"/>
          </a:p>
        </p:txBody>
      </p:sp>
    </p:spTree>
    <p:extLst>
      <p:ext uri="{BB962C8B-B14F-4D97-AF65-F5344CB8AC3E}">
        <p14:creationId xmlns:p14="http://schemas.microsoft.com/office/powerpoint/2010/main" val="27909571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305C3A-13FA-9945-B8ED-9B30EDEB8B5B}" type="datetimeFigureOut">
              <a:rPr lang="en-US" smtClean="0"/>
              <a:t>2/21/21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D9B779-182D-DB41-8CBD-AC1B796988D9}" type="slidenum">
              <a:rPr lang="en-US" smtClean="0"/>
              <a:t>‹#›</a:t>
            </a:fld>
            <a:endParaRPr lang="en-US"/>
          </a:p>
        </p:txBody>
      </p:sp>
    </p:spTree>
    <p:extLst>
      <p:ext uri="{BB962C8B-B14F-4D97-AF65-F5344CB8AC3E}">
        <p14:creationId xmlns:p14="http://schemas.microsoft.com/office/powerpoint/2010/main" val="63140327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A picture containing text, outdoor, building&#10;&#10;Description automatically generated">
            <a:extLst>
              <a:ext uri="{FF2B5EF4-FFF2-40B4-BE49-F238E27FC236}">
                <a16:creationId xmlns:a16="http://schemas.microsoft.com/office/drawing/2014/main" id="{E66D7429-D939-8D49-A79A-D8688854868D}"/>
              </a:ext>
            </a:extLst>
          </p:cNvPr>
          <p:cNvPicPr>
            <a:picLocks noChangeAspect="1"/>
          </p:cNvPicPr>
          <p:nvPr/>
        </p:nvPicPr>
        <p:blipFill rotWithShape="1">
          <a:blip r:embed="rId2"/>
          <a:srcRect t="6225"/>
          <a:stretch/>
        </p:blipFill>
        <p:spPr>
          <a:xfrm>
            <a:off x="20" y="206071"/>
            <a:ext cx="9143980" cy="4801868"/>
          </a:xfrm>
          <a:prstGeom prst="rect">
            <a:avLst/>
          </a:prstGeom>
        </p:spPr>
      </p:pic>
      <p:pic>
        <p:nvPicPr>
          <p:cNvPr id="18" name="Picture 9">
            <a:extLst>
              <a:ext uri="{FF2B5EF4-FFF2-40B4-BE49-F238E27FC236}">
                <a16:creationId xmlns:a16="http://schemas.microsoft.com/office/drawing/2014/main" id="{D266A5D8-E184-4E8F-9001-D6F41E3974FE}"/>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l="8235" t="20008" r="8214" b="59122"/>
          <a:stretch/>
        </p:blipFill>
        <p:spPr>
          <a:xfrm flipV="1">
            <a:off x="0" y="0"/>
            <a:ext cx="9143999" cy="1713062"/>
          </a:xfrm>
          <a:custGeom>
            <a:avLst/>
            <a:gdLst>
              <a:gd name="connsiteX0" fmla="*/ 0 w 12191999"/>
              <a:gd name="connsiteY0" fmla="*/ 1713062 h 1713062"/>
              <a:gd name="connsiteX1" fmla="*/ 12191999 w 12191999"/>
              <a:gd name="connsiteY1" fmla="*/ 1713062 h 1713062"/>
              <a:gd name="connsiteX2" fmla="*/ 12191999 w 12191999"/>
              <a:gd name="connsiteY2" fmla="*/ 0 h 1713062"/>
              <a:gd name="connsiteX3" fmla="*/ 0 w 12191999"/>
              <a:gd name="connsiteY3" fmla="*/ 0 h 1713062"/>
            </a:gdLst>
            <a:ahLst/>
            <a:cxnLst>
              <a:cxn ang="0">
                <a:pos x="connsiteX0" y="connsiteY0"/>
              </a:cxn>
              <a:cxn ang="0">
                <a:pos x="connsiteX1" y="connsiteY1"/>
              </a:cxn>
              <a:cxn ang="0">
                <a:pos x="connsiteX2" y="connsiteY2"/>
              </a:cxn>
              <a:cxn ang="0">
                <a:pos x="connsiteX3" y="connsiteY3"/>
              </a:cxn>
            </a:cxnLst>
            <a:rect l="l" t="t" r="r" b="b"/>
            <a:pathLst>
              <a:path w="12191999" h="1713062">
                <a:moveTo>
                  <a:pt x="0" y="1713062"/>
                </a:moveTo>
                <a:lnTo>
                  <a:pt x="12191999" y="1713062"/>
                </a:lnTo>
                <a:lnTo>
                  <a:pt x="12191999" y="0"/>
                </a:lnTo>
                <a:lnTo>
                  <a:pt x="0" y="0"/>
                </a:lnTo>
                <a:close/>
              </a:path>
            </a:pathLst>
          </a:custGeom>
        </p:spPr>
      </p:pic>
      <p:pic>
        <p:nvPicPr>
          <p:cNvPr id="19" name="Picture 11">
            <a:extLst>
              <a:ext uri="{FF2B5EF4-FFF2-40B4-BE49-F238E27FC236}">
                <a16:creationId xmlns:a16="http://schemas.microsoft.com/office/drawing/2014/main" id="{4EB1D02B-BBFA-4A97-A021-7816ECC3490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l="8235" t="-1" r="8214" b="80325"/>
          <a:stretch/>
        </p:blipFill>
        <p:spPr>
          <a:xfrm flipV="1">
            <a:off x="0" y="3840845"/>
            <a:ext cx="9146285" cy="1614974"/>
          </a:xfrm>
          <a:custGeom>
            <a:avLst/>
            <a:gdLst>
              <a:gd name="connsiteX0" fmla="*/ 0 w 12191999"/>
              <a:gd name="connsiteY0" fmla="*/ 1614974 h 1614974"/>
              <a:gd name="connsiteX1" fmla="*/ 12191999 w 12191999"/>
              <a:gd name="connsiteY1" fmla="*/ 1614974 h 1614974"/>
              <a:gd name="connsiteX2" fmla="*/ 12191999 w 12191999"/>
              <a:gd name="connsiteY2" fmla="*/ 0 h 1614974"/>
              <a:gd name="connsiteX3" fmla="*/ 0 w 12191999"/>
              <a:gd name="connsiteY3" fmla="*/ 0 h 1614974"/>
            </a:gdLst>
            <a:ahLst/>
            <a:cxnLst>
              <a:cxn ang="0">
                <a:pos x="connsiteX0" y="connsiteY0"/>
              </a:cxn>
              <a:cxn ang="0">
                <a:pos x="connsiteX1" y="connsiteY1"/>
              </a:cxn>
              <a:cxn ang="0">
                <a:pos x="connsiteX2" y="connsiteY2"/>
              </a:cxn>
              <a:cxn ang="0">
                <a:pos x="connsiteX3" y="connsiteY3"/>
              </a:cxn>
            </a:cxnLst>
            <a:rect l="l" t="t" r="r" b="b"/>
            <a:pathLst>
              <a:path w="12191999" h="1614974">
                <a:moveTo>
                  <a:pt x="0" y="1614974"/>
                </a:moveTo>
                <a:lnTo>
                  <a:pt x="12191999" y="1614974"/>
                </a:lnTo>
                <a:lnTo>
                  <a:pt x="12191999" y="0"/>
                </a:lnTo>
                <a:lnTo>
                  <a:pt x="0" y="0"/>
                </a:lnTo>
                <a:close/>
              </a:path>
            </a:pathLst>
          </a:custGeom>
        </p:spPr>
      </p:pic>
      <p:sp>
        <p:nvSpPr>
          <p:cNvPr id="20" name="Rectangle 13">
            <a:extLst>
              <a:ext uri="{FF2B5EF4-FFF2-40B4-BE49-F238E27FC236}">
                <a16:creationId xmlns:a16="http://schemas.microsoft.com/office/drawing/2014/main" id="{BDD7BED2-CC5E-4866-AC0C-DCF928AF8A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6" y="5390368"/>
            <a:ext cx="9141714" cy="1467632"/>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EC32EC6-F5F3-8242-87C9-14C7E89BEAE5}"/>
              </a:ext>
            </a:extLst>
          </p:cNvPr>
          <p:cNvSpPr>
            <a:spLocks noGrp="1"/>
          </p:cNvSpPr>
          <p:nvPr>
            <p:ph type="ctrTitle"/>
          </p:nvPr>
        </p:nvSpPr>
        <p:spPr>
          <a:xfrm>
            <a:off x="603363" y="5566756"/>
            <a:ext cx="7944130" cy="656946"/>
          </a:xfrm>
        </p:spPr>
        <p:txBody>
          <a:bodyPr anchor="t">
            <a:noAutofit/>
          </a:bodyPr>
          <a:lstStyle/>
          <a:p>
            <a:pPr algn="l"/>
            <a:r>
              <a:rPr lang="en-US" sz="4400" dirty="0">
                <a:solidFill>
                  <a:srgbClr val="000000"/>
                </a:solidFill>
              </a:rPr>
              <a:t>1 Peter 3:8-22</a:t>
            </a:r>
          </a:p>
        </p:txBody>
      </p:sp>
      <p:sp>
        <p:nvSpPr>
          <p:cNvPr id="3" name="Subtitle 2">
            <a:extLst>
              <a:ext uri="{FF2B5EF4-FFF2-40B4-BE49-F238E27FC236}">
                <a16:creationId xmlns:a16="http://schemas.microsoft.com/office/drawing/2014/main" id="{B3438053-7253-7641-AB66-C039EA1AEB07}"/>
              </a:ext>
            </a:extLst>
          </p:cNvPr>
          <p:cNvSpPr>
            <a:spLocks noGrp="1"/>
          </p:cNvSpPr>
          <p:nvPr>
            <p:ph type="subTitle" idx="1"/>
          </p:nvPr>
        </p:nvSpPr>
        <p:spPr>
          <a:xfrm>
            <a:off x="603591" y="5082381"/>
            <a:ext cx="7062673" cy="484374"/>
          </a:xfrm>
        </p:spPr>
        <p:txBody>
          <a:bodyPr anchor="b">
            <a:normAutofit/>
          </a:bodyPr>
          <a:lstStyle/>
          <a:p>
            <a:pPr algn="l"/>
            <a:endParaRPr lang="en-US" sz="1600" dirty="0">
              <a:solidFill>
                <a:srgbClr val="000000"/>
              </a:solidFill>
            </a:endParaRPr>
          </a:p>
        </p:txBody>
      </p:sp>
    </p:spTree>
    <p:extLst>
      <p:ext uri="{BB962C8B-B14F-4D97-AF65-F5344CB8AC3E}">
        <p14:creationId xmlns:p14="http://schemas.microsoft.com/office/powerpoint/2010/main" val="38403032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Picture 5" descr="A picture containing text, outdoor, building&#10;&#10;Description automatically generated">
            <a:extLst>
              <a:ext uri="{FF2B5EF4-FFF2-40B4-BE49-F238E27FC236}">
                <a16:creationId xmlns:a16="http://schemas.microsoft.com/office/drawing/2014/main" id="{A9C24E72-7A01-1149-AB6C-B60F126CB763}"/>
              </a:ext>
            </a:extLst>
          </p:cNvPr>
          <p:cNvPicPr>
            <a:picLocks noChangeAspect="1"/>
          </p:cNvPicPr>
          <p:nvPr/>
        </p:nvPicPr>
        <p:blipFill rotWithShape="1">
          <a:blip r:embed="rId2">
            <a:alphaModFix amt="50000"/>
          </a:blip>
          <a:srcRect t="6225"/>
          <a:stretch/>
        </p:blipFill>
        <p:spPr>
          <a:xfrm>
            <a:off x="-1143" y="-26998"/>
            <a:ext cx="9144000" cy="6857999"/>
          </a:xfrm>
          <a:prstGeom prst="rect">
            <a:avLst/>
          </a:prstGeom>
        </p:spPr>
      </p:pic>
      <p:sp>
        <p:nvSpPr>
          <p:cNvPr id="19" name="Rectangle 18">
            <a:extLst>
              <a:ext uri="{FF2B5EF4-FFF2-40B4-BE49-F238E27FC236}">
                <a16:creationId xmlns:a16="http://schemas.microsoft.com/office/drawing/2014/main" id="{EBF87945-A001-489F-9D9B-7D9435F0B9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11479" y="347471"/>
            <a:ext cx="8325612" cy="1801368"/>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38300DE2-0CDE-8B46-A7E5-52F2615E1C24}"/>
              </a:ext>
            </a:extLst>
          </p:cNvPr>
          <p:cNvSpPr>
            <a:spLocks noGrp="1"/>
          </p:cNvSpPr>
          <p:nvPr>
            <p:ph type="title"/>
          </p:nvPr>
        </p:nvSpPr>
        <p:spPr>
          <a:xfrm>
            <a:off x="628650" y="585216"/>
            <a:ext cx="7886700" cy="1325563"/>
          </a:xfrm>
        </p:spPr>
        <p:txBody>
          <a:bodyPr>
            <a:normAutofit/>
          </a:bodyPr>
          <a:lstStyle/>
          <a:p>
            <a:r>
              <a:rPr lang="en-US" dirty="0">
                <a:solidFill>
                  <a:schemeClr val="bg1"/>
                </a:solidFill>
              </a:rPr>
              <a:t>1 Peter 3:13-17 – Suffering for doing the will of God </a:t>
            </a:r>
          </a:p>
        </p:txBody>
      </p:sp>
      <p:sp>
        <p:nvSpPr>
          <p:cNvPr id="3" name="Content Placeholder 2">
            <a:extLst>
              <a:ext uri="{FF2B5EF4-FFF2-40B4-BE49-F238E27FC236}">
                <a16:creationId xmlns:a16="http://schemas.microsoft.com/office/drawing/2014/main" id="{3E8DCC86-A4AB-504C-862D-82F2D58831A6}"/>
              </a:ext>
            </a:extLst>
          </p:cNvPr>
          <p:cNvSpPr>
            <a:spLocks noGrp="1"/>
          </p:cNvSpPr>
          <p:nvPr>
            <p:ph idx="1"/>
          </p:nvPr>
        </p:nvSpPr>
        <p:spPr>
          <a:xfrm>
            <a:off x="628650" y="2516777"/>
            <a:ext cx="7884414" cy="3660185"/>
          </a:xfrm>
          <a:solidFill>
            <a:schemeClr val="bg1"/>
          </a:solidFill>
          <a:ln>
            <a:solidFill>
              <a:schemeClr val="tx2"/>
            </a:solidFill>
          </a:ln>
        </p:spPr>
        <p:txBody>
          <a:bodyPr anchor="t">
            <a:normAutofit/>
          </a:bodyPr>
          <a:lstStyle/>
          <a:p>
            <a:r>
              <a:rPr lang="en-US" sz="3200" dirty="0"/>
              <a:t>Question 2</a:t>
            </a:r>
          </a:p>
          <a:p>
            <a:pPr lvl="1"/>
            <a:r>
              <a:rPr lang="en-US" sz="2800" dirty="0"/>
              <a:t>Who are we to “sanctify” in our hearts? What does this mean we do? (1 Peter 3:13-17)</a:t>
            </a:r>
          </a:p>
          <a:p>
            <a:pPr lvl="1"/>
            <a:endParaRPr lang="en-US" sz="2800" dirty="0"/>
          </a:p>
        </p:txBody>
      </p:sp>
    </p:spTree>
    <p:extLst>
      <p:ext uri="{BB962C8B-B14F-4D97-AF65-F5344CB8AC3E}">
        <p14:creationId xmlns:p14="http://schemas.microsoft.com/office/powerpoint/2010/main" val="16516116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par>
                                <p:cTn id="10" presetID="55"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3"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4"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Picture 5" descr="A picture containing text, outdoor, building&#10;&#10;Description automatically generated">
            <a:extLst>
              <a:ext uri="{FF2B5EF4-FFF2-40B4-BE49-F238E27FC236}">
                <a16:creationId xmlns:a16="http://schemas.microsoft.com/office/drawing/2014/main" id="{A9C24E72-7A01-1149-AB6C-B60F126CB763}"/>
              </a:ext>
            </a:extLst>
          </p:cNvPr>
          <p:cNvPicPr>
            <a:picLocks noChangeAspect="1"/>
          </p:cNvPicPr>
          <p:nvPr/>
        </p:nvPicPr>
        <p:blipFill rotWithShape="1">
          <a:blip r:embed="rId2">
            <a:alphaModFix amt="50000"/>
          </a:blip>
          <a:srcRect t="6225"/>
          <a:stretch/>
        </p:blipFill>
        <p:spPr>
          <a:xfrm>
            <a:off x="-1143" y="-26998"/>
            <a:ext cx="9144000" cy="6857999"/>
          </a:xfrm>
          <a:prstGeom prst="rect">
            <a:avLst/>
          </a:prstGeom>
        </p:spPr>
      </p:pic>
      <p:sp>
        <p:nvSpPr>
          <p:cNvPr id="19" name="Rectangle 18">
            <a:extLst>
              <a:ext uri="{FF2B5EF4-FFF2-40B4-BE49-F238E27FC236}">
                <a16:creationId xmlns:a16="http://schemas.microsoft.com/office/drawing/2014/main" id="{EBF87945-A001-489F-9D9B-7D9435F0B9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11479" y="347471"/>
            <a:ext cx="8325612" cy="1801368"/>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38300DE2-0CDE-8B46-A7E5-52F2615E1C24}"/>
              </a:ext>
            </a:extLst>
          </p:cNvPr>
          <p:cNvSpPr>
            <a:spLocks noGrp="1"/>
          </p:cNvSpPr>
          <p:nvPr>
            <p:ph type="title"/>
          </p:nvPr>
        </p:nvSpPr>
        <p:spPr>
          <a:xfrm>
            <a:off x="628650" y="585216"/>
            <a:ext cx="7886700" cy="1325563"/>
          </a:xfrm>
        </p:spPr>
        <p:txBody>
          <a:bodyPr>
            <a:normAutofit/>
          </a:bodyPr>
          <a:lstStyle/>
          <a:p>
            <a:r>
              <a:rPr lang="en-US" dirty="0">
                <a:solidFill>
                  <a:schemeClr val="bg1"/>
                </a:solidFill>
              </a:rPr>
              <a:t>1 Peter 3:13-17 – Suffering for doing the will of God </a:t>
            </a:r>
          </a:p>
        </p:txBody>
      </p:sp>
      <p:sp>
        <p:nvSpPr>
          <p:cNvPr id="3" name="Content Placeholder 2">
            <a:extLst>
              <a:ext uri="{FF2B5EF4-FFF2-40B4-BE49-F238E27FC236}">
                <a16:creationId xmlns:a16="http://schemas.microsoft.com/office/drawing/2014/main" id="{3E8DCC86-A4AB-504C-862D-82F2D58831A6}"/>
              </a:ext>
            </a:extLst>
          </p:cNvPr>
          <p:cNvSpPr>
            <a:spLocks noGrp="1"/>
          </p:cNvSpPr>
          <p:nvPr>
            <p:ph idx="1"/>
          </p:nvPr>
        </p:nvSpPr>
        <p:spPr>
          <a:xfrm>
            <a:off x="628650" y="2516777"/>
            <a:ext cx="7884414" cy="3660185"/>
          </a:xfrm>
          <a:solidFill>
            <a:schemeClr val="bg1"/>
          </a:solidFill>
          <a:ln>
            <a:solidFill>
              <a:schemeClr val="tx2"/>
            </a:solidFill>
          </a:ln>
        </p:spPr>
        <p:txBody>
          <a:bodyPr anchor="t">
            <a:normAutofit/>
          </a:bodyPr>
          <a:lstStyle/>
          <a:p>
            <a:r>
              <a:rPr lang="en-US" dirty="0"/>
              <a:t>V.15-17 – Christians are to “sanctify God in their hearts” and have “a good conscience”</a:t>
            </a:r>
          </a:p>
          <a:p>
            <a:pPr lvl="1"/>
            <a:r>
              <a:rPr lang="en-US" dirty="0"/>
              <a:t>Sanctify the Lord God in your hearts – making God supreme, making Him the master</a:t>
            </a:r>
          </a:p>
          <a:p>
            <a:pPr lvl="2"/>
            <a:r>
              <a:rPr lang="en-US" sz="2400" dirty="0"/>
              <a:t>“Not My will but Yours, be done” </a:t>
            </a:r>
            <a:r>
              <a:rPr lang="en-US" sz="2400"/>
              <a:t>(Luke 22:42</a:t>
            </a:r>
            <a:r>
              <a:rPr lang="en-US" sz="2400" dirty="0"/>
              <a:t>); “no longer I who live but Christ lives in me” (Galatians 2:20)</a:t>
            </a:r>
          </a:p>
          <a:p>
            <a:endParaRPr lang="en-US" sz="900" dirty="0"/>
          </a:p>
        </p:txBody>
      </p:sp>
    </p:spTree>
    <p:extLst>
      <p:ext uri="{BB962C8B-B14F-4D97-AF65-F5344CB8AC3E}">
        <p14:creationId xmlns:p14="http://schemas.microsoft.com/office/powerpoint/2010/main" val="28454426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Picture 5" descr="A picture containing text, outdoor, building&#10;&#10;Description automatically generated">
            <a:extLst>
              <a:ext uri="{FF2B5EF4-FFF2-40B4-BE49-F238E27FC236}">
                <a16:creationId xmlns:a16="http://schemas.microsoft.com/office/drawing/2014/main" id="{A9C24E72-7A01-1149-AB6C-B60F126CB763}"/>
              </a:ext>
            </a:extLst>
          </p:cNvPr>
          <p:cNvPicPr>
            <a:picLocks noChangeAspect="1"/>
          </p:cNvPicPr>
          <p:nvPr/>
        </p:nvPicPr>
        <p:blipFill rotWithShape="1">
          <a:blip r:embed="rId2">
            <a:alphaModFix amt="50000"/>
          </a:blip>
          <a:srcRect t="6225"/>
          <a:stretch/>
        </p:blipFill>
        <p:spPr>
          <a:xfrm>
            <a:off x="-1143" y="-26998"/>
            <a:ext cx="9144000" cy="6857999"/>
          </a:xfrm>
          <a:prstGeom prst="rect">
            <a:avLst/>
          </a:prstGeom>
        </p:spPr>
      </p:pic>
      <p:sp>
        <p:nvSpPr>
          <p:cNvPr id="19" name="Rectangle 18">
            <a:extLst>
              <a:ext uri="{FF2B5EF4-FFF2-40B4-BE49-F238E27FC236}">
                <a16:creationId xmlns:a16="http://schemas.microsoft.com/office/drawing/2014/main" id="{EBF87945-A001-489F-9D9B-7D9435F0B9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11479" y="347471"/>
            <a:ext cx="8325612" cy="1801368"/>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38300DE2-0CDE-8B46-A7E5-52F2615E1C24}"/>
              </a:ext>
            </a:extLst>
          </p:cNvPr>
          <p:cNvSpPr>
            <a:spLocks noGrp="1"/>
          </p:cNvSpPr>
          <p:nvPr>
            <p:ph type="title"/>
          </p:nvPr>
        </p:nvSpPr>
        <p:spPr>
          <a:xfrm>
            <a:off x="628650" y="585216"/>
            <a:ext cx="7886700" cy="1325563"/>
          </a:xfrm>
        </p:spPr>
        <p:txBody>
          <a:bodyPr>
            <a:normAutofit/>
          </a:bodyPr>
          <a:lstStyle/>
          <a:p>
            <a:r>
              <a:rPr lang="en-US" dirty="0">
                <a:solidFill>
                  <a:schemeClr val="bg1"/>
                </a:solidFill>
              </a:rPr>
              <a:t>1 Peter 3:13-17 – Suffering for doing the will of God </a:t>
            </a:r>
          </a:p>
        </p:txBody>
      </p:sp>
      <p:sp>
        <p:nvSpPr>
          <p:cNvPr id="3" name="Content Placeholder 2">
            <a:extLst>
              <a:ext uri="{FF2B5EF4-FFF2-40B4-BE49-F238E27FC236}">
                <a16:creationId xmlns:a16="http://schemas.microsoft.com/office/drawing/2014/main" id="{3E8DCC86-A4AB-504C-862D-82F2D58831A6}"/>
              </a:ext>
            </a:extLst>
          </p:cNvPr>
          <p:cNvSpPr>
            <a:spLocks noGrp="1"/>
          </p:cNvSpPr>
          <p:nvPr>
            <p:ph idx="1"/>
          </p:nvPr>
        </p:nvSpPr>
        <p:spPr>
          <a:xfrm>
            <a:off x="628650" y="2516777"/>
            <a:ext cx="7884414" cy="3660185"/>
          </a:xfrm>
          <a:solidFill>
            <a:schemeClr val="bg1"/>
          </a:solidFill>
          <a:ln>
            <a:solidFill>
              <a:schemeClr val="tx2"/>
            </a:solidFill>
          </a:ln>
        </p:spPr>
        <p:txBody>
          <a:bodyPr anchor="t">
            <a:normAutofit/>
          </a:bodyPr>
          <a:lstStyle/>
          <a:p>
            <a:r>
              <a:rPr lang="en-US" dirty="0"/>
              <a:t>V.15-17 – Christians are to “sanctify God in their hearts” and have “a good conscience”</a:t>
            </a:r>
          </a:p>
          <a:p>
            <a:pPr lvl="1"/>
            <a:r>
              <a:rPr lang="en-US" dirty="0"/>
              <a:t>We are always ready to give an answer for the hope we have “with meekness and fear; having a good conscience”</a:t>
            </a:r>
          </a:p>
          <a:p>
            <a:pPr lvl="2"/>
            <a:r>
              <a:rPr lang="en-US" sz="2400" dirty="0"/>
              <a:t>Meekness – strength brought under control</a:t>
            </a:r>
          </a:p>
          <a:p>
            <a:pPr lvl="2"/>
            <a:r>
              <a:rPr lang="en-US" sz="2400" dirty="0"/>
              <a:t>Fear – respect and reverence for God</a:t>
            </a:r>
          </a:p>
          <a:p>
            <a:pPr lvl="1"/>
            <a:endParaRPr lang="en-US" sz="900" dirty="0"/>
          </a:p>
        </p:txBody>
      </p:sp>
    </p:spTree>
    <p:extLst>
      <p:ext uri="{BB962C8B-B14F-4D97-AF65-F5344CB8AC3E}">
        <p14:creationId xmlns:p14="http://schemas.microsoft.com/office/powerpoint/2010/main" val="33702409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15"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2" end="2"/>
                                            </p:txEl>
                                          </p:spTgt>
                                        </p:tgtEl>
                                      </p:cBhvr>
                                    </p:animEffect>
                                  </p:childTnLst>
                                </p:cTn>
                              </p:par>
                              <p:par>
                                <p:cTn id="17" presetID="55" presetClass="entr" presetSubtype="0"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p:cTn id="19" dur="10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20"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21"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Picture 5" descr="A picture containing text, outdoor, building&#10;&#10;Description automatically generated">
            <a:extLst>
              <a:ext uri="{FF2B5EF4-FFF2-40B4-BE49-F238E27FC236}">
                <a16:creationId xmlns:a16="http://schemas.microsoft.com/office/drawing/2014/main" id="{A9C24E72-7A01-1149-AB6C-B60F126CB763}"/>
              </a:ext>
            </a:extLst>
          </p:cNvPr>
          <p:cNvPicPr>
            <a:picLocks noChangeAspect="1"/>
          </p:cNvPicPr>
          <p:nvPr/>
        </p:nvPicPr>
        <p:blipFill rotWithShape="1">
          <a:blip r:embed="rId2">
            <a:alphaModFix amt="50000"/>
          </a:blip>
          <a:srcRect t="6225"/>
          <a:stretch/>
        </p:blipFill>
        <p:spPr>
          <a:xfrm>
            <a:off x="-1143" y="-26998"/>
            <a:ext cx="9144000" cy="6857999"/>
          </a:xfrm>
          <a:prstGeom prst="rect">
            <a:avLst/>
          </a:prstGeom>
        </p:spPr>
      </p:pic>
      <p:sp>
        <p:nvSpPr>
          <p:cNvPr id="19" name="Rectangle 18">
            <a:extLst>
              <a:ext uri="{FF2B5EF4-FFF2-40B4-BE49-F238E27FC236}">
                <a16:creationId xmlns:a16="http://schemas.microsoft.com/office/drawing/2014/main" id="{EBF87945-A001-489F-9D9B-7D9435F0B9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11479" y="347471"/>
            <a:ext cx="8325612" cy="1801368"/>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38300DE2-0CDE-8B46-A7E5-52F2615E1C24}"/>
              </a:ext>
            </a:extLst>
          </p:cNvPr>
          <p:cNvSpPr>
            <a:spLocks noGrp="1"/>
          </p:cNvSpPr>
          <p:nvPr>
            <p:ph type="title"/>
          </p:nvPr>
        </p:nvSpPr>
        <p:spPr>
          <a:xfrm>
            <a:off x="628650" y="585216"/>
            <a:ext cx="7886700" cy="1325563"/>
          </a:xfrm>
        </p:spPr>
        <p:txBody>
          <a:bodyPr>
            <a:normAutofit/>
          </a:bodyPr>
          <a:lstStyle/>
          <a:p>
            <a:r>
              <a:rPr lang="en-US" dirty="0">
                <a:solidFill>
                  <a:schemeClr val="bg1"/>
                </a:solidFill>
              </a:rPr>
              <a:t>1 Peter 3:13-17 – Suffering for doing the will of God </a:t>
            </a:r>
          </a:p>
        </p:txBody>
      </p:sp>
      <p:sp>
        <p:nvSpPr>
          <p:cNvPr id="3" name="Content Placeholder 2">
            <a:extLst>
              <a:ext uri="{FF2B5EF4-FFF2-40B4-BE49-F238E27FC236}">
                <a16:creationId xmlns:a16="http://schemas.microsoft.com/office/drawing/2014/main" id="{3E8DCC86-A4AB-504C-862D-82F2D58831A6}"/>
              </a:ext>
            </a:extLst>
          </p:cNvPr>
          <p:cNvSpPr>
            <a:spLocks noGrp="1"/>
          </p:cNvSpPr>
          <p:nvPr>
            <p:ph idx="1"/>
          </p:nvPr>
        </p:nvSpPr>
        <p:spPr>
          <a:xfrm>
            <a:off x="628650" y="2516777"/>
            <a:ext cx="7884414" cy="3660185"/>
          </a:xfrm>
          <a:solidFill>
            <a:schemeClr val="bg1"/>
          </a:solidFill>
          <a:ln>
            <a:solidFill>
              <a:schemeClr val="tx2"/>
            </a:solidFill>
          </a:ln>
        </p:spPr>
        <p:txBody>
          <a:bodyPr anchor="t">
            <a:normAutofit/>
          </a:bodyPr>
          <a:lstStyle/>
          <a:p>
            <a:r>
              <a:rPr lang="en-US" dirty="0"/>
              <a:t>V.15-17 – Christians are to “sanctify God in their hearts” and have “a good conscience”</a:t>
            </a:r>
          </a:p>
          <a:p>
            <a:pPr lvl="1"/>
            <a:r>
              <a:rPr lang="en-US" dirty="0"/>
              <a:t>We are always ready to give an answer for the hope we have “with meekness and fear; having a good conscience”</a:t>
            </a:r>
          </a:p>
          <a:p>
            <a:pPr lvl="2"/>
            <a:r>
              <a:rPr lang="en-US" sz="2400" dirty="0"/>
              <a:t>Having a good conscience</a:t>
            </a:r>
            <a:endParaRPr lang="en-US" sz="700" dirty="0"/>
          </a:p>
          <a:p>
            <a:pPr lvl="3"/>
            <a:r>
              <a:rPr lang="en-US" sz="2200" dirty="0"/>
              <a:t>The conscience must be one established by the word of God</a:t>
            </a:r>
          </a:p>
          <a:p>
            <a:pPr lvl="4"/>
            <a:r>
              <a:rPr lang="en-US" sz="2200" dirty="0"/>
              <a:t>One can do something in good conscience but be wrong (Acts 23:1)</a:t>
            </a:r>
          </a:p>
        </p:txBody>
      </p:sp>
    </p:spTree>
    <p:extLst>
      <p:ext uri="{BB962C8B-B14F-4D97-AF65-F5344CB8AC3E}">
        <p14:creationId xmlns:p14="http://schemas.microsoft.com/office/powerpoint/2010/main" val="6734757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2" end="2"/>
                                            </p:txEl>
                                          </p:spTgt>
                                        </p:tgtEl>
                                      </p:cBhvr>
                                    </p:animEffect>
                                  </p:childTnLst>
                                </p:cTn>
                              </p:par>
                              <p:par>
                                <p:cTn id="10" presetID="55" presetClass="entr" presetSubtype="0" fill="hold" nodeType="with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 calcmode="lin" valueType="num">
                                      <p:cBhvr>
                                        <p:cTn id="12" dur="10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13"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14" dur="1000"/>
                                        <p:tgtEl>
                                          <p:spTgt spid="3">
                                            <p:txEl>
                                              <p:pRg st="3" end="3"/>
                                            </p:txEl>
                                          </p:spTgt>
                                        </p:tgtEl>
                                      </p:cBhvr>
                                    </p:animEffect>
                                  </p:childTnLst>
                                </p:cTn>
                              </p:par>
                              <p:par>
                                <p:cTn id="15" presetID="55"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 calcmode="lin" valueType="num">
                                      <p:cBhvr>
                                        <p:cTn id="17" dur="1000" fill="hold"/>
                                        <p:tgtEl>
                                          <p:spTgt spid="3">
                                            <p:txEl>
                                              <p:pRg st="4" end="4"/>
                                            </p:txEl>
                                          </p:spTgt>
                                        </p:tgtEl>
                                        <p:attrNameLst>
                                          <p:attrName>ppt_w</p:attrName>
                                        </p:attrNameLst>
                                      </p:cBhvr>
                                      <p:tavLst>
                                        <p:tav tm="0">
                                          <p:val>
                                            <p:strVal val="#ppt_w*0.70"/>
                                          </p:val>
                                        </p:tav>
                                        <p:tav tm="100000">
                                          <p:val>
                                            <p:strVal val="#ppt_w"/>
                                          </p:val>
                                        </p:tav>
                                      </p:tavLst>
                                    </p:anim>
                                    <p:anim calcmode="lin" valueType="num">
                                      <p:cBhvr>
                                        <p:cTn id="18" dur="10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19"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Picture 5" descr="A picture containing text, outdoor, building&#10;&#10;Description automatically generated">
            <a:extLst>
              <a:ext uri="{FF2B5EF4-FFF2-40B4-BE49-F238E27FC236}">
                <a16:creationId xmlns:a16="http://schemas.microsoft.com/office/drawing/2014/main" id="{A9C24E72-7A01-1149-AB6C-B60F126CB763}"/>
              </a:ext>
            </a:extLst>
          </p:cNvPr>
          <p:cNvPicPr>
            <a:picLocks noChangeAspect="1"/>
          </p:cNvPicPr>
          <p:nvPr/>
        </p:nvPicPr>
        <p:blipFill rotWithShape="1">
          <a:blip r:embed="rId2">
            <a:alphaModFix amt="50000"/>
          </a:blip>
          <a:srcRect t="6225"/>
          <a:stretch/>
        </p:blipFill>
        <p:spPr>
          <a:xfrm>
            <a:off x="-1143" y="-26998"/>
            <a:ext cx="9144000" cy="6857999"/>
          </a:xfrm>
          <a:prstGeom prst="rect">
            <a:avLst/>
          </a:prstGeom>
        </p:spPr>
      </p:pic>
      <p:sp>
        <p:nvSpPr>
          <p:cNvPr id="19" name="Rectangle 18">
            <a:extLst>
              <a:ext uri="{FF2B5EF4-FFF2-40B4-BE49-F238E27FC236}">
                <a16:creationId xmlns:a16="http://schemas.microsoft.com/office/drawing/2014/main" id="{EBF87945-A001-489F-9D9B-7D9435F0B9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11479" y="347471"/>
            <a:ext cx="8325612" cy="1801368"/>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38300DE2-0CDE-8B46-A7E5-52F2615E1C24}"/>
              </a:ext>
            </a:extLst>
          </p:cNvPr>
          <p:cNvSpPr>
            <a:spLocks noGrp="1"/>
          </p:cNvSpPr>
          <p:nvPr>
            <p:ph type="title"/>
          </p:nvPr>
        </p:nvSpPr>
        <p:spPr>
          <a:xfrm>
            <a:off x="628650" y="585216"/>
            <a:ext cx="7886700" cy="1325563"/>
          </a:xfrm>
        </p:spPr>
        <p:txBody>
          <a:bodyPr>
            <a:normAutofit/>
          </a:bodyPr>
          <a:lstStyle/>
          <a:p>
            <a:r>
              <a:rPr lang="en-US" dirty="0">
                <a:solidFill>
                  <a:schemeClr val="bg1"/>
                </a:solidFill>
              </a:rPr>
              <a:t>1 Peter 3:13-17 – Suffering for doing the will of God </a:t>
            </a:r>
          </a:p>
        </p:txBody>
      </p:sp>
      <p:sp>
        <p:nvSpPr>
          <p:cNvPr id="3" name="Content Placeholder 2">
            <a:extLst>
              <a:ext uri="{FF2B5EF4-FFF2-40B4-BE49-F238E27FC236}">
                <a16:creationId xmlns:a16="http://schemas.microsoft.com/office/drawing/2014/main" id="{3E8DCC86-A4AB-504C-862D-82F2D58831A6}"/>
              </a:ext>
            </a:extLst>
          </p:cNvPr>
          <p:cNvSpPr>
            <a:spLocks noGrp="1"/>
          </p:cNvSpPr>
          <p:nvPr>
            <p:ph idx="1"/>
          </p:nvPr>
        </p:nvSpPr>
        <p:spPr>
          <a:xfrm>
            <a:off x="628650" y="2516777"/>
            <a:ext cx="7884414" cy="3660185"/>
          </a:xfrm>
          <a:solidFill>
            <a:schemeClr val="bg1"/>
          </a:solidFill>
          <a:ln>
            <a:solidFill>
              <a:schemeClr val="tx2"/>
            </a:solidFill>
          </a:ln>
        </p:spPr>
        <p:txBody>
          <a:bodyPr anchor="t">
            <a:normAutofit/>
          </a:bodyPr>
          <a:lstStyle/>
          <a:p>
            <a:r>
              <a:rPr lang="en-US" dirty="0"/>
              <a:t>V.15-17 – Christians are to “sanctify God in their hearts” and have “a good conscience”</a:t>
            </a:r>
          </a:p>
          <a:p>
            <a:pPr lvl="1"/>
            <a:r>
              <a:rPr lang="en-US" dirty="0"/>
              <a:t>Not that suffering isn’t possible, but if some “defame you” or “revile your good conduct in Christ” they “may be ashamed”</a:t>
            </a:r>
          </a:p>
          <a:p>
            <a:pPr lvl="2"/>
            <a:r>
              <a:rPr lang="en-US" sz="2400" dirty="0"/>
              <a:t>“For it is better, if it is the will of God, to suffer for doing good than for doing evil”	</a:t>
            </a:r>
          </a:p>
          <a:p>
            <a:pPr lvl="3"/>
            <a:r>
              <a:rPr lang="en-US" sz="2400" dirty="0"/>
              <a:t>“This is commendable” (1 Peter 2:19-20)</a:t>
            </a:r>
          </a:p>
          <a:p>
            <a:pPr lvl="1"/>
            <a:endParaRPr lang="en-US" sz="900" dirty="0"/>
          </a:p>
        </p:txBody>
      </p:sp>
    </p:spTree>
    <p:extLst>
      <p:ext uri="{BB962C8B-B14F-4D97-AF65-F5344CB8AC3E}">
        <p14:creationId xmlns:p14="http://schemas.microsoft.com/office/powerpoint/2010/main" val="5560813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15"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2" end="2"/>
                                            </p:txEl>
                                          </p:spTgt>
                                        </p:tgtEl>
                                      </p:cBhvr>
                                    </p:animEffect>
                                  </p:childTnLst>
                                </p:cTn>
                              </p:par>
                              <p:par>
                                <p:cTn id="17" presetID="55" presetClass="entr" presetSubtype="0"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p:cTn id="19" dur="10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20"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21"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Picture 5" descr="A picture containing text, outdoor, building&#10;&#10;Description automatically generated">
            <a:extLst>
              <a:ext uri="{FF2B5EF4-FFF2-40B4-BE49-F238E27FC236}">
                <a16:creationId xmlns:a16="http://schemas.microsoft.com/office/drawing/2014/main" id="{A9C24E72-7A01-1149-AB6C-B60F126CB763}"/>
              </a:ext>
            </a:extLst>
          </p:cNvPr>
          <p:cNvPicPr>
            <a:picLocks noChangeAspect="1"/>
          </p:cNvPicPr>
          <p:nvPr/>
        </p:nvPicPr>
        <p:blipFill rotWithShape="1">
          <a:blip r:embed="rId2">
            <a:alphaModFix amt="50000"/>
          </a:blip>
          <a:srcRect t="6225"/>
          <a:stretch/>
        </p:blipFill>
        <p:spPr>
          <a:xfrm>
            <a:off x="-1143" y="-26998"/>
            <a:ext cx="9144000" cy="6857999"/>
          </a:xfrm>
          <a:prstGeom prst="rect">
            <a:avLst/>
          </a:prstGeom>
        </p:spPr>
      </p:pic>
      <p:sp>
        <p:nvSpPr>
          <p:cNvPr id="19" name="Rectangle 18">
            <a:extLst>
              <a:ext uri="{FF2B5EF4-FFF2-40B4-BE49-F238E27FC236}">
                <a16:creationId xmlns:a16="http://schemas.microsoft.com/office/drawing/2014/main" id="{EBF87945-A001-489F-9D9B-7D9435F0B9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11479" y="347471"/>
            <a:ext cx="8325612" cy="1801368"/>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38300DE2-0CDE-8B46-A7E5-52F2615E1C24}"/>
              </a:ext>
            </a:extLst>
          </p:cNvPr>
          <p:cNvSpPr>
            <a:spLocks noGrp="1"/>
          </p:cNvSpPr>
          <p:nvPr>
            <p:ph type="title"/>
          </p:nvPr>
        </p:nvSpPr>
        <p:spPr>
          <a:xfrm>
            <a:off x="628650" y="585216"/>
            <a:ext cx="7886700" cy="1325563"/>
          </a:xfrm>
        </p:spPr>
        <p:txBody>
          <a:bodyPr>
            <a:normAutofit/>
          </a:bodyPr>
          <a:lstStyle/>
          <a:p>
            <a:r>
              <a:rPr lang="en-US" dirty="0">
                <a:solidFill>
                  <a:schemeClr val="bg1"/>
                </a:solidFill>
              </a:rPr>
              <a:t>1 Peter 3:18-22 – Christ’s example of suffering for doing good</a:t>
            </a:r>
          </a:p>
        </p:txBody>
      </p:sp>
      <p:sp>
        <p:nvSpPr>
          <p:cNvPr id="3" name="Content Placeholder 2">
            <a:extLst>
              <a:ext uri="{FF2B5EF4-FFF2-40B4-BE49-F238E27FC236}">
                <a16:creationId xmlns:a16="http://schemas.microsoft.com/office/drawing/2014/main" id="{3E8DCC86-A4AB-504C-862D-82F2D58831A6}"/>
              </a:ext>
            </a:extLst>
          </p:cNvPr>
          <p:cNvSpPr>
            <a:spLocks noGrp="1"/>
          </p:cNvSpPr>
          <p:nvPr>
            <p:ph idx="1"/>
          </p:nvPr>
        </p:nvSpPr>
        <p:spPr>
          <a:xfrm>
            <a:off x="628650" y="2516777"/>
            <a:ext cx="7884414" cy="3660185"/>
          </a:xfrm>
          <a:solidFill>
            <a:schemeClr val="bg1"/>
          </a:solidFill>
          <a:ln>
            <a:solidFill>
              <a:schemeClr val="tx2"/>
            </a:solidFill>
          </a:ln>
        </p:spPr>
        <p:txBody>
          <a:bodyPr anchor="t">
            <a:normAutofit/>
          </a:bodyPr>
          <a:lstStyle/>
          <a:p>
            <a:r>
              <a:rPr lang="en-US" sz="3200" dirty="0"/>
              <a:t>Question 3</a:t>
            </a:r>
          </a:p>
          <a:p>
            <a:pPr lvl="1"/>
            <a:r>
              <a:rPr lang="en-US" sz="2800" dirty="0"/>
              <a:t>What did Christ suffer for and what was the outcome? (1 Peter 3:18)</a:t>
            </a:r>
          </a:p>
          <a:p>
            <a:pPr lvl="1"/>
            <a:endParaRPr lang="en-US" sz="2800" dirty="0"/>
          </a:p>
        </p:txBody>
      </p:sp>
    </p:spTree>
    <p:extLst>
      <p:ext uri="{BB962C8B-B14F-4D97-AF65-F5344CB8AC3E}">
        <p14:creationId xmlns:p14="http://schemas.microsoft.com/office/powerpoint/2010/main" val="32973296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par>
                                <p:cTn id="10" presetID="55"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3"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4"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Picture 5" descr="A picture containing text, outdoor, building&#10;&#10;Description automatically generated">
            <a:extLst>
              <a:ext uri="{FF2B5EF4-FFF2-40B4-BE49-F238E27FC236}">
                <a16:creationId xmlns:a16="http://schemas.microsoft.com/office/drawing/2014/main" id="{A9C24E72-7A01-1149-AB6C-B60F126CB763}"/>
              </a:ext>
            </a:extLst>
          </p:cNvPr>
          <p:cNvPicPr>
            <a:picLocks noChangeAspect="1"/>
          </p:cNvPicPr>
          <p:nvPr/>
        </p:nvPicPr>
        <p:blipFill rotWithShape="1">
          <a:blip r:embed="rId2">
            <a:alphaModFix amt="50000"/>
          </a:blip>
          <a:srcRect t="6225"/>
          <a:stretch/>
        </p:blipFill>
        <p:spPr>
          <a:xfrm>
            <a:off x="-1143" y="-26998"/>
            <a:ext cx="9144000" cy="6857999"/>
          </a:xfrm>
          <a:prstGeom prst="rect">
            <a:avLst/>
          </a:prstGeom>
        </p:spPr>
      </p:pic>
      <p:sp>
        <p:nvSpPr>
          <p:cNvPr id="19" name="Rectangle 18">
            <a:extLst>
              <a:ext uri="{FF2B5EF4-FFF2-40B4-BE49-F238E27FC236}">
                <a16:creationId xmlns:a16="http://schemas.microsoft.com/office/drawing/2014/main" id="{EBF87945-A001-489F-9D9B-7D9435F0B9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11479" y="347471"/>
            <a:ext cx="8325612" cy="1801368"/>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38300DE2-0CDE-8B46-A7E5-52F2615E1C24}"/>
              </a:ext>
            </a:extLst>
          </p:cNvPr>
          <p:cNvSpPr>
            <a:spLocks noGrp="1"/>
          </p:cNvSpPr>
          <p:nvPr>
            <p:ph type="title"/>
          </p:nvPr>
        </p:nvSpPr>
        <p:spPr>
          <a:xfrm>
            <a:off x="628650" y="585216"/>
            <a:ext cx="7886700" cy="1325563"/>
          </a:xfrm>
        </p:spPr>
        <p:txBody>
          <a:bodyPr>
            <a:normAutofit/>
          </a:bodyPr>
          <a:lstStyle/>
          <a:p>
            <a:r>
              <a:rPr lang="en-US" dirty="0">
                <a:solidFill>
                  <a:schemeClr val="bg1"/>
                </a:solidFill>
              </a:rPr>
              <a:t>1 Peter 3:18-22 – Christ’s example of suffering for doing good</a:t>
            </a:r>
          </a:p>
        </p:txBody>
      </p:sp>
      <p:sp>
        <p:nvSpPr>
          <p:cNvPr id="3" name="Content Placeholder 2">
            <a:extLst>
              <a:ext uri="{FF2B5EF4-FFF2-40B4-BE49-F238E27FC236}">
                <a16:creationId xmlns:a16="http://schemas.microsoft.com/office/drawing/2014/main" id="{3E8DCC86-A4AB-504C-862D-82F2D58831A6}"/>
              </a:ext>
            </a:extLst>
          </p:cNvPr>
          <p:cNvSpPr>
            <a:spLocks noGrp="1"/>
          </p:cNvSpPr>
          <p:nvPr>
            <p:ph idx="1"/>
          </p:nvPr>
        </p:nvSpPr>
        <p:spPr>
          <a:xfrm>
            <a:off x="628650" y="2516777"/>
            <a:ext cx="7884414" cy="3660185"/>
          </a:xfrm>
          <a:solidFill>
            <a:schemeClr val="bg1"/>
          </a:solidFill>
          <a:ln>
            <a:solidFill>
              <a:schemeClr val="tx2"/>
            </a:solidFill>
          </a:ln>
        </p:spPr>
        <p:txBody>
          <a:bodyPr anchor="t">
            <a:normAutofit/>
          </a:bodyPr>
          <a:lstStyle/>
          <a:p>
            <a:r>
              <a:rPr lang="en-US" dirty="0"/>
              <a:t>V.18 – Christ suffered for our sins; He was just yet suffered for the unjust</a:t>
            </a:r>
          </a:p>
          <a:p>
            <a:pPr lvl="1"/>
            <a:r>
              <a:rPr lang="en-US" dirty="0"/>
              <a:t>He did this “that He might bring us to God”</a:t>
            </a:r>
          </a:p>
          <a:p>
            <a:pPr lvl="2"/>
            <a:r>
              <a:rPr lang="en-US" sz="2400" dirty="0"/>
              <a:t>Romans 5:6-11 – Christ died for us that we might be reconciled to God</a:t>
            </a:r>
          </a:p>
          <a:p>
            <a:endParaRPr lang="en-US" sz="2400" dirty="0"/>
          </a:p>
          <a:p>
            <a:pPr lvl="1"/>
            <a:endParaRPr lang="en-US" sz="900" dirty="0"/>
          </a:p>
        </p:txBody>
      </p:sp>
    </p:spTree>
    <p:extLst>
      <p:ext uri="{BB962C8B-B14F-4D97-AF65-F5344CB8AC3E}">
        <p14:creationId xmlns:p14="http://schemas.microsoft.com/office/powerpoint/2010/main" val="4313440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Picture 5" descr="A picture containing text, outdoor, building&#10;&#10;Description automatically generated">
            <a:extLst>
              <a:ext uri="{FF2B5EF4-FFF2-40B4-BE49-F238E27FC236}">
                <a16:creationId xmlns:a16="http://schemas.microsoft.com/office/drawing/2014/main" id="{A9C24E72-7A01-1149-AB6C-B60F126CB763}"/>
              </a:ext>
            </a:extLst>
          </p:cNvPr>
          <p:cNvPicPr>
            <a:picLocks noChangeAspect="1"/>
          </p:cNvPicPr>
          <p:nvPr/>
        </p:nvPicPr>
        <p:blipFill rotWithShape="1">
          <a:blip r:embed="rId2">
            <a:alphaModFix amt="50000"/>
          </a:blip>
          <a:srcRect t="6225"/>
          <a:stretch/>
        </p:blipFill>
        <p:spPr>
          <a:xfrm>
            <a:off x="-1143" y="-26998"/>
            <a:ext cx="9144000" cy="6857999"/>
          </a:xfrm>
          <a:prstGeom prst="rect">
            <a:avLst/>
          </a:prstGeom>
        </p:spPr>
      </p:pic>
      <p:sp>
        <p:nvSpPr>
          <p:cNvPr id="19" name="Rectangle 18">
            <a:extLst>
              <a:ext uri="{FF2B5EF4-FFF2-40B4-BE49-F238E27FC236}">
                <a16:creationId xmlns:a16="http://schemas.microsoft.com/office/drawing/2014/main" id="{EBF87945-A001-489F-9D9B-7D9435F0B9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11479" y="347471"/>
            <a:ext cx="8325612" cy="1801368"/>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38300DE2-0CDE-8B46-A7E5-52F2615E1C24}"/>
              </a:ext>
            </a:extLst>
          </p:cNvPr>
          <p:cNvSpPr>
            <a:spLocks noGrp="1"/>
          </p:cNvSpPr>
          <p:nvPr>
            <p:ph type="title"/>
          </p:nvPr>
        </p:nvSpPr>
        <p:spPr>
          <a:xfrm>
            <a:off x="628650" y="585216"/>
            <a:ext cx="7886700" cy="1325563"/>
          </a:xfrm>
        </p:spPr>
        <p:txBody>
          <a:bodyPr>
            <a:normAutofit/>
          </a:bodyPr>
          <a:lstStyle/>
          <a:p>
            <a:r>
              <a:rPr lang="en-US" dirty="0">
                <a:solidFill>
                  <a:schemeClr val="bg1"/>
                </a:solidFill>
              </a:rPr>
              <a:t>1 Peter 3:18-22 – Christ’s example of suffering for doing good</a:t>
            </a:r>
          </a:p>
        </p:txBody>
      </p:sp>
      <p:sp>
        <p:nvSpPr>
          <p:cNvPr id="3" name="Content Placeholder 2">
            <a:extLst>
              <a:ext uri="{FF2B5EF4-FFF2-40B4-BE49-F238E27FC236}">
                <a16:creationId xmlns:a16="http://schemas.microsoft.com/office/drawing/2014/main" id="{3E8DCC86-A4AB-504C-862D-82F2D58831A6}"/>
              </a:ext>
            </a:extLst>
          </p:cNvPr>
          <p:cNvSpPr>
            <a:spLocks noGrp="1"/>
          </p:cNvSpPr>
          <p:nvPr>
            <p:ph idx="1"/>
          </p:nvPr>
        </p:nvSpPr>
        <p:spPr>
          <a:xfrm>
            <a:off x="628650" y="2516777"/>
            <a:ext cx="7884414" cy="3660185"/>
          </a:xfrm>
          <a:solidFill>
            <a:schemeClr val="bg1"/>
          </a:solidFill>
          <a:ln>
            <a:solidFill>
              <a:schemeClr val="tx2"/>
            </a:solidFill>
          </a:ln>
        </p:spPr>
        <p:txBody>
          <a:bodyPr anchor="t">
            <a:normAutofit/>
          </a:bodyPr>
          <a:lstStyle/>
          <a:p>
            <a:r>
              <a:rPr lang="en-US" sz="3200" dirty="0"/>
              <a:t>Question 4</a:t>
            </a:r>
          </a:p>
          <a:p>
            <a:pPr lvl="1"/>
            <a:r>
              <a:rPr lang="en-US" sz="2800" dirty="0"/>
              <a:t>How are Noah and the eight souls a shadow and type of salvation? (1 Peter 3:20-22)</a:t>
            </a:r>
          </a:p>
          <a:p>
            <a:pPr lvl="1"/>
            <a:endParaRPr lang="en-US" sz="2800" dirty="0"/>
          </a:p>
        </p:txBody>
      </p:sp>
    </p:spTree>
    <p:extLst>
      <p:ext uri="{BB962C8B-B14F-4D97-AF65-F5344CB8AC3E}">
        <p14:creationId xmlns:p14="http://schemas.microsoft.com/office/powerpoint/2010/main" val="41725551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par>
                                <p:cTn id="10" presetID="55"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3"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4"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Picture 5" descr="A picture containing text, outdoor, building&#10;&#10;Description automatically generated">
            <a:extLst>
              <a:ext uri="{FF2B5EF4-FFF2-40B4-BE49-F238E27FC236}">
                <a16:creationId xmlns:a16="http://schemas.microsoft.com/office/drawing/2014/main" id="{A9C24E72-7A01-1149-AB6C-B60F126CB763}"/>
              </a:ext>
            </a:extLst>
          </p:cNvPr>
          <p:cNvPicPr>
            <a:picLocks noChangeAspect="1"/>
          </p:cNvPicPr>
          <p:nvPr/>
        </p:nvPicPr>
        <p:blipFill rotWithShape="1">
          <a:blip r:embed="rId2">
            <a:alphaModFix amt="50000"/>
          </a:blip>
          <a:srcRect t="6225"/>
          <a:stretch/>
        </p:blipFill>
        <p:spPr>
          <a:xfrm>
            <a:off x="-1143" y="-26998"/>
            <a:ext cx="9144000" cy="6857999"/>
          </a:xfrm>
          <a:prstGeom prst="rect">
            <a:avLst/>
          </a:prstGeom>
        </p:spPr>
      </p:pic>
      <p:sp>
        <p:nvSpPr>
          <p:cNvPr id="19" name="Rectangle 18">
            <a:extLst>
              <a:ext uri="{FF2B5EF4-FFF2-40B4-BE49-F238E27FC236}">
                <a16:creationId xmlns:a16="http://schemas.microsoft.com/office/drawing/2014/main" id="{EBF87945-A001-489F-9D9B-7D9435F0B9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11479" y="347471"/>
            <a:ext cx="8325612" cy="1801368"/>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38300DE2-0CDE-8B46-A7E5-52F2615E1C24}"/>
              </a:ext>
            </a:extLst>
          </p:cNvPr>
          <p:cNvSpPr>
            <a:spLocks noGrp="1"/>
          </p:cNvSpPr>
          <p:nvPr>
            <p:ph type="title"/>
          </p:nvPr>
        </p:nvSpPr>
        <p:spPr>
          <a:xfrm>
            <a:off x="628650" y="585216"/>
            <a:ext cx="7886700" cy="1325563"/>
          </a:xfrm>
        </p:spPr>
        <p:txBody>
          <a:bodyPr>
            <a:normAutofit/>
          </a:bodyPr>
          <a:lstStyle/>
          <a:p>
            <a:r>
              <a:rPr lang="en-US" dirty="0">
                <a:solidFill>
                  <a:schemeClr val="bg1"/>
                </a:solidFill>
              </a:rPr>
              <a:t>1 Peter 3:18-22 – Christ’s example of suffering for doing good</a:t>
            </a:r>
          </a:p>
        </p:txBody>
      </p:sp>
      <p:sp>
        <p:nvSpPr>
          <p:cNvPr id="3" name="Content Placeholder 2">
            <a:extLst>
              <a:ext uri="{FF2B5EF4-FFF2-40B4-BE49-F238E27FC236}">
                <a16:creationId xmlns:a16="http://schemas.microsoft.com/office/drawing/2014/main" id="{3E8DCC86-A4AB-504C-862D-82F2D58831A6}"/>
              </a:ext>
            </a:extLst>
          </p:cNvPr>
          <p:cNvSpPr>
            <a:spLocks noGrp="1"/>
          </p:cNvSpPr>
          <p:nvPr>
            <p:ph idx="1"/>
          </p:nvPr>
        </p:nvSpPr>
        <p:spPr>
          <a:xfrm>
            <a:off x="628650" y="2516777"/>
            <a:ext cx="7884414" cy="3660185"/>
          </a:xfrm>
          <a:solidFill>
            <a:schemeClr val="bg1"/>
          </a:solidFill>
          <a:ln>
            <a:solidFill>
              <a:schemeClr val="tx2"/>
            </a:solidFill>
          </a:ln>
        </p:spPr>
        <p:txBody>
          <a:bodyPr anchor="t">
            <a:normAutofit/>
          </a:bodyPr>
          <a:lstStyle/>
          <a:p>
            <a:r>
              <a:rPr lang="en-US" dirty="0"/>
              <a:t>V.19-22 – In the days of Noah salvation was available; salvation is available today</a:t>
            </a:r>
          </a:p>
          <a:p>
            <a:pPr lvl="1"/>
            <a:r>
              <a:rPr lang="en-US" dirty="0"/>
              <a:t>In the days of Noah </a:t>
            </a:r>
          </a:p>
          <a:p>
            <a:pPr lvl="2"/>
            <a:r>
              <a:rPr lang="en-US" sz="2400" dirty="0"/>
              <a:t>Preaching was done</a:t>
            </a:r>
            <a:endParaRPr lang="en-US" sz="2200" dirty="0"/>
          </a:p>
          <a:p>
            <a:pPr lvl="2"/>
            <a:r>
              <a:rPr lang="en-US" sz="2400" dirty="0"/>
              <a:t>Divine longsuffering while the ark was being built</a:t>
            </a:r>
          </a:p>
          <a:p>
            <a:pPr lvl="2"/>
            <a:r>
              <a:rPr lang="en-US" sz="2400" dirty="0"/>
              <a:t>One was saved if they were obedient to God </a:t>
            </a:r>
          </a:p>
          <a:p>
            <a:endParaRPr lang="en-US" sz="2400" dirty="0"/>
          </a:p>
          <a:p>
            <a:pPr lvl="1"/>
            <a:endParaRPr lang="en-US" sz="900" dirty="0"/>
          </a:p>
        </p:txBody>
      </p:sp>
    </p:spTree>
    <p:extLst>
      <p:ext uri="{BB962C8B-B14F-4D97-AF65-F5344CB8AC3E}">
        <p14:creationId xmlns:p14="http://schemas.microsoft.com/office/powerpoint/2010/main" val="20534566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1" end="1"/>
                                            </p:txEl>
                                          </p:spTgt>
                                        </p:tgtEl>
                                      </p:cBhvr>
                                    </p:animEffect>
                                  </p:childTnLst>
                                </p:cTn>
                              </p:par>
                              <p:par>
                                <p:cTn id="17" presetID="55" presetClass="entr" presetSubtype="0"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0"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1" dur="1000"/>
                                        <p:tgtEl>
                                          <p:spTgt spid="3">
                                            <p:txEl>
                                              <p:pRg st="2" end="2"/>
                                            </p:txEl>
                                          </p:spTgt>
                                        </p:tgtEl>
                                      </p:cBhvr>
                                    </p:animEffect>
                                  </p:childTnLst>
                                </p:cTn>
                              </p:par>
                              <p:par>
                                <p:cTn id="22" presetID="55" presetClass="entr" presetSubtype="0" fill="hold"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 calcmode="lin" valueType="num">
                                      <p:cBhvr>
                                        <p:cTn id="24" dur="10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25"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26" dur="1000"/>
                                        <p:tgtEl>
                                          <p:spTgt spid="3">
                                            <p:txEl>
                                              <p:pRg st="3" end="3"/>
                                            </p:txEl>
                                          </p:spTgt>
                                        </p:tgtEl>
                                      </p:cBhvr>
                                    </p:animEffect>
                                  </p:childTnLst>
                                </p:cTn>
                              </p:par>
                              <p:par>
                                <p:cTn id="27" presetID="55" presetClass="entr" presetSubtype="0" fill="hold"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p:cTn id="29" dur="1000" fill="hold"/>
                                        <p:tgtEl>
                                          <p:spTgt spid="3">
                                            <p:txEl>
                                              <p:pRg st="4" end="4"/>
                                            </p:txEl>
                                          </p:spTgt>
                                        </p:tgtEl>
                                        <p:attrNameLst>
                                          <p:attrName>ppt_w</p:attrName>
                                        </p:attrNameLst>
                                      </p:cBhvr>
                                      <p:tavLst>
                                        <p:tav tm="0">
                                          <p:val>
                                            <p:strVal val="#ppt_w*0.70"/>
                                          </p:val>
                                        </p:tav>
                                        <p:tav tm="100000">
                                          <p:val>
                                            <p:strVal val="#ppt_w"/>
                                          </p:val>
                                        </p:tav>
                                      </p:tavLst>
                                    </p:anim>
                                    <p:anim calcmode="lin" valueType="num">
                                      <p:cBhvr>
                                        <p:cTn id="30" dur="10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31"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Picture 5" descr="A picture containing text, outdoor, building&#10;&#10;Description automatically generated">
            <a:extLst>
              <a:ext uri="{FF2B5EF4-FFF2-40B4-BE49-F238E27FC236}">
                <a16:creationId xmlns:a16="http://schemas.microsoft.com/office/drawing/2014/main" id="{A9C24E72-7A01-1149-AB6C-B60F126CB763}"/>
              </a:ext>
            </a:extLst>
          </p:cNvPr>
          <p:cNvPicPr>
            <a:picLocks noChangeAspect="1"/>
          </p:cNvPicPr>
          <p:nvPr/>
        </p:nvPicPr>
        <p:blipFill rotWithShape="1">
          <a:blip r:embed="rId2">
            <a:alphaModFix amt="50000"/>
          </a:blip>
          <a:srcRect t="6225"/>
          <a:stretch/>
        </p:blipFill>
        <p:spPr>
          <a:xfrm>
            <a:off x="-1143" y="-26998"/>
            <a:ext cx="9144000" cy="6857999"/>
          </a:xfrm>
          <a:prstGeom prst="rect">
            <a:avLst/>
          </a:prstGeom>
        </p:spPr>
      </p:pic>
      <p:sp>
        <p:nvSpPr>
          <p:cNvPr id="19" name="Rectangle 18">
            <a:extLst>
              <a:ext uri="{FF2B5EF4-FFF2-40B4-BE49-F238E27FC236}">
                <a16:creationId xmlns:a16="http://schemas.microsoft.com/office/drawing/2014/main" id="{EBF87945-A001-489F-9D9B-7D9435F0B9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11479" y="347471"/>
            <a:ext cx="8325612" cy="1801368"/>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38300DE2-0CDE-8B46-A7E5-52F2615E1C24}"/>
              </a:ext>
            </a:extLst>
          </p:cNvPr>
          <p:cNvSpPr>
            <a:spLocks noGrp="1"/>
          </p:cNvSpPr>
          <p:nvPr>
            <p:ph type="title"/>
          </p:nvPr>
        </p:nvSpPr>
        <p:spPr>
          <a:xfrm>
            <a:off x="628650" y="585216"/>
            <a:ext cx="7886700" cy="1325563"/>
          </a:xfrm>
        </p:spPr>
        <p:txBody>
          <a:bodyPr>
            <a:normAutofit/>
          </a:bodyPr>
          <a:lstStyle/>
          <a:p>
            <a:r>
              <a:rPr lang="en-US" dirty="0">
                <a:solidFill>
                  <a:schemeClr val="bg1"/>
                </a:solidFill>
              </a:rPr>
              <a:t>1 Peter 3:18-22 – Christ’s example of suffering for doing good</a:t>
            </a:r>
          </a:p>
        </p:txBody>
      </p:sp>
      <p:sp>
        <p:nvSpPr>
          <p:cNvPr id="3" name="Content Placeholder 2">
            <a:extLst>
              <a:ext uri="{FF2B5EF4-FFF2-40B4-BE49-F238E27FC236}">
                <a16:creationId xmlns:a16="http://schemas.microsoft.com/office/drawing/2014/main" id="{3E8DCC86-A4AB-504C-862D-82F2D58831A6}"/>
              </a:ext>
            </a:extLst>
          </p:cNvPr>
          <p:cNvSpPr>
            <a:spLocks noGrp="1"/>
          </p:cNvSpPr>
          <p:nvPr>
            <p:ph idx="1"/>
          </p:nvPr>
        </p:nvSpPr>
        <p:spPr>
          <a:xfrm>
            <a:off x="628650" y="2516777"/>
            <a:ext cx="7884414" cy="3660185"/>
          </a:xfrm>
          <a:solidFill>
            <a:schemeClr val="bg1"/>
          </a:solidFill>
          <a:ln>
            <a:solidFill>
              <a:schemeClr val="tx2"/>
            </a:solidFill>
          </a:ln>
        </p:spPr>
        <p:txBody>
          <a:bodyPr anchor="t">
            <a:normAutofit/>
          </a:bodyPr>
          <a:lstStyle/>
          <a:p>
            <a:r>
              <a:rPr lang="en-US" sz="3200" dirty="0"/>
              <a:t>Question 5</a:t>
            </a:r>
          </a:p>
          <a:p>
            <a:pPr lvl="1"/>
            <a:r>
              <a:rPr lang="en-US" sz="2800" dirty="0"/>
              <a:t>What is the antitype that now saves us? (1 Peter 3:21)</a:t>
            </a:r>
          </a:p>
          <a:p>
            <a:pPr lvl="1"/>
            <a:endParaRPr lang="en-US" sz="2800" dirty="0"/>
          </a:p>
        </p:txBody>
      </p:sp>
    </p:spTree>
    <p:extLst>
      <p:ext uri="{BB962C8B-B14F-4D97-AF65-F5344CB8AC3E}">
        <p14:creationId xmlns:p14="http://schemas.microsoft.com/office/powerpoint/2010/main" val="39626499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par>
                                <p:cTn id="10" presetID="55"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3"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4"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Picture 5" descr="A picture containing text, outdoor, building&#10;&#10;Description automatically generated">
            <a:extLst>
              <a:ext uri="{FF2B5EF4-FFF2-40B4-BE49-F238E27FC236}">
                <a16:creationId xmlns:a16="http://schemas.microsoft.com/office/drawing/2014/main" id="{A9C24E72-7A01-1149-AB6C-B60F126CB763}"/>
              </a:ext>
            </a:extLst>
          </p:cNvPr>
          <p:cNvPicPr>
            <a:picLocks noChangeAspect="1"/>
          </p:cNvPicPr>
          <p:nvPr/>
        </p:nvPicPr>
        <p:blipFill rotWithShape="1">
          <a:blip r:embed="rId2">
            <a:alphaModFix amt="50000"/>
          </a:blip>
          <a:srcRect t="6225"/>
          <a:stretch/>
        </p:blipFill>
        <p:spPr>
          <a:xfrm>
            <a:off x="-1143" y="-26998"/>
            <a:ext cx="9144000" cy="6857999"/>
          </a:xfrm>
          <a:prstGeom prst="rect">
            <a:avLst/>
          </a:prstGeom>
        </p:spPr>
      </p:pic>
      <p:sp>
        <p:nvSpPr>
          <p:cNvPr id="19" name="Rectangle 18">
            <a:extLst>
              <a:ext uri="{FF2B5EF4-FFF2-40B4-BE49-F238E27FC236}">
                <a16:creationId xmlns:a16="http://schemas.microsoft.com/office/drawing/2014/main" id="{EBF87945-A001-489F-9D9B-7D9435F0B9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11479" y="347471"/>
            <a:ext cx="8325612" cy="1801368"/>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38300DE2-0CDE-8B46-A7E5-52F2615E1C24}"/>
              </a:ext>
            </a:extLst>
          </p:cNvPr>
          <p:cNvSpPr>
            <a:spLocks noGrp="1"/>
          </p:cNvSpPr>
          <p:nvPr>
            <p:ph type="title"/>
          </p:nvPr>
        </p:nvSpPr>
        <p:spPr>
          <a:xfrm>
            <a:off x="628650" y="585216"/>
            <a:ext cx="7886700" cy="1325563"/>
          </a:xfrm>
        </p:spPr>
        <p:txBody>
          <a:bodyPr>
            <a:normAutofit/>
          </a:bodyPr>
          <a:lstStyle/>
          <a:p>
            <a:r>
              <a:rPr lang="en-US" dirty="0">
                <a:solidFill>
                  <a:schemeClr val="bg1"/>
                </a:solidFill>
              </a:rPr>
              <a:t>1 Peter 3:8-12 – Dwelling with other Christians </a:t>
            </a:r>
          </a:p>
        </p:txBody>
      </p:sp>
      <p:sp>
        <p:nvSpPr>
          <p:cNvPr id="3" name="Content Placeholder 2">
            <a:extLst>
              <a:ext uri="{FF2B5EF4-FFF2-40B4-BE49-F238E27FC236}">
                <a16:creationId xmlns:a16="http://schemas.microsoft.com/office/drawing/2014/main" id="{3E8DCC86-A4AB-504C-862D-82F2D58831A6}"/>
              </a:ext>
            </a:extLst>
          </p:cNvPr>
          <p:cNvSpPr>
            <a:spLocks noGrp="1"/>
          </p:cNvSpPr>
          <p:nvPr>
            <p:ph idx="1"/>
          </p:nvPr>
        </p:nvSpPr>
        <p:spPr>
          <a:xfrm>
            <a:off x="628650" y="2516777"/>
            <a:ext cx="7884414" cy="3660185"/>
          </a:xfrm>
          <a:solidFill>
            <a:schemeClr val="bg1"/>
          </a:solidFill>
          <a:ln>
            <a:solidFill>
              <a:schemeClr val="tx2"/>
            </a:solidFill>
          </a:ln>
        </p:spPr>
        <p:txBody>
          <a:bodyPr anchor="t">
            <a:normAutofit/>
          </a:bodyPr>
          <a:lstStyle/>
          <a:p>
            <a:r>
              <a:rPr lang="en-US" sz="3200" dirty="0"/>
              <a:t>Question 4</a:t>
            </a:r>
          </a:p>
          <a:p>
            <a:pPr lvl="1"/>
            <a:r>
              <a:rPr lang="en-US" sz="2800" dirty="0"/>
              <a:t>How are Christians to dwell with one another? (1 Peter 3:8-9)</a:t>
            </a:r>
          </a:p>
          <a:p>
            <a:pPr lvl="1"/>
            <a:endParaRPr lang="en-US" sz="2800" dirty="0"/>
          </a:p>
        </p:txBody>
      </p:sp>
    </p:spTree>
    <p:extLst>
      <p:ext uri="{BB962C8B-B14F-4D97-AF65-F5344CB8AC3E}">
        <p14:creationId xmlns:p14="http://schemas.microsoft.com/office/powerpoint/2010/main" val="35509690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par>
                                <p:cTn id="10" presetID="55"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3"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4"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Picture 5" descr="A picture containing text, outdoor, building&#10;&#10;Description automatically generated">
            <a:extLst>
              <a:ext uri="{FF2B5EF4-FFF2-40B4-BE49-F238E27FC236}">
                <a16:creationId xmlns:a16="http://schemas.microsoft.com/office/drawing/2014/main" id="{A9C24E72-7A01-1149-AB6C-B60F126CB763}"/>
              </a:ext>
            </a:extLst>
          </p:cNvPr>
          <p:cNvPicPr>
            <a:picLocks noChangeAspect="1"/>
          </p:cNvPicPr>
          <p:nvPr/>
        </p:nvPicPr>
        <p:blipFill rotWithShape="1">
          <a:blip r:embed="rId2">
            <a:alphaModFix amt="50000"/>
          </a:blip>
          <a:srcRect t="6225"/>
          <a:stretch/>
        </p:blipFill>
        <p:spPr>
          <a:xfrm>
            <a:off x="-1143" y="-26998"/>
            <a:ext cx="9144000" cy="6857999"/>
          </a:xfrm>
          <a:prstGeom prst="rect">
            <a:avLst/>
          </a:prstGeom>
        </p:spPr>
      </p:pic>
      <p:sp>
        <p:nvSpPr>
          <p:cNvPr id="19" name="Rectangle 18">
            <a:extLst>
              <a:ext uri="{FF2B5EF4-FFF2-40B4-BE49-F238E27FC236}">
                <a16:creationId xmlns:a16="http://schemas.microsoft.com/office/drawing/2014/main" id="{EBF87945-A001-489F-9D9B-7D9435F0B9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11479" y="347471"/>
            <a:ext cx="8325612" cy="1801368"/>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38300DE2-0CDE-8B46-A7E5-52F2615E1C24}"/>
              </a:ext>
            </a:extLst>
          </p:cNvPr>
          <p:cNvSpPr>
            <a:spLocks noGrp="1"/>
          </p:cNvSpPr>
          <p:nvPr>
            <p:ph type="title"/>
          </p:nvPr>
        </p:nvSpPr>
        <p:spPr>
          <a:xfrm>
            <a:off x="628650" y="585216"/>
            <a:ext cx="7886700" cy="1325563"/>
          </a:xfrm>
        </p:spPr>
        <p:txBody>
          <a:bodyPr>
            <a:normAutofit/>
          </a:bodyPr>
          <a:lstStyle/>
          <a:p>
            <a:r>
              <a:rPr lang="en-US" dirty="0">
                <a:solidFill>
                  <a:schemeClr val="bg1"/>
                </a:solidFill>
              </a:rPr>
              <a:t>1 Peter 3:18-22 – Christ’s example of suffering for doing good</a:t>
            </a:r>
          </a:p>
        </p:txBody>
      </p:sp>
      <p:sp>
        <p:nvSpPr>
          <p:cNvPr id="3" name="Content Placeholder 2">
            <a:extLst>
              <a:ext uri="{FF2B5EF4-FFF2-40B4-BE49-F238E27FC236}">
                <a16:creationId xmlns:a16="http://schemas.microsoft.com/office/drawing/2014/main" id="{3E8DCC86-A4AB-504C-862D-82F2D58831A6}"/>
              </a:ext>
            </a:extLst>
          </p:cNvPr>
          <p:cNvSpPr>
            <a:spLocks noGrp="1"/>
          </p:cNvSpPr>
          <p:nvPr>
            <p:ph idx="1"/>
          </p:nvPr>
        </p:nvSpPr>
        <p:spPr>
          <a:xfrm>
            <a:off x="628650" y="2516777"/>
            <a:ext cx="7884414" cy="3660185"/>
          </a:xfrm>
          <a:solidFill>
            <a:schemeClr val="bg1"/>
          </a:solidFill>
          <a:ln>
            <a:solidFill>
              <a:schemeClr val="tx2"/>
            </a:solidFill>
          </a:ln>
        </p:spPr>
        <p:txBody>
          <a:bodyPr anchor="t">
            <a:normAutofit/>
          </a:bodyPr>
          <a:lstStyle/>
          <a:p>
            <a:r>
              <a:rPr lang="en-US" dirty="0"/>
              <a:t>V.19-22 – In the days of Noah salvation was available; salvation is available today</a:t>
            </a:r>
          </a:p>
          <a:p>
            <a:pPr lvl="1"/>
            <a:r>
              <a:rPr lang="en-US" dirty="0"/>
              <a:t>Antitype that now saves is baptism</a:t>
            </a:r>
          </a:p>
          <a:p>
            <a:pPr lvl="2"/>
            <a:r>
              <a:rPr lang="en-US" sz="2400" dirty="0"/>
              <a:t>“the answer (appeal) of a good conscience toward God”</a:t>
            </a:r>
          </a:p>
          <a:p>
            <a:pPr lvl="3"/>
            <a:r>
              <a:rPr lang="en-US" sz="2400" dirty="0"/>
              <a:t>Hebrews 9:13-14 – This is an appeal to the blood of Christ</a:t>
            </a:r>
          </a:p>
          <a:p>
            <a:endParaRPr lang="en-US" sz="2400" dirty="0"/>
          </a:p>
          <a:p>
            <a:endParaRPr lang="en-US" sz="2400" dirty="0"/>
          </a:p>
          <a:p>
            <a:pPr lvl="1"/>
            <a:endParaRPr lang="en-US" sz="900" dirty="0"/>
          </a:p>
        </p:txBody>
      </p:sp>
    </p:spTree>
    <p:extLst>
      <p:ext uri="{BB962C8B-B14F-4D97-AF65-F5344CB8AC3E}">
        <p14:creationId xmlns:p14="http://schemas.microsoft.com/office/powerpoint/2010/main" val="27324865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Picture 5" descr="A picture containing text, outdoor, building&#10;&#10;Description automatically generated">
            <a:extLst>
              <a:ext uri="{FF2B5EF4-FFF2-40B4-BE49-F238E27FC236}">
                <a16:creationId xmlns:a16="http://schemas.microsoft.com/office/drawing/2014/main" id="{A9C24E72-7A01-1149-AB6C-B60F126CB763}"/>
              </a:ext>
            </a:extLst>
          </p:cNvPr>
          <p:cNvPicPr>
            <a:picLocks noChangeAspect="1"/>
          </p:cNvPicPr>
          <p:nvPr/>
        </p:nvPicPr>
        <p:blipFill rotWithShape="1">
          <a:blip r:embed="rId2">
            <a:alphaModFix amt="50000"/>
          </a:blip>
          <a:srcRect t="6225"/>
          <a:stretch/>
        </p:blipFill>
        <p:spPr>
          <a:xfrm>
            <a:off x="-1143" y="-26998"/>
            <a:ext cx="9144000" cy="6857999"/>
          </a:xfrm>
          <a:prstGeom prst="rect">
            <a:avLst/>
          </a:prstGeom>
        </p:spPr>
      </p:pic>
      <p:sp>
        <p:nvSpPr>
          <p:cNvPr id="19" name="Rectangle 18">
            <a:extLst>
              <a:ext uri="{FF2B5EF4-FFF2-40B4-BE49-F238E27FC236}">
                <a16:creationId xmlns:a16="http://schemas.microsoft.com/office/drawing/2014/main" id="{EBF87945-A001-489F-9D9B-7D9435F0B9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11479" y="347471"/>
            <a:ext cx="8325612" cy="1801368"/>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38300DE2-0CDE-8B46-A7E5-52F2615E1C24}"/>
              </a:ext>
            </a:extLst>
          </p:cNvPr>
          <p:cNvSpPr>
            <a:spLocks noGrp="1"/>
          </p:cNvSpPr>
          <p:nvPr>
            <p:ph type="title"/>
          </p:nvPr>
        </p:nvSpPr>
        <p:spPr>
          <a:xfrm>
            <a:off x="628650" y="585216"/>
            <a:ext cx="7886700" cy="1325563"/>
          </a:xfrm>
        </p:spPr>
        <p:txBody>
          <a:bodyPr>
            <a:normAutofit/>
          </a:bodyPr>
          <a:lstStyle/>
          <a:p>
            <a:r>
              <a:rPr lang="en-US" dirty="0">
                <a:solidFill>
                  <a:schemeClr val="bg1"/>
                </a:solidFill>
              </a:rPr>
              <a:t>1 Peter 3:13-22</a:t>
            </a:r>
          </a:p>
        </p:txBody>
      </p:sp>
      <p:sp>
        <p:nvSpPr>
          <p:cNvPr id="3" name="Content Placeholder 2">
            <a:extLst>
              <a:ext uri="{FF2B5EF4-FFF2-40B4-BE49-F238E27FC236}">
                <a16:creationId xmlns:a16="http://schemas.microsoft.com/office/drawing/2014/main" id="{3E8DCC86-A4AB-504C-862D-82F2D58831A6}"/>
              </a:ext>
            </a:extLst>
          </p:cNvPr>
          <p:cNvSpPr>
            <a:spLocks noGrp="1"/>
          </p:cNvSpPr>
          <p:nvPr>
            <p:ph idx="1"/>
          </p:nvPr>
        </p:nvSpPr>
        <p:spPr>
          <a:xfrm>
            <a:off x="628650" y="2516777"/>
            <a:ext cx="7884414" cy="3660185"/>
          </a:xfrm>
          <a:solidFill>
            <a:schemeClr val="bg1"/>
          </a:solidFill>
          <a:ln>
            <a:solidFill>
              <a:schemeClr val="tx2"/>
            </a:solidFill>
          </a:ln>
        </p:spPr>
        <p:txBody>
          <a:bodyPr anchor="t">
            <a:normAutofit/>
          </a:bodyPr>
          <a:lstStyle/>
          <a:p>
            <a:r>
              <a:rPr lang="en-US" dirty="0"/>
              <a:t>We have hope because Christ suffered for us</a:t>
            </a:r>
          </a:p>
          <a:p>
            <a:pPr lvl="1"/>
            <a:r>
              <a:rPr lang="en-US" dirty="0"/>
              <a:t>We are to follow His example by sanctifying God in our hearts, doing His will, and if we suffer as a result, we are blessed</a:t>
            </a:r>
          </a:p>
          <a:p>
            <a:pPr lvl="2"/>
            <a:r>
              <a:rPr lang="en-US" sz="2400" dirty="0"/>
              <a:t>Acts 5:40-41 – After being beaten for preaching Jesus the Apostles departed “rejoicing that they were counted worthy to suffer shame for His name”</a:t>
            </a:r>
          </a:p>
          <a:p>
            <a:pPr marL="0" indent="0">
              <a:buNone/>
            </a:pPr>
            <a:endParaRPr lang="en-US" sz="2400" dirty="0"/>
          </a:p>
          <a:p>
            <a:endParaRPr lang="en-US" sz="2400" dirty="0"/>
          </a:p>
          <a:p>
            <a:pPr lvl="1"/>
            <a:endParaRPr lang="en-US" sz="900" dirty="0"/>
          </a:p>
        </p:txBody>
      </p:sp>
    </p:spTree>
    <p:extLst>
      <p:ext uri="{BB962C8B-B14F-4D97-AF65-F5344CB8AC3E}">
        <p14:creationId xmlns:p14="http://schemas.microsoft.com/office/powerpoint/2010/main" val="25042183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par>
                                <p:cTn id="10" presetID="55"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3"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4" dur="10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5"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0"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1"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Picture 5" descr="A picture containing text, outdoor, building&#10;&#10;Description automatically generated">
            <a:extLst>
              <a:ext uri="{FF2B5EF4-FFF2-40B4-BE49-F238E27FC236}">
                <a16:creationId xmlns:a16="http://schemas.microsoft.com/office/drawing/2014/main" id="{A9C24E72-7A01-1149-AB6C-B60F126CB763}"/>
              </a:ext>
            </a:extLst>
          </p:cNvPr>
          <p:cNvPicPr>
            <a:picLocks noChangeAspect="1"/>
          </p:cNvPicPr>
          <p:nvPr/>
        </p:nvPicPr>
        <p:blipFill rotWithShape="1">
          <a:blip r:embed="rId2">
            <a:alphaModFix amt="50000"/>
          </a:blip>
          <a:srcRect t="6225"/>
          <a:stretch/>
        </p:blipFill>
        <p:spPr>
          <a:xfrm>
            <a:off x="-1143" y="-26998"/>
            <a:ext cx="9144000" cy="6857999"/>
          </a:xfrm>
          <a:prstGeom prst="rect">
            <a:avLst/>
          </a:prstGeom>
        </p:spPr>
      </p:pic>
      <p:sp>
        <p:nvSpPr>
          <p:cNvPr id="19" name="Rectangle 18">
            <a:extLst>
              <a:ext uri="{FF2B5EF4-FFF2-40B4-BE49-F238E27FC236}">
                <a16:creationId xmlns:a16="http://schemas.microsoft.com/office/drawing/2014/main" id="{EBF87945-A001-489F-9D9B-7D9435F0B9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11479" y="347471"/>
            <a:ext cx="8325612" cy="1801368"/>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38300DE2-0CDE-8B46-A7E5-52F2615E1C24}"/>
              </a:ext>
            </a:extLst>
          </p:cNvPr>
          <p:cNvSpPr>
            <a:spLocks noGrp="1"/>
          </p:cNvSpPr>
          <p:nvPr>
            <p:ph type="title"/>
          </p:nvPr>
        </p:nvSpPr>
        <p:spPr>
          <a:xfrm>
            <a:off x="628650" y="585216"/>
            <a:ext cx="7886700" cy="1325563"/>
          </a:xfrm>
        </p:spPr>
        <p:txBody>
          <a:bodyPr>
            <a:normAutofit/>
          </a:bodyPr>
          <a:lstStyle/>
          <a:p>
            <a:r>
              <a:rPr lang="en-US" dirty="0">
                <a:solidFill>
                  <a:schemeClr val="bg1"/>
                </a:solidFill>
              </a:rPr>
              <a:t>1 Peter 3:8-12 – Dwelling with other Christians </a:t>
            </a:r>
          </a:p>
        </p:txBody>
      </p:sp>
      <p:sp>
        <p:nvSpPr>
          <p:cNvPr id="3" name="Content Placeholder 2">
            <a:extLst>
              <a:ext uri="{FF2B5EF4-FFF2-40B4-BE49-F238E27FC236}">
                <a16:creationId xmlns:a16="http://schemas.microsoft.com/office/drawing/2014/main" id="{3E8DCC86-A4AB-504C-862D-82F2D58831A6}"/>
              </a:ext>
            </a:extLst>
          </p:cNvPr>
          <p:cNvSpPr>
            <a:spLocks noGrp="1"/>
          </p:cNvSpPr>
          <p:nvPr>
            <p:ph idx="1"/>
          </p:nvPr>
        </p:nvSpPr>
        <p:spPr>
          <a:xfrm>
            <a:off x="628650" y="2516777"/>
            <a:ext cx="7884414" cy="3660185"/>
          </a:xfrm>
          <a:solidFill>
            <a:schemeClr val="bg1"/>
          </a:solidFill>
          <a:ln>
            <a:solidFill>
              <a:schemeClr val="tx2"/>
            </a:solidFill>
          </a:ln>
        </p:spPr>
        <p:txBody>
          <a:bodyPr anchor="t">
            <a:normAutofit/>
          </a:bodyPr>
          <a:lstStyle/>
          <a:p>
            <a:r>
              <a:rPr lang="en-US" dirty="0"/>
              <a:t>V.8-9 – Christians are to treat each other right</a:t>
            </a:r>
          </a:p>
          <a:p>
            <a:pPr lvl="1"/>
            <a:r>
              <a:rPr lang="en-US" dirty="0"/>
              <a:t>“be of one mind, having compassion for one another; love as brothers, tenderhearted, courteous”  </a:t>
            </a:r>
          </a:p>
          <a:p>
            <a:pPr lvl="1"/>
            <a:r>
              <a:rPr lang="en-US" dirty="0"/>
              <a:t>“not returning evil to evil or reviling for reviling, but on the contrary blessing”</a:t>
            </a:r>
          </a:p>
          <a:p>
            <a:pPr lvl="2"/>
            <a:r>
              <a:rPr lang="en-US" sz="2400" dirty="0"/>
              <a:t>Romans 12:17-21 – What good does repaying evil with evil do?</a:t>
            </a:r>
          </a:p>
          <a:p>
            <a:pPr lvl="3"/>
            <a:r>
              <a:rPr lang="en-US" sz="2400" dirty="0"/>
              <a:t>You disobey God</a:t>
            </a:r>
          </a:p>
          <a:p>
            <a:pPr lvl="3"/>
            <a:r>
              <a:rPr lang="en-US" sz="2400" dirty="0"/>
              <a:t>You don’t bring the other individual closer to God</a:t>
            </a:r>
          </a:p>
          <a:p>
            <a:pPr lvl="1"/>
            <a:endParaRPr lang="en-US" sz="2800" dirty="0"/>
          </a:p>
        </p:txBody>
      </p:sp>
    </p:spTree>
    <p:extLst>
      <p:ext uri="{BB962C8B-B14F-4D97-AF65-F5344CB8AC3E}">
        <p14:creationId xmlns:p14="http://schemas.microsoft.com/office/powerpoint/2010/main" val="15247832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10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29"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30" dur="10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1000" fill="hold"/>
                                        <p:tgtEl>
                                          <p:spTgt spid="3">
                                            <p:txEl>
                                              <p:pRg st="4" end="4"/>
                                            </p:txEl>
                                          </p:spTgt>
                                        </p:tgtEl>
                                        <p:attrNameLst>
                                          <p:attrName>ppt_w</p:attrName>
                                        </p:attrNameLst>
                                      </p:cBhvr>
                                      <p:tavLst>
                                        <p:tav tm="0">
                                          <p:val>
                                            <p:strVal val="#ppt_w*0.70"/>
                                          </p:val>
                                        </p:tav>
                                        <p:tav tm="100000">
                                          <p:val>
                                            <p:strVal val="#ppt_w"/>
                                          </p:val>
                                        </p:tav>
                                      </p:tavLst>
                                    </p:anim>
                                    <p:anim calcmode="lin" valueType="num">
                                      <p:cBhvr>
                                        <p:cTn id="36" dur="10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37" dur="1000"/>
                                        <p:tgtEl>
                                          <p:spTgt spid="3">
                                            <p:txEl>
                                              <p:pRg st="4" end="4"/>
                                            </p:txEl>
                                          </p:spTgt>
                                        </p:tgtEl>
                                      </p:cBhvr>
                                    </p:animEffect>
                                  </p:childTnLst>
                                </p:cTn>
                              </p:par>
                              <p:par>
                                <p:cTn id="38" presetID="55" presetClass="entr" presetSubtype="0" fill="hold" nodeType="with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 calcmode="lin" valueType="num">
                                      <p:cBhvr>
                                        <p:cTn id="40" dur="1000" fill="hold"/>
                                        <p:tgtEl>
                                          <p:spTgt spid="3">
                                            <p:txEl>
                                              <p:pRg st="5" end="5"/>
                                            </p:txEl>
                                          </p:spTgt>
                                        </p:tgtEl>
                                        <p:attrNameLst>
                                          <p:attrName>ppt_w</p:attrName>
                                        </p:attrNameLst>
                                      </p:cBhvr>
                                      <p:tavLst>
                                        <p:tav tm="0">
                                          <p:val>
                                            <p:strVal val="#ppt_w*0.70"/>
                                          </p:val>
                                        </p:tav>
                                        <p:tav tm="100000">
                                          <p:val>
                                            <p:strVal val="#ppt_w"/>
                                          </p:val>
                                        </p:tav>
                                      </p:tavLst>
                                    </p:anim>
                                    <p:anim calcmode="lin" valueType="num">
                                      <p:cBhvr>
                                        <p:cTn id="41" dur="1000" fill="hold"/>
                                        <p:tgtEl>
                                          <p:spTgt spid="3">
                                            <p:txEl>
                                              <p:pRg st="5" end="5"/>
                                            </p:txEl>
                                          </p:spTgt>
                                        </p:tgtEl>
                                        <p:attrNameLst>
                                          <p:attrName>ppt_h</p:attrName>
                                        </p:attrNameLst>
                                      </p:cBhvr>
                                      <p:tavLst>
                                        <p:tav tm="0">
                                          <p:val>
                                            <p:strVal val="#ppt_h"/>
                                          </p:val>
                                        </p:tav>
                                        <p:tav tm="100000">
                                          <p:val>
                                            <p:strVal val="#ppt_h"/>
                                          </p:val>
                                        </p:tav>
                                      </p:tavLst>
                                    </p:anim>
                                    <p:animEffect transition="in" filter="fade">
                                      <p:cBhvr>
                                        <p:cTn id="42"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Picture 5" descr="A picture containing text, outdoor, building&#10;&#10;Description automatically generated">
            <a:extLst>
              <a:ext uri="{FF2B5EF4-FFF2-40B4-BE49-F238E27FC236}">
                <a16:creationId xmlns:a16="http://schemas.microsoft.com/office/drawing/2014/main" id="{A9C24E72-7A01-1149-AB6C-B60F126CB763}"/>
              </a:ext>
            </a:extLst>
          </p:cNvPr>
          <p:cNvPicPr>
            <a:picLocks noChangeAspect="1"/>
          </p:cNvPicPr>
          <p:nvPr/>
        </p:nvPicPr>
        <p:blipFill rotWithShape="1">
          <a:blip r:embed="rId2">
            <a:alphaModFix amt="50000"/>
          </a:blip>
          <a:srcRect t="6225"/>
          <a:stretch/>
        </p:blipFill>
        <p:spPr>
          <a:xfrm>
            <a:off x="-1143" y="-26998"/>
            <a:ext cx="9144000" cy="6857999"/>
          </a:xfrm>
          <a:prstGeom prst="rect">
            <a:avLst/>
          </a:prstGeom>
        </p:spPr>
      </p:pic>
      <p:sp>
        <p:nvSpPr>
          <p:cNvPr id="19" name="Rectangle 18">
            <a:extLst>
              <a:ext uri="{FF2B5EF4-FFF2-40B4-BE49-F238E27FC236}">
                <a16:creationId xmlns:a16="http://schemas.microsoft.com/office/drawing/2014/main" id="{EBF87945-A001-489F-9D9B-7D9435F0B9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11479" y="347471"/>
            <a:ext cx="8325612" cy="1801368"/>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38300DE2-0CDE-8B46-A7E5-52F2615E1C24}"/>
              </a:ext>
            </a:extLst>
          </p:cNvPr>
          <p:cNvSpPr>
            <a:spLocks noGrp="1"/>
          </p:cNvSpPr>
          <p:nvPr>
            <p:ph type="title"/>
          </p:nvPr>
        </p:nvSpPr>
        <p:spPr>
          <a:xfrm>
            <a:off x="628650" y="585216"/>
            <a:ext cx="7886700" cy="1325563"/>
          </a:xfrm>
        </p:spPr>
        <p:txBody>
          <a:bodyPr>
            <a:normAutofit/>
          </a:bodyPr>
          <a:lstStyle/>
          <a:p>
            <a:r>
              <a:rPr lang="en-US" dirty="0">
                <a:solidFill>
                  <a:schemeClr val="bg1"/>
                </a:solidFill>
              </a:rPr>
              <a:t>1 Peter 3:8-12 – Dwelling with other Christians </a:t>
            </a:r>
          </a:p>
        </p:txBody>
      </p:sp>
      <p:sp>
        <p:nvSpPr>
          <p:cNvPr id="3" name="Content Placeholder 2">
            <a:extLst>
              <a:ext uri="{FF2B5EF4-FFF2-40B4-BE49-F238E27FC236}">
                <a16:creationId xmlns:a16="http://schemas.microsoft.com/office/drawing/2014/main" id="{3E8DCC86-A4AB-504C-862D-82F2D58831A6}"/>
              </a:ext>
            </a:extLst>
          </p:cNvPr>
          <p:cNvSpPr>
            <a:spLocks noGrp="1"/>
          </p:cNvSpPr>
          <p:nvPr>
            <p:ph idx="1"/>
          </p:nvPr>
        </p:nvSpPr>
        <p:spPr>
          <a:xfrm>
            <a:off x="628650" y="2516777"/>
            <a:ext cx="7884414" cy="3660185"/>
          </a:xfrm>
          <a:solidFill>
            <a:schemeClr val="bg1"/>
          </a:solidFill>
          <a:ln>
            <a:solidFill>
              <a:schemeClr val="tx2"/>
            </a:solidFill>
          </a:ln>
        </p:spPr>
        <p:txBody>
          <a:bodyPr anchor="t">
            <a:normAutofit/>
          </a:bodyPr>
          <a:lstStyle/>
          <a:p>
            <a:r>
              <a:rPr lang="en-US" dirty="0"/>
              <a:t>V.8-9 – Christians are to treat each other right</a:t>
            </a:r>
          </a:p>
          <a:p>
            <a:pPr lvl="1"/>
            <a:r>
              <a:rPr lang="en-US" dirty="0"/>
              <a:t>We do this “knowing that you were called to this, that you may inherit a blessing”</a:t>
            </a:r>
          </a:p>
          <a:p>
            <a:pPr lvl="2"/>
            <a:r>
              <a:rPr lang="en-US" sz="2400" dirty="0"/>
              <a:t>When we became a Christian, we knew there would be unfair treatment and suffering, but at the end we have the blessing of eternal life</a:t>
            </a:r>
          </a:p>
          <a:p>
            <a:pPr lvl="3"/>
            <a:r>
              <a:rPr lang="en-US" sz="2400" dirty="0"/>
              <a:t>This should cause us to have the proper attitude and actions toward others</a:t>
            </a:r>
            <a:endParaRPr lang="en-US" sz="3200" dirty="0"/>
          </a:p>
        </p:txBody>
      </p:sp>
    </p:spTree>
    <p:extLst>
      <p:ext uri="{BB962C8B-B14F-4D97-AF65-F5344CB8AC3E}">
        <p14:creationId xmlns:p14="http://schemas.microsoft.com/office/powerpoint/2010/main" val="34016671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15"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10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22"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23"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Picture 5" descr="A picture containing text, outdoor, building&#10;&#10;Description automatically generated">
            <a:extLst>
              <a:ext uri="{FF2B5EF4-FFF2-40B4-BE49-F238E27FC236}">
                <a16:creationId xmlns:a16="http://schemas.microsoft.com/office/drawing/2014/main" id="{A9C24E72-7A01-1149-AB6C-B60F126CB763}"/>
              </a:ext>
            </a:extLst>
          </p:cNvPr>
          <p:cNvPicPr>
            <a:picLocks noChangeAspect="1"/>
          </p:cNvPicPr>
          <p:nvPr/>
        </p:nvPicPr>
        <p:blipFill rotWithShape="1">
          <a:blip r:embed="rId2">
            <a:alphaModFix amt="50000"/>
          </a:blip>
          <a:srcRect t="6225"/>
          <a:stretch/>
        </p:blipFill>
        <p:spPr>
          <a:xfrm>
            <a:off x="-1143" y="-26998"/>
            <a:ext cx="9144000" cy="6857999"/>
          </a:xfrm>
          <a:prstGeom prst="rect">
            <a:avLst/>
          </a:prstGeom>
        </p:spPr>
      </p:pic>
      <p:sp>
        <p:nvSpPr>
          <p:cNvPr id="19" name="Rectangle 18">
            <a:extLst>
              <a:ext uri="{FF2B5EF4-FFF2-40B4-BE49-F238E27FC236}">
                <a16:creationId xmlns:a16="http://schemas.microsoft.com/office/drawing/2014/main" id="{EBF87945-A001-489F-9D9B-7D9435F0B9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11479" y="347471"/>
            <a:ext cx="8325612" cy="1801368"/>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38300DE2-0CDE-8B46-A7E5-52F2615E1C24}"/>
              </a:ext>
            </a:extLst>
          </p:cNvPr>
          <p:cNvSpPr>
            <a:spLocks noGrp="1"/>
          </p:cNvSpPr>
          <p:nvPr>
            <p:ph type="title"/>
          </p:nvPr>
        </p:nvSpPr>
        <p:spPr>
          <a:xfrm>
            <a:off x="628650" y="585216"/>
            <a:ext cx="7886700" cy="1325563"/>
          </a:xfrm>
        </p:spPr>
        <p:txBody>
          <a:bodyPr>
            <a:normAutofit/>
          </a:bodyPr>
          <a:lstStyle/>
          <a:p>
            <a:r>
              <a:rPr lang="en-US" dirty="0">
                <a:solidFill>
                  <a:schemeClr val="bg1"/>
                </a:solidFill>
              </a:rPr>
              <a:t>1 Peter 3:8-12 – Dwelling with other Christians  </a:t>
            </a:r>
          </a:p>
        </p:txBody>
      </p:sp>
      <p:sp>
        <p:nvSpPr>
          <p:cNvPr id="3" name="Content Placeholder 2">
            <a:extLst>
              <a:ext uri="{FF2B5EF4-FFF2-40B4-BE49-F238E27FC236}">
                <a16:creationId xmlns:a16="http://schemas.microsoft.com/office/drawing/2014/main" id="{3E8DCC86-A4AB-504C-862D-82F2D58831A6}"/>
              </a:ext>
            </a:extLst>
          </p:cNvPr>
          <p:cNvSpPr>
            <a:spLocks noGrp="1"/>
          </p:cNvSpPr>
          <p:nvPr>
            <p:ph idx="1"/>
          </p:nvPr>
        </p:nvSpPr>
        <p:spPr>
          <a:xfrm>
            <a:off x="628650" y="2516777"/>
            <a:ext cx="7884414" cy="3660185"/>
          </a:xfrm>
          <a:solidFill>
            <a:schemeClr val="bg1"/>
          </a:solidFill>
          <a:ln>
            <a:solidFill>
              <a:schemeClr val="tx2"/>
            </a:solidFill>
          </a:ln>
        </p:spPr>
        <p:txBody>
          <a:bodyPr anchor="t">
            <a:normAutofit/>
          </a:bodyPr>
          <a:lstStyle/>
          <a:p>
            <a:r>
              <a:rPr lang="en-US" sz="3200" dirty="0"/>
              <a:t>Question 5</a:t>
            </a:r>
          </a:p>
          <a:p>
            <a:pPr lvl="1"/>
            <a:r>
              <a:rPr lang="en-US" sz="2800" dirty="0"/>
              <a:t>Does a Christian need to practice self-control? What are the consequences if a Christian does not practice self-control? (1 Peter 3:8-12)</a:t>
            </a:r>
          </a:p>
          <a:p>
            <a:pPr lvl="1"/>
            <a:endParaRPr lang="en-US" sz="2800" dirty="0"/>
          </a:p>
          <a:p>
            <a:pPr lvl="1"/>
            <a:endParaRPr lang="en-US" sz="2800" dirty="0"/>
          </a:p>
        </p:txBody>
      </p:sp>
    </p:spTree>
    <p:extLst>
      <p:ext uri="{BB962C8B-B14F-4D97-AF65-F5344CB8AC3E}">
        <p14:creationId xmlns:p14="http://schemas.microsoft.com/office/powerpoint/2010/main" val="37380417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par>
                                <p:cTn id="10" presetID="55"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3"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4"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Picture 5" descr="A picture containing text, outdoor, building&#10;&#10;Description automatically generated">
            <a:extLst>
              <a:ext uri="{FF2B5EF4-FFF2-40B4-BE49-F238E27FC236}">
                <a16:creationId xmlns:a16="http://schemas.microsoft.com/office/drawing/2014/main" id="{A9C24E72-7A01-1149-AB6C-B60F126CB763}"/>
              </a:ext>
            </a:extLst>
          </p:cNvPr>
          <p:cNvPicPr>
            <a:picLocks noChangeAspect="1"/>
          </p:cNvPicPr>
          <p:nvPr/>
        </p:nvPicPr>
        <p:blipFill rotWithShape="1">
          <a:blip r:embed="rId2">
            <a:alphaModFix amt="50000"/>
          </a:blip>
          <a:srcRect t="6225"/>
          <a:stretch/>
        </p:blipFill>
        <p:spPr>
          <a:xfrm>
            <a:off x="-1143" y="-26998"/>
            <a:ext cx="9144000" cy="6857999"/>
          </a:xfrm>
          <a:prstGeom prst="rect">
            <a:avLst/>
          </a:prstGeom>
        </p:spPr>
      </p:pic>
      <p:sp>
        <p:nvSpPr>
          <p:cNvPr id="19" name="Rectangle 18">
            <a:extLst>
              <a:ext uri="{FF2B5EF4-FFF2-40B4-BE49-F238E27FC236}">
                <a16:creationId xmlns:a16="http://schemas.microsoft.com/office/drawing/2014/main" id="{EBF87945-A001-489F-9D9B-7D9435F0B9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11479" y="347471"/>
            <a:ext cx="8325612" cy="1801368"/>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38300DE2-0CDE-8B46-A7E5-52F2615E1C24}"/>
              </a:ext>
            </a:extLst>
          </p:cNvPr>
          <p:cNvSpPr>
            <a:spLocks noGrp="1"/>
          </p:cNvSpPr>
          <p:nvPr>
            <p:ph type="title"/>
          </p:nvPr>
        </p:nvSpPr>
        <p:spPr>
          <a:xfrm>
            <a:off x="628650" y="585216"/>
            <a:ext cx="7886700" cy="1325563"/>
          </a:xfrm>
        </p:spPr>
        <p:txBody>
          <a:bodyPr>
            <a:normAutofit/>
          </a:bodyPr>
          <a:lstStyle/>
          <a:p>
            <a:r>
              <a:rPr lang="en-US" dirty="0">
                <a:solidFill>
                  <a:schemeClr val="bg1"/>
                </a:solidFill>
              </a:rPr>
              <a:t>1 Peter 3:8-12 – Dwelling with other Christians </a:t>
            </a:r>
          </a:p>
        </p:txBody>
      </p:sp>
      <p:sp>
        <p:nvSpPr>
          <p:cNvPr id="3" name="Content Placeholder 2">
            <a:extLst>
              <a:ext uri="{FF2B5EF4-FFF2-40B4-BE49-F238E27FC236}">
                <a16:creationId xmlns:a16="http://schemas.microsoft.com/office/drawing/2014/main" id="{3E8DCC86-A4AB-504C-862D-82F2D58831A6}"/>
              </a:ext>
            </a:extLst>
          </p:cNvPr>
          <p:cNvSpPr>
            <a:spLocks noGrp="1"/>
          </p:cNvSpPr>
          <p:nvPr>
            <p:ph idx="1"/>
          </p:nvPr>
        </p:nvSpPr>
        <p:spPr>
          <a:xfrm>
            <a:off x="628650" y="2516777"/>
            <a:ext cx="7884414" cy="3660185"/>
          </a:xfrm>
          <a:solidFill>
            <a:schemeClr val="bg1"/>
          </a:solidFill>
          <a:ln>
            <a:solidFill>
              <a:schemeClr val="tx2"/>
            </a:solidFill>
          </a:ln>
        </p:spPr>
        <p:txBody>
          <a:bodyPr anchor="t">
            <a:normAutofit/>
          </a:bodyPr>
          <a:lstStyle/>
          <a:p>
            <a:r>
              <a:rPr lang="en-US" dirty="0"/>
              <a:t>V.10-12 – Christians are to “turn away from evil and do good” because “the eyes of the Lord are on the righteous” but “the face of the Lord is against those who do evil”</a:t>
            </a:r>
          </a:p>
          <a:p>
            <a:pPr lvl="1"/>
            <a:r>
              <a:rPr lang="en-US" dirty="0"/>
              <a:t>Man’s reaction to mistreatment is revenge or vengeance</a:t>
            </a:r>
          </a:p>
          <a:p>
            <a:pPr lvl="2"/>
            <a:r>
              <a:rPr lang="en-US" sz="2400" dirty="0"/>
              <a:t>Man must practice self-control and leave it in God’s hands</a:t>
            </a:r>
          </a:p>
          <a:p>
            <a:endParaRPr lang="en-US" sz="2800" dirty="0"/>
          </a:p>
        </p:txBody>
      </p:sp>
    </p:spTree>
    <p:extLst>
      <p:ext uri="{BB962C8B-B14F-4D97-AF65-F5344CB8AC3E}">
        <p14:creationId xmlns:p14="http://schemas.microsoft.com/office/powerpoint/2010/main" val="15639944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1" end="1"/>
                                            </p:txEl>
                                          </p:spTgt>
                                        </p:tgtEl>
                                      </p:cBhvr>
                                    </p:animEffect>
                                  </p:childTnLst>
                                </p:cTn>
                              </p:par>
                              <p:par>
                                <p:cTn id="17" presetID="55" presetClass="entr" presetSubtype="0"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0"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1"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Picture 5" descr="A picture containing text, outdoor, building&#10;&#10;Description automatically generated">
            <a:extLst>
              <a:ext uri="{FF2B5EF4-FFF2-40B4-BE49-F238E27FC236}">
                <a16:creationId xmlns:a16="http://schemas.microsoft.com/office/drawing/2014/main" id="{A9C24E72-7A01-1149-AB6C-B60F126CB763}"/>
              </a:ext>
            </a:extLst>
          </p:cNvPr>
          <p:cNvPicPr>
            <a:picLocks noChangeAspect="1"/>
          </p:cNvPicPr>
          <p:nvPr/>
        </p:nvPicPr>
        <p:blipFill rotWithShape="1">
          <a:blip r:embed="rId2">
            <a:alphaModFix amt="50000"/>
          </a:blip>
          <a:srcRect t="6225"/>
          <a:stretch/>
        </p:blipFill>
        <p:spPr>
          <a:xfrm>
            <a:off x="-1143" y="-26998"/>
            <a:ext cx="9144000" cy="6857999"/>
          </a:xfrm>
          <a:prstGeom prst="rect">
            <a:avLst/>
          </a:prstGeom>
        </p:spPr>
      </p:pic>
      <p:sp>
        <p:nvSpPr>
          <p:cNvPr id="19" name="Rectangle 18">
            <a:extLst>
              <a:ext uri="{FF2B5EF4-FFF2-40B4-BE49-F238E27FC236}">
                <a16:creationId xmlns:a16="http://schemas.microsoft.com/office/drawing/2014/main" id="{EBF87945-A001-489F-9D9B-7D9435F0B9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11479" y="347471"/>
            <a:ext cx="8325612" cy="1801368"/>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38300DE2-0CDE-8B46-A7E5-52F2615E1C24}"/>
              </a:ext>
            </a:extLst>
          </p:cNvPr>
          <p:cNvSpPr>
            <a:spLocks noGrp="1"/>
          </p:cNvSpPr>
          <p:nvPr>
            <p:ph type="title"/>
          </p:nvPr>
        </p:nvSpPr>
        <p:spPr>
          <a:xfrm>
            <a:off x="628650" y="585216"/>
            <a:ext cx="7886700" cy="1325563"/>
          </a:xfrm>
        </p:spPr>
        <p:txBody>
          <a:bodyPr>
            <a:normAutofit/>
          </a:bodyPr>
          <a:lstStyle/>
          <a:p>
            <a:r>
              <a:rPr lang="en-US" dirty="0">
                <a:solidFill>
                  <a:schemeClr val="bg1"/>
                </a:solidFill>
              </a:rPr>
              <a:t>1 Peter 3:8-12 – Dwelling with other Christians </a:t>
            </a:r>
          </a:p>
        </p:txBody>
      </p:sp>
      <p:sp>
        <p:nvSpPr>
          <p:cNvPr id="3" name="Content Placeholder 2">
            <a:extLst>
              <a:ext uri="{FF2B5EF4-FFF2-40B4-BE49-F238E27FC236}">
                <a16:creationId xmlns:a16="http://schemas.microsoft.com/office/drawing/2014/main" id="{3E8DCC86-A4AB-504C-862D-82F2D58831A6}"/>
              </a:ext>
            </a:extLst>
          </p:cNvPr>
          <p:cNvSpPr>
            <a:spLocks noGrp="1"/>
          </p:cNvSpPr>
          <p:nvPr>
            <p:ph idx="1"/>
          </p:nvPr>
        </p:nvSpPr>
        <p:spPr>
          <a:xfrm>
            <a:off x="628650" y="2516777"/>
            <a:ext cx="7884414" cy="3660185"/>
          </a:xfrm>
          <a:solidFill>
            <a:schemeClr val="bg1"/>
          </a:solidFill>
          <a:ln>
            <a:solidFill>
              <a:schemeClr val="tx2"/>
            </a:solidFill>
          </a:ln>
        </p:spPr>
        <p:txBody>
          <a:bodyPr anchor="t">
            <a:normAutofit/>
          </a:bodyPr>
          <a:lstStyle/>
          <a:p>
            <a:r>
              <a:rPr lang="en-US" dirty="0"/>
              <a:t>V.10-12 – Christians are to “turn away from evil and do good” because “the eyes of the Lord are on the righteous” but “the face of the Lord is against those who do evil”</a:t>
            </a:r>
          </a:p>
          <a:p>
            <a:pPr lvl="1"/>
            <a:r>
              <a:rPr lang="en-US" dirty="0"/>
              <a:t>We do this because we want the eyes of the Lord to be on us, so God hears our prayers, so His face is not against us </a:t>
            </a:r>
          </a:p>
          <a:p>
            <a:endParaRPr lang="en-US" sz="2800" dirty="0"/>
          </a:p>
        </p:txBody>
      </p:sp>
    </p:spTree>
    <p:extLst>
      <p:ext uri="{BB962C8B-B14F-4D97-AF65-F5344CB8AC3E}">
        <p14:creationId xmlns:p14="http://schemas.microsoft.com/office/powerpoint/2010/main" val="39994020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Picture 5" descr="A picture containing text, outdoor, building&#10;&#10;Description automatically generated">
            <a:extLst>
              <a:ext uri="{FF2B5EF4-FFF2-40B4-BE49-F238E27FC236}">
                <a16:creationId xmlns:a16="http://schemas.microsoft.com/office/drawing/2014/main" id="{A9C24E72-7A01-1149-AB6C-B60F126CB763}"/>
              </a:ext>
            </a:extLst>
          </p:cNvPr>
          <p:cNvPicPr>
            <a:picLocks noChangeAspect="1"/>
          </p:cNvPicPr>
          <p:nvPr/>
        </p:nvPicPr>
        <p:blipFill rotWithShape="1">
          <a:blip r:embed="rId2">
            <a:alphaModFix amt="50000"/>
          </a:blip>
          <a:srcRect t="6225"/>
          <a:stretch/>
        </p:blipFill>
        <p:spPr>
          <a:xfrm>
            <a:off x="-1143" y="-26998"/>
            <a:ext cx="9144000" cy="6857999"/>
          </a:xfrm>
          <a:prstGeom prst="rect">
            <a:avLst/>
          </a:prstGeom>
        </p:spPr>
      </p:pic>
      <p:sp>
        <p:nvSpPr>
          <p:cNvPr id="19" name="Rectangle 18">
            <a:extLst>
              <a:ext uri="{FF2B5EF4-FFF2-40B4-BE49-F238E27FC236}">
                <a16:creationId xmlns:a16="http://schemas.microsoft.com/office/drawing/2014/main" id="{EBF87945-A001-489F-9D9B-7D9435F0B9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11479" y="347471"/>
            <a:ext cx="8325612" cy="1801368"/>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38300DE2-0CDE-8B46-A7E5-52F2615E1C24}"/>
              </a:ext>
            </a:extLst>
          </p:cNvPr>
          <p:cNvSpPr>
            <a:spLocks noGrp="1"/>
          </p:cNvSpPr>
          <p:nvPr>
            <p:ph type="title"/>
          </p:nvPr>
        </p:nvSpPr>
        <p:spPr>
          <a:xfrm>
            <a:off x="628650" y="585216"/>
            <a:ext cx="7886700" cy="1325563"/>
          </a:xfrm>
        </p:spPr>
        <p:txBody>
          <a:bodyPr>
            <a:normAutofit/>
          </a:bodyPr>
          <a:lstStyle/>
          <a:p>
            <a:r>
              <a:rPr lang="en-US" dirty="0">
                <a:solidFill>
                  <a:schemeClr val="bg1"/>
                </a:solidFill>
              </a:rPr>
              <a:t>1 Peter 3:13-17 – Suffering for doing the will of God </a:t>
            </a:r>
          </a:p>
        </p:txBody>
      </p:sp>
      <p:sp>
        <p:nvSpPr>
          <p:cNvPr id="3" name="Content Placeholder 2">
            <a:extLst>
              <a:ext uri="{FF2B5EF4-FFF2-40B4-BE49-F238E27FC236}">
                <a16:creationId xmlns:a16="http://schemas.microsoft.com/office/drawing/2014/main" id="{3E8DCC86-A4AB-504C-862D-82F2D58831A6}"/>
              </a:ext>
            </a:extLst>
          </p:cNvPr>
          <p:cNvSpPr>
            <a:spLocks noGrp="1"/>
          </p:cNvSpPr>
          <p:nvPr>
            <p:ph idx="1"/>
          </p:nvPr>
        </p:nvSpPr>
        <p:spPr>
          <a:xfrm>
            <a:off x="628650" y="2516777"/>
            <a:ext cx="7884414" cy="3660185"/>
          </a:xfrm>
          <a:solidFill>
            <a:schemeClr val="bg1"/>
          </a:solidFill>
          <a:ln>
            <a:solidFill>
              <a:schemeClr val="tx2"/>
            </a:solidFill>
          </a:ln>
        </p:spPr>
        <p:txBody>
          <a:bodyPr anchor="t">
            <a:normAutofit/>
          </a:bodyPr>
          <a:lstStyle/>
          <a:p>
            <a:r>
              <a:rPr lang="en-US" sz="3200" dirty="0"/>
              <a:t>Question 1</a:t>
            </a:r>
          </a:p>
          <a:p>
            <a:pPr lvl="1"/>
            <a:r>
              <a:rPr lang="en-US" sz="2800" dirty="0"/>
              <a:t>Is suffering as a Christian possible? If the Christian is to suffer, what are they to suffer for? (1 Peter 3:13-17)</a:t>
            </a:r>
          </a:p>
        </p:txBody>
      </p:sp>
    </p:spTree>
    <p:extLst>
      <p:ext uri="{BB962C8B-B14F-4D97-AF65-F5344CB8AC3E}">
        <p14:creationId xmlns:p14="http://schemas.microsoft.com/office/powerpoint/2010/main" val="148816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Picture 5" descr="A picture containing text, outdoor, building&#10;&#10;Description automatically generated">
            <a:extLst>
              <a:ext uri="{FF2B5EF4-FFF2-40B4-BE49-F238E27FC236}">
                <a16:creationId xmlns:a16="http://schemas.microsoft.com/office/drawing/2014/main" id="{A9C24E72-7A01-1149-AB6C-B60F126CB763}"/>
              </a:ext>
            </a:extLst>
          </p:cNvPr>
          <p:cNvPicPr>
            <a:picLocks noChangeAspect="1"/>
          </p:cNvPicPr>
          <p:nvPr/>
        </p:nvPicPr>
        <p:blipFill rotWithShape="1">
          <a:blip r:embed="rId2">
            <a:alphaModFix amt="50000"/>
          </a:blip>
          <a:srcRect t="6225"/>
          <a:stretch/>
        </p:blipFill>
        <p:spPr>
          <a:xfrm>
            <a:off x="-1143" y="-26998"/>
            <a:ext cx="9144000" cy="6857999"/>
          </a:xfrm>
          <a:prstGeom prst="rect">
            <a:avLst/>
          </a:prstGeom>
        </p:spPr>
      </p:pic>
      <p:sp>
        <p:nvSpPr>
          <p:cNvPr id="19" name="Rectangle 18">
            <a:extLst>
              <a:ext uri="{FF2B5EF4-FFF2-40B4-BE49-F238E27FC236}">
                <a16:creationId xmlns:a16="http://schemas.microsoft.com/office/drawing/2014/main" id="{EBF87945-A001-489F-9D9B-7D9435F0B9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11479" y="347471"/>
            <a:ext cx="8325612" cy="1801368"/>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38300DE2-0CDE-8B46-A7E5-52F2615E1C24}"/>
              </a:ext>
            </a:extLst>
          </p:cNvPr>
          <p:cNvSpPr>
            <a:spLocks noGrp="1"/>
          </p:cNvSpPr>
          <p:nvPr>
            <p:ph type="title"/>
          </p:nvPr>
        </p:nvSpPr>
        <p:spPr>
          <a:xfrm>
            <a:off x="628650" y="585216"/>
            <a:ext cx="7886700" cy="1325563"/>
          </a:xfrm>
        </p:spPr>
        <p:txBody>
          <a:bodyPr>
            <a:normAutofit/>
          </a:bodyPr>
          <a:lstStyle/>
          <a:p>
            <a:r>
              <a:rPr lang="en-US" dirty="0">
                <a:solidFill>
                  <a:schemeClr val="bg1"/>
                </a:solidFill>
              </a:rPr>
              <a:t>1 Peter 3:13-17 – Suffering for doing the will of God </a:t>
            </a:r>
          </a:p>
        </p:txBody>
      </p:sp>
      <p:sp>
        <p:nvSpPr>
          <p:cNvPr id="3" name="Content Placeholder 2">
            <a:extLst>
              <a:ext uri="{FF2B5EF4-FFF2-40B4-BE49-F238E27FC236}">
                <a16:creationId xmlns:a16="http://schemas.microsoft.com/office/drawing/2014/main" id="{3E8DCC86-A4AB-504C-862D-82F2D58831A6}"/>
              </a:ext>
            </a:extLst>
          </p:cNvPr>
          <p:cNvSpPr>
            <a:spLocks noGrp="1"/>
          </p:cNvSpPr>
          <p:nvPr>
            <p:ph idx="1"/>
          </p:nvPr>
        </p:nvSpPr>
        <p:spPr>
          <a:xfrm>
            <a:off x="628650" y="2516777"/>
            <a:ext cx="7884414" cy="3660185"/>
          </a:xfrm>
          <a:solidFill>
            <a:schemeClr val="bg1"/>
          </a:solidFill>
          <a:ln>
            <a:solidFill>
              <a:schemeClr val="tx2"/>
            </a:solidFill>
          </a:ln>
        </p:spPr>
        <p:txBody>
          <a:bodyPr anchor="t">
            <a:normAutofit/>
          </a:bodyPr>
          <a:lstStyle/>
          <a:p>
            <a:r>
              <a:rPr lang="en-US" dirty="0"/>
              <a:t>V.13-14 – Although suffering is possible, Christians are to be “followers of what is good”</a:t>
            </a:r>
          </a:p>
          <a:p>
            <a:pPr lvl="1"/>
            <a:r>
              <a:rPr lang="en-US" dirty="0"/>
              <a:t>Christians are “blessed” if they “should suffer for righteousness’ sake” </a:t>
            </a:r>
          </a:p>
          <a:p>
            <a:pPr lvl="1"/>
            <a:r>
              <a:rPr lang="en-US" dirty="0"/>
              <a:t>“</a:t>
            </a:r>
            <a:r>
              <a:rPr lang="en-US" i="1" dirty="0"/>
              <a:t>And do not be afraid of their threats, nor be troubled</a:t>
            </a:r>
            <a:r>
              <a:rPr lang="en-US" dirty="0"/>
              <a:t>”</a:t>
            </a:r>
          </a:p>
          <a:p>
            <a:pPr lvl="2"/>
            <a:r>
              <a:rPr lang="en-US" sz="2400" dirty="0"/>
              <a:t>Isaiah 8:12 – God is telling Isaiah to not fear the people </a:t>
            </a:r>
            <a:endParaRPr lang="en-US" sz="900" dirty="0"/>
          </a:p>
        </p:txBody>
      </p:sp>
    </p:spTree>
    <p:extLst>
      <p:ext uri="{BB962C8B-B14F-4D97-AF65-F5344CB8AC3E}">
        <p14:creationId xmlns:p14="http://schemas.microsoft.com/office/powerpoint/2010/main" val="19616217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3">
                                            <p:txEl>
                                              <p:pRg st="2" end="2"/>
                                            </p:txEl>
                                          </p:spTgt>
                                        </p:tgtEl>
                                      </p:cBhvr>
                                    </p:animEffect>
                                  </p:childTnLst>
                                </p:cTn>
                              </p:par>
                              <p:par>
                                <p:cTn id="24" presetID="55" presetClass="entr" presetSubtype="0" fill="hold" nodeType="with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 calcmode="lin" valueType="num">
                                      <p:cBhvr>
                                        <p:cTn id="26" dur="10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27"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28"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1827</TotalTime>
  <Words>1161</Words>
  <Application>Microsoft Macintosh PowerPoint</Application>
  <PresentationFormat>On-screen Show (4:3)</PresentationFormat>
  <Paragraphs>87</Paragraphs>
  <Slides>21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Calibri Light</vt:lpstr>
      <vt:lpstr>Office Theme</vt:lpstr>
      <vt:lpstr>1 Peter 3:8-22</vt:lpstr>
      <vt:lpstr>1 Peter 3:8-12 – Dwelling with other Christians </vt:lpstr>
      <vt:lpstr>1 Peter 3:8-12 – Dwelling with other Christians </vt:lpstr>
      <vt:lpstr>1 Peter 3:8-12 – Dwelling with other Christians </vt:lpstr>
      <vt:lpstr>1 Peter 3:8-12 – Dwelling with other Christians  </vt:lpstr>
      <vt:lpstr>1 Peter 3:8-12 – Dwelling with other Christians </vt:lpstr>
      <vt:lpstr>1 Peter 3:8-12 – Dwelling with other Christians </vt:lpstr>
      <vt:lpstr>1 Peter 3:13-17 – Suffering for doing the will of God </vt:lpstr>
      <vt:lpstr>1 Peter 3:13-17 – Suffering for doing the will of God </vt:lpstr>
      <vt:lpstr>1 Peter 3:13-17 – Suffering for doing the will of God </vt:lpstr>
      <vt:lpstr>1 Peter 3:13-17 – Suffering for doing the will of God </vt:lpstr>
      <vt:lpstr>1 Peter 3:13-17 – Suffering for doing the will of God </vt:lpstr>
      <vt:lpstr>1 Peter 3:13-17 – Suffering for doing the will of God </vt:lpstr>
      <vt:lpstr>1 Peter 3:13-17 – Suffering for doing the will of God </vt:lpstr>
      <vt:lpstr>1 Peter 3:18-22 – Christ’s example of suffering for doing good</vt:lpstr>
      <vt:lpstr>1 Peter 3:18-22 – Christ’s example of suffering for doing good</vt:lpstr>
      <vt:lpstr>1 Peter 3:18-22 – Christ’s example of suffering for doing good</vt:lpstr>
      <vt:lpstr>1 Peter 3:18-22 – Christ’s example of suffering for doing good</vt:lpstr>
      <vt:lpstr>1 Peter 3:18-22 – Christ’s example of suffering for doing good</vt:lpstr>
      <vt:lpstr>1 Peter 3:18-22 – Christ’s example of suffering for doing good</vt:lpstr>
      <vt:lpstr>1 Peter 3:13-22</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and Salutation</dc:title>
  <dc:creator>Jay Carlson</dc:creator>
  <cp:lastModifiedBy>Jay Carlson</cp:lastModifiedBy>
  <cp:revision>89</cp:revision>
  <dcterms:created xsi:type="dcterms:W3CDTF">2020-11-11T19:30:59Z</dcterms:created>
  <dcterms:modified xsi:type="dcterms:W3CDTF">2021-02-21T12:49:34Z</dcterms:modified>
</cp:coreProperties>
</file>