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1" r:id="rId2"/>
    <p:sldId id="354" r:id="rId3"/>
    <p:sldId id="355" r:id="rId4"/>
    <p:sldId id="356" r:id="rId5"/>
    <p:sldId id="35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61" autoAdjust="0"/>
    <p:restoredTop sz="98743" autoAdjust="0"/>
  </p:normalViewPr>
  <p:slideViewPr>
    <p:cSldViewPr snapToGrid="0" snapToObjects="1">
      <p:cViewPr varScale="1">
        <p:scale>
          <a:sx n="72" d="100"/>
          <a:sy n="72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"/>
            <a:ext cx="7772400" cy="324419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/>
                <a:cs typeface="Times New Roman"/>
              </a:rPr>
              <a:t>The Book of</a:t>
            </a:r>
            <a:br>
              <a:rPr lang="en-US" sz="7200" b="1" dirty="0" smtClean="0">
                <a:latin typeface="Times New Roman"/>
                <a:cs typeface="Times New Roman"/>
              </a:rPr>
            </a:br>
            <a:r>
              <a:rPr lang="en-US" sz="9600" b="1" dirty="0" smtClean="0">
                <a:latin typeface="Times New Roman"/>
                <a:cs typeface="Times New Roman"/>
              </a:rPr>
              <a:t>P</a:t>
            </a:r>
            <a:r>
              <a:rPr lang="en-US" sz="9600" b="1" cap="small" dirty="0" smtClean="0">
                <a:latin typeface="Times New Roman"/>
                <a:cs typeface="Times New Roman"/>
              </a:rPr>
              <a:t>roverbs</a:t>
            </a:r>
            <a:endParaRPr lang="en-US" sz="9600" b="1" cap="small" dirty="0">
              <a:latin typeface="Times New Roman"/>
              <a:cs typeface="Times New Roman"/>
            </a:endParaRPr>
          </a:p>
        </p:txBody>
      </p:sp>
      <p:pic>
        <p:nvPicPr>
          <p:cNvPr id="4" name="Picture 3" descr="Proverbs_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85520"/>
            <a:ext cx="9144000" cy="1209863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Friends</a:t>
            </a:r>
            <a:endParaRPr lang="en-US" sz="6600" b="1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069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23917"/>
            <a:ext cx="9144000" cy="186114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 on</a:t>
            </a:r>
            <a:br>
              <a:rPr lang="en-US" sz="54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54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Friends &amp; a Glad Heart</a:t>
            </a:r>
            <a:endParaRPr lang="en-US" sz="54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739" y="1979104"/>
            <a:ext cx="8945261" cy="4770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AutoNum type="romanUcPeriod"/>
            </a:pPr>
            <a:r>
              <a:rPr lang="en-US" sz="3200" b="1" dirty="0" smtClean="0">
                <a:latin typeface="Times New Roman"/>
                <a:cs typeface="Times New Roman"/>
              </a:rPr>
              <a:t>A </a:t>
            </a:r>
            <a:r>
              <a:rPr lang="en-US" sz="3200" b="1" dirty="0">
                <a:latin typeface="Times New Roman"/>
                <a:cs typeface="Times New Roman"/>
              </a:rPr>
              <a:t>GLAD HEART AND A HEAVY HEART</a:t>
            </a:r>
          </a:p>
          <a:p>
            <a:endParaRPr lang="en-US" sz="1600" dirty="0">
              <a:latin typeface="Times New Roman"/>
              <a:cs typeface="Times New Roman"/>
            </a:endParaRPr>
          </a:p>
          <a:p>
            <a:pPr marL="1089025" lvl="1" indent="-631825"/>
            <a:r>
              <a:rPr lang="en-US" sz="3200" dirty="0" smtClean="0">
                <a:latin typeface="Times New Roman"/>
                <a:cs typeface="Times New Roman"/>
              </a:rPr>
              <a:t>A.	A </a:t>
            </a:r>
            <a:r>
              <a:rPr lang="en-US" sz="3200" dirty="0">
                <a:latin typeface="Times New Roman"/>
                <a:cs typeface="Times New Roman"/>
              </a:rPr>
              <a:t>glad heart is good medicine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17:22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18:14</a:t>
            </a:r>
            <a:r>
              <a:rPr lang="en-US" sz="3200" dirty="0">
                <a:latin typeface="Times New Roman"/>
                <a:cs typeface="Times New Roman"/>
              </a:rPr>
              <a:t>)</a:t>
            </a:r>
          </a:p>
          <a:p>
            <a:pPr marL="1089025" lvl="1" indent="-631825"/>
            <a:r>
              <a:rPr lang="en-US" sz="3200" dirty="0" smtClean="0">
                <a:latin typeface="Times New Roman"/>
                <a:cs typeface="Times New Roman"/>
              </a:rPr>
              <a:t>B.	Good </a:t>
            </a:r>
            <a:r>
              <a:rPr lang="en-US" sz="3200" dirty="0">
                <a:latin typeface="Times New Roman"/>
                <a:cs typeface="Times New Roman"/>
              </a:rPr>
              <a:t>news and good words make a glad heart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12:25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15:15, 30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16:24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25:25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marL="1089025" lvl="1" indent="-631825"/>
            <a:r>
              <a:rPr lang="en-US" sz="3200" dirty="0" smtClean="0">
                <a:latin typeface="Times New Roman"/>
                <a:cs typeface="Times New Roman"/>
              </a:rPr>
              <a:t>C.	Demands </a:t>
            </a:r>
            <a:r>
              <a:rPr lang="en-US" sz="3200" dirty="0">
                <a:latin typeface="Times New Roman"/>
                <a:cs typeface="Times New Roman"/>
              </a:rPr>
              <a:t>wise action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25:11, 20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marL="1089025" lvl="1" indent="-631825"/>
            <a:r>
              <a:rPr lang="en-US" sz="3200" dirty="0" smtClean="0">
                <a:latin typeface="Times New Roman"/>
                <a:cs typeface="Times New Roman"/>
              </a:rPr>
              <a:t>D.	Heeding </a:t>
            </a:r>
            <a:r>
              <a:rPr lang="en-US" sz="3200" dirty="0">
                <a:latin typeface="Times New Roman"/>
                <a:cs typeface="Times New Roman"/>
              </a:rPr>
              <a:t>and trusting in God's law make a glad heart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16:20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marL="1089025" lvl="1" indent="-631825"/>
            <a:r>
              <a:rPr lang="en-US" sz="3200" dirty="0" smtClean="0">
                <a:latin typeface="Times New Roman"/>
                <a:cs typeface="Times New Roman"/>
              </a:rPr>
              <a:t>E.	The </a:t>
            </a:r>
            <a:r>
              <a:rPr lang="en-US" sz="3200" dirty="0">
                <a:latin typeface="Times New Roman"/>
                <a:cs typeface="Times New Roman"/>
              </a:rPr>
              <a:t>character of our heart is reflected in our countenance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15:13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22:11</a:t>
            </a:r>
            <a:r>
              <a:rPr lang="en-US" sz="3200" dirty="0">
                <a:latin typeface="Times New Roman"/>
                <a:cs typeface="Times New Roman"/>
              </a:rPr>
              <a:t>)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81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739" y="608515"/>
            <a:ext cx="8945261" cy="5324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0" indent="-463550"/>
            <a:r>
              <a:rPr lang="en-US" sz="3600" b="1" dirty="0" smtClean="0">
                <a:latin typeface="Times New Roman"/>
                <a:cs typeface="Times New Roman"/>
              </a:rPr>
              <a:t>II. FRIENDS </a:t>
            </a:r>
            <a:r>
              <a:rPr lang="en-US" sz="3600" b="1" dirty="0">
                <a:latin typeface="Times New Roman"/>
                <a:cs typeface="Times New Roman"/>
              </a:rPr>
              <a:t>AND NEIGHBORS</a:t>
            </a:r>
          </a:p>
          <a:p>
            <a:endParaRPr lang="en-US" sz="1600" dirty="0">
              <a:latin typeface="Times New Roman"/>
              <a:cs typeface="Times New Roman"/>
            </a:endParaRPr>
          </a:p>
          <a:p>
            <a:pPr marL="1028700" lvl="1" indent="-571500"/>
            <a:r>
              <a:rPr lang="en-US" sz="3200" dirty="0" smtClean="0">
                <a:latin typeface="Times New Roman"/>
                <a:cs typeface="Times New Roman"/>
              </a:rPr>
              <a:t>A.	The </a:t>
            </a:r>
            <a:r>
              <a:rPr lang="en-US" sz="3200" dirty="0">
                <a:latin typeface="Times New Roman"/>
                <a:cs typeface="Times New Roman"/>
              </a:rPr>
              <a:t>counsel of friends is sweet and sharpens the mind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27:9, 17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marL="1028700" lvl="1" indent="-571500"/>
            <a:r>
              <a:rPr lang="en-US" sz="3200" dirty="0" smtClean="0">
                <a:latin typeface="Times New Roman"/>
                <a:cs typeface="Times New Roman"/>
              </a:rPr>
              <a:t>B.	Friends </a:t>
            </a:r>
            <a:r>
              <a:rPr lang="en-US" sz="3200" dirty="0">
                <a:latin typeface="Times New Roman"/>
                <a:cs typeface="Times New Roman"/>
              </a:rPr>
              <a:t>are faithful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17:17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18:24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27:5-6, 10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marL="1028700" lvl="1" indent="-571500"/>
            <a:r>
              <a:rPr lang="en-US" sz="3200" dirty="0" smtClean="0">
                <a:latin typeface="Times New Roman"/>
                <a:cs typeface="Times New Roman"/>
              </a:rPr>
              <a:t>C.	Casting </a:t>
            </a:r>
            <a:r>
              <a:rPr lang="en-US" sz="3200" dirty="0">
                <a:latin typeface="Times New Roman"/>
                <a:cs typeface="Times New Roman"/>
              </a:rPr>
              <a:t>insincere and ostentatious accolades upon friends is considered no more than a curse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27:14</a:t>
            </a:r>
            <a:r>
              <a:rPr lang="en-US" sz="3200" dirty="0">
                <a:latin typeface="Times New Roman"/>
                <a:cs typeface="Times New Roman"/>
              </a:rPr>
              <a:t>; 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29:5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marL="1028700" lvl="1" indent="-571500"/>
            <a:r>
              <a:rPr lang="en-US" sz="3200" dirty="0" smtClean="0">
                <a:latin typeface="Times New Roman"/>
                <a:cs typeface="Times New Roman"/>
              </a:rPr>
              <a:t>D.	A </a:t>
            </a:r>
            <a:r>
              <a:rPr lang="en-US" sz="3200" dirty="0">
                <a:latin typeface="Times New Roman"/>
                <a:cs typeface="Times New Roman"/>
              </a:rPr>
              <a:t>neighbor's hospitality is not to be taken advantage of (</a:t>
            </a:r>
            <a:r>
              <a:rPr lang="en-US" sz="3200" b="1" dirty="0">
                <a:solidFill>
                  <a:srgbClr val="800000"/>
                </a:solidFill>
                <a:latin typeface="Times New Roman"/>
                <a:cs typeface="Times New Roman"/>
              </a:rPr>
              <a:t>25:17</a:t>
            </a:r>
            <a:r>
              <a:rPr lang="en-US" sz="3200" dirty="0">
                <a:latin typeface="Times New Roman"/>
                <a:cs typeface="Times New Roman"/>
              </a:rPr>
              <a:t>).</a:t>
            </a:r>
          </a:p>
          <a:p>
            <a:pPr lvl="0"/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496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9" y="897099"/>
            <a:ext cx="896258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/>
            <a:r>
              <a:rPr lang="en-US" sz="2800" dirty="0" smtClean="0">
                <a:latin typeface="Times New Roman"/>
                <a:cs typeface="Times New Roman"/>
              </a:rPr>
              <a:t>10.	In </a:t>
            </a:r>
            <a:r>
              <a:rPr lang="en-US" sz="2800" dirty="0">
                <a:latin typeface="Times New Roman"/>
                <a:cs typeface="Times New Roman"/>
              </a:rPr>
              <a:t>27:9, why is hearty counsel of a friend compared to perfume?</a:t>
            </a:r>
            <a:endParaRPr lang="en-US" sz="20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dirty="0">
                <a:latin typeface="Times New Roman"/>
                <a:cs typeface="Times New Roman"/>
              </a:rPr>
              <a:t>11.	</a:t>
            </a:r>
            <a:r>
              <a:rPr lang="en-US" sz="2800" dirty="0" smtClean="0">
                <a:latin typeface="Times New Roman"/>
                <a:cs typeface="Times New Roman"/>
              </a:rPr>
              <a:t>Do </a:t>
            </a:r>
            <a:r>
              <a:rPr lang="en-US" sz="2800" dirty="0">
                <a:latin typeface="Times New Roman"/>
                <a:cs typeface="Times New Roman"/>
              </a:rPr>
              <a:t>friends have influence on one another? How can it be used for good?</a:t>
            </a:r>
            <a:endParaRPr lang="en-US" sz="20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dirty="0">
                <a:latin typeface="Times New Roman"/>
                <a:cs typeface="Times New Roman"/>
              </a:rPr>
              <a:t>12.	How often can a friend be depended upon?</a:t>
            </a:r>
            <a:endParaRPr lang="en-US" sz="20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dirty="0">
                <a:latin typeface="Times New Roman"/>
                <a:cs typeface="Times New Roman"/>
              </a:rPr>
              <a:t>13.	How do true friends sometime show true love?</a:t>
            </a:r>
            <a:endParaRPr lang="en-US" sz="20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dirty="0">
                <a:latin typeface="Times New Roman"/>
                <a:cs typeface="Times New Roman"/>
              </a:rPr>
              <a:t>14.	Should your father's friends be important to you?</a:t>
            </a:r>
            <a:endParaRPr lang="en-US" sz="20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000" dirty="0">
                <a:latin typeface="Times New Roman"/>
                <a:cs typeface="Times New Roman"/>
              </a:rPr>
              <a:t> 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158757" y="11307"/>
            <a:ext cx="9454900" cy="870751"/>
          </a:xfrm>
        </p:spPr>
        <p:txBody>
          <a:bodyPr>
            <a:noAutofit/>
          </a:bodyPr>
          <a:lstStyle/>
          <a:p>
            <a:r>
              <a:rPr lang="en-US" sz="43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Questions for Proverbs about </a:t>
            </a:r>
            <a:r>
              <a:rPr lang="en-US" sz="43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Friends</a:t>
            </a:r>
            <a:endParaRPr lang="en-US" sz="43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370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9" y="262023"/>
            <a:ext cx="89625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/>
            <a:r>
              <a:rPr lang="en-US" sz="2800" dirty="0" smtClean="0">
                <a:latin typeface="Times New Roman"/>
                <a:cs typeface="Times New Roman"/>
              </a:rPr>
              <a:t>15</a:t>
            </a:r>
            <a:r>
              <a:rPr lang="en-US" sz="2800" dirty="0">
                <a:latin typeface="Times New Roman"/>
                <a:cs typeface="Times New Roman"/>
              </a:rPr>
              <a:t>.	Why is friendship in the Proverbs characterized as being a closer relationship than with one's own brother?</a:t>
            </a:r>
            <a:endParaRPr lang="en-US" sz="24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dirty="0">
                <a:latin typeface="Times New Roman"/>
                <a:cs typeface="Times New Roman"/>
              </a:rPr>
              <a:t>16.	When do words of blessing become no better than a curse?</a:t>
            </a:r>
            <a:endParaRPr lang="en-US" sz="24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dirty="0">
                <a:latin typeface="Times New Roman"/>
                <a:cs typeface="Times New Roman"/>
              </a:rPr>
              <a:t>17.	Is there Scriptural proof than one can overstay his or her welcome?</a:t>
            </a:r>
            <a:endParaRPr lang="en-US" sz="2400" dirty="0">
              <a:latin typeface="Times New Roman"/>
              <a:cs typeface="Times New Roman"/>
            </a:endParaRPr>
          </a:p>
          <a:p>
            <a:pPr marL="625475" indent="-625475"/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400" dirty="0">
                <a:latin typeface="Times New Roman"/>
                <a:cs typeface="Times New Roman"/>
              </a:rPr>
              <a:t> </a:t>
            </a:r>
          </a:p>
          <a:p>
            <a:pPr marL="625475" indent="-625475"/>
            <a:r>
              <a:rPr lang="en-US" sz="2800" b="1" dirty="0">
                <a:latin typeface="Times New Roman"/>
                <a:cs typeface="Times New Roman"/>
              </a:rPr>
              <a:t>Thought </a:t>
            </a:r>
            <a:r>
              <a:rPr lang="en-US" sz="2800" b="1" dirty="0" smtClean="0">
                <a:latin typeface="Times New Roman"/>
                <a:cs typeface="Times New Roman"/>
              </a:rPr>
              <a:t>Question: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If </a:t>
            </a:r>
            <a:r>
              <a:rPr lang="en-US" sz="2800" dirty="0">
                <a:latin typeface="Times New Roman"/>
                <a:cs typeface="Times New Roman"/>
              </a:rPr>
              <a:t>a person has no long-time friendships, what might it suggest about the personality or character of that person?</a:t>
            </a:r>
          </a:p>
          <a:p>
            <a:pPr marL="625475" indent="-625475"/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042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verb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015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96271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PROVERBS: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Diligent &amp; Slothful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767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47508</TotalTime>
  <Words>36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Book of Proverbs</vt:lpstr>
      <vt:lpstr>Proverbs on Friends &amp; a Glad Heart</vt:lpstr>
      <vt:lpstr>PowerPoint Presentation</vt:lpstr>
      <vt:lpstr>Questions for Proverbs about Friends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86</cp:revision>
  <dcterms:created xsi:type="dcterms:W3CDTF">2019-02-16T18:44:20Z</dcterms:created>
  <dcterms:modified xsi:type="dcterms:W3CDTF">2021-03-24T18:28:49Z</dcterms:modified>
</cp:coreProperties>
</file>