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64" r:id="rId2"/>
    <p:sldId id="365" r:id="rId3"/>
    <p:sldId id="366" r:id="rId4"/>
    <p:sldId id="367" r:id="rId5"/>
    <p:sldId id="368" r:id="rId6"/>
    <p:sldId id="369" r:id="rId7"/>
    <p:sldId id="370" r:id="rId8"/>
    <p:sldId id="371" r:id="rId9"/>
    <p:sldId id="372" r:id="rId10"/>
    <p:sldId id="373" r:id="rId11"/>
    <p:sldId id="268"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585" autoAdjust="0"/>
    <p:restoredTop sz="98743" autoAdjust="0"/>
  </p:normalViewPr>
  <p:slideViewPr>
    <p:cSldViewPr snapToGrid="0" snapToObjects="1">
      <p:cViewPr varScale="1">
        <p:scale>
          <a:sx n="85" d="100"/>
          <a:sy n="85" d="100"/>
        </p:scale>
        <p:origin x="-6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2446F45-89F8-7A4C-A28E-AB2B87CB6247}" type="datetimeFigureOut">
              <a:rPr lang="en-US" smtClean="0"/>
              <a:t>4/14/21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94162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46F45-89F8-7A4C-A28E-AB2B87CB6247}" type="datetimeFigureOut">
              <a:rPr lang="en-US" smtClean="0"/>
              <a:t>4/14/21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437012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46F45-89F8-7A4C-A28E-AB2B87CB6247}" type="datetimeFigureOut">
              <a:rPr lang="en-US" smtClean="0"/>
              <a:t>4/14/21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3593944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46F45-89F8-7A4C-A28E-AB2B87CB6247}" type="datetimeFigureOut">
              <a:rPr lang="en-US" smtClean="0"/>
              <a:t>4/14/21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204446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2446F45-89F8-7A4C-A28E-AB2B87CB6247}" type="datetimeFigureOut">
              <a:rPr lang="en-US" smtClean="0"/>
              <a:t>4/14/21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342567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446F45-89F8-7A4C-A28E-AB2B87CB6247}" type="datetimeFigureOut">
              <a:rPr lang="en-US" smtClean="0"/>
              <a:t>4/14/21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316445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2446F45-89F8-7A4C-A28E-AB2B87CB6247}" type="datetimeFigureOut">
              <a:rPr lang="en-US" smtClean="0"/>
              <a:t>4/14/21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433823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446F45-89F8-7A4C-A28E-AB2B87CB6247}" type="datetimeFigureOut">
              <a:rPr lang="en-US" smtClean="0"/>
              <a:t>4/14/21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1327311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46F45-89F8-7A4C-A28E-AB2B87CB6247}" type="datetimeFigureOut">
              <a:rPr lang="en-US" smtClean="0"/>
              <a:t>4/14/21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115565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46F45-89F8-7A4C-A28E-AB2B87CB6247}" type="datetimeFigureOut">
              <a:rPr lang="en-US" smtClean="0"/>
              <a:t>4/14/21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1782244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2446F45-89F8-7A4C-A28E-AB2B87CB6247}" type="datetimeFigureOut">
              <a:rPr lang="en-US" smtClean="0"/>
              <a:t>4/14/21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2116AC-5656-7E4D-B285-66B63259CC6F}" type="slidenum">
              <a:rPr lang="en-US" smtClean="0"/>
              <a:t>‹#›</a:t>
            </a:fld>
            <a:endParaRPr lang="en-US" dirty="0"/>
          </a:p>
        </p:txBody>
      </p:sp>
    </p:spTree>
    <p:extLst>
      <p:ext uri="{BB962C8B-B14F-4D97-AF65-F5344CB8AC3E}">
        <p14:creationId xmlns:p14="http://schemas.microsoft.com/office/powerpoint/2010/main" val="106186523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446F45-89F8-7A4C-A28E-AB2B87CB6247}" type="datetimeFigureOut">
              <a:rPr lang="en-US" smtClean="0"/>
              <a:t>4/14/21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2116AC-5656-7E4D-B285-66B63259CC6F}" type="slidenum">
              <a:rPr lang="en-US" smtClean="0"/>
              <a:t>‹#›</a:t>
            </a:fld>
            <a:endParaRPr lang="en-US" dirty="0"/>
          </a:p>
        </p:txBody>
      </p:sp>
    </p:spTree>
    <p:extLst>
      <p:ext uri="{BB962C8B-B14F-4D97-AF65-F5344CB8AC3E}">
        <p14:creationId xmlns:p14="http://schemas.microsoft.com/office/powerpoint/2010/main" val="4586970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
            <a:ext cx="7772400" cy="3244190"/>
          </a:xfrm>
        </p:spPr>
        <p:txBody>
          <a:bodyPr>
            <a:normAutofit/>
          </a:bodyPr>
          <a:lstStyle/>
          <a:p>
            <a:r>
              <a:rPr lang="en-US" sz="7200" b="1" dirty="0" smtClean="0">
                <a:latin typeface="Times New Roman"/>
                <a:cs typeface="Times New Roman"/>
              </a:rPr>
              <a:t>The Book of</a:t>
            </a:r>
            <a:br>
              <a:rPr lang="en-US" sz="7200" b="1" dirty="0" smtClean="0">
                <a:latin typeface="Times New Roman"/>
                <a:cs typeface="Times New Roman"/>
              </a:rPr>
            </a:br>
            <a:r>
              <a:rPr lang="en-US" sz="9600" b="1" dirty="0" smtClean="0">
                <a:latin typeface="Times New Roman"/>
                <a:cs typeface="Times New Roman"/>
              </a:rPr>
              <a:t>P</a:t>
            </a:r>
            <a:r>
              <a:rPr lang="en-US" sz="9600" b="1" cap="small" dirty="0" smtClean="0">
                <a:latin typeface="Times New Roman"/>
                <a:cs typeface="Times New Roman"/>
              </a:rPr>
              <a:t>roverbs</a:t>
            </a:r>
            <a:endParaRPr lang="en-US" sz="9600" b="1" cap="small" dirty="0">
              <a:latin typeface="Times New Roman"/>
              <a:cs typeface="Times New Roman"/>
            </a:endParaRPr>
          </a:p>
        </p:txBody>
      </p:sp>
      <p:pic>
        <p:nvPicPr>
          <p:cNvPr id="4" name="Picture 3" descr="Proverbs_h.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0" y="5485520"/>
            <a:ext cx="9144000" cy="1209863"/>
          </a:xfrm>
        </p:spPr>
        <p:txBody>
          <a:bodyPr>
            <a:normAutofit/>
          </a:bodyPr>
          <a:lstStyle/>
          <a:p>
            <a:r>
              <a:rPr lang="en-US" sz="6600" b="1" i="1" dirty="0" smtClean="0">
                <a:solidFill>
                  <a:srgbClr val="FFFF66"/>
                </a:solidFill>
                <a:effectLst>
                  <a:outerShdw blurRad="50800" dist="38100" dir="2700000" algn="tl" rotWithShape="0">
                    <a:srgbClr val="000000">
                      <a:alpha val="43000"/>
                    </a:srgbClr>
                  </a:outerShdw>
                </a:effectLst>
                <a:latin typeface="Times New Roman"/>
                <a:cs typeface="Times New Roman"/>
              </a:rPr>
              <a:t>Riches &amp; Poverty</a:t>
            </a:r>
            <a:endParaRPr lang="en-US" sz="6600" b="1" i="1" dirty="0">
              <a:solidFill>
                <a:srgbClr val="FFFF66"/>
              </a:solidFill>
              <a:effectLst>
                <a:outerShdw blurRad="50800" dist="38100" dir="2700000" algn="tl" rotWithShape="0">
                  <a:srgbClr val="000000">
                    <a:alpha val="43000"/>
                  </a:srgbClr>
                </a:outerShdw>
              </a:effectLst>
              <a:latin typeface="Times New Roman"/>
              <a:cs typeface="Times New Roman"/>
            </a:endParaRPr>
          </a:p>
        </p:txBody>
      </p:sp>
    </p:spTree>
    <p:extLst>
      <p:ext uri="{BB962C8B-B14F-4D97-AF65-F5344CB8AC3E}">
        <p14:creationId xmlns:p14="http://schemas.microsoft.com/office/powerpoint/2010/main" val="392133972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5262980"/>
          </a:xfrm>
          <a:prstGeom prst="rect">
            <a:avLst/>
          </a:prstGeom>
          <a:noFill/>
        </p:spPr>
        <p:txBody>
          <a:bodyPr wrap="square" rtlCol="0">
            <a:spAutoFit/>
          </a:bodyPr>
          <a:lstStyle/>
          <a:p>
            <a:r>
              <a:rPr lang="en-US" sz="2800" b="1" dirty="0" smtClean="0">
                <a:latin typeface="Times New Roman"/>
                <a:cs typeface="Times New Roman"/>
              </a:rPr>
              <a:t>Thought </a:t>
            </a:r>
            <a:r>
              <a:rPr lang="en-US" sz="2800" b="1" dirty="0">
                <a:latin typeface="Times New Roman"/>
                <a:cs typeface="Times New Roman"/>
              </a:rPr>
              <a:t>Questions:</a:t>
            </a:r>
            <a:r>
              <a:rPr lang="en-US" sz="2800" dirty="0">
                <a:latin typeface="Times New Roman"/>
                <a:cs typeface="Times New Roman"/>
              </a:rPr>
              <a:t>	How can we teach our children proper values about material things while our society bombards them with materialistic values?</a:t>
            </a:r>
            <a:endParaRPr lang="en-US" sz="2600" dirty="0">
              <a:latin typeface="Times New Roman"/>
              <a:cs typeface="Times New Roman"/>
            </a:endParaRPr>
          </a:p>
          <a:p>
            <a:r>
              <a:rPr lang="en-US" sz="2600" dirty="0">
                <a:latin typeface="Times New Roman"/>
                <a:cs typeface="Times New Roman"/>
              </a:rPr>
              <a:t> </a:t>
            </a:r>
          </a:p>
          <a:p>
            <a:r>
              <a:rPr lang="en-US" sz="2600" dirty="0">
                <a:latin typeface="Times New Roman"/>
                <a:cs typeface="Times New Roman"/>
              </a:rPr>
              <a:t> </a:t>
            </a:r>
            <a:endParaRPr lang="en-US" sz="2600" dirty="0" smtClean="0">
              <a:latin typeface="Times New Roman"/>
              <a:cs typeface="Times New Roman"/>
            </a:endParaRPr>
          </a:p>
          <a:p>
            <a:pPr marL="463550"/>
            <a:r>
              <a:rPr lang="en-US" sz="2800" dirty="0" smtClean="0">
                <a:latin typeface="Times New Roman"/>
                <a:cs typeface="Times New Roman"/>
              </a:rPr>
              <a:t>What </a:t>
            </a:r>
            <a:r>
              <a:rPr lang="en-US" sz="2800" dirty="0">
                <a:latin typeface="Times New Roman"/>
                <a:cs typeface="Times New Roman"/>
              </a:rPr>
              <a:t>is the basic character flaw that leads one to greediness</a:t>
            </a:r>
            <a:r>
              <a:rPr lang="en-US" sz="2800" dirty="0" smtClean="0">
                <a:latin typeface="Times New Roman"/>
                <a:cs typeface="Times New Roman"/>
              </a:rPr>
              <a:t>?</a:t>
            </a:r>
            <a:endParaRPr lang="en-US" sz="2600" dirty="0" smtClean="0">
              <a:latin typeface="Times New Roman"/>
              <a:cs typeface="Times New Roman"/>
            </a:endParaRPr>
          </a:p>
          <a:p>
            <a:pPr marL="463550"/>
            <a:endParaRPr lang="en-US" sz="2600" dirty="0">
              <a:latin typeface="Times New Roman"/>
              <a:cs typeface="Times New Roman"/>
            </a:endParaRPr>
          </a:p>
          <a:p>
            <a:pPr marL="463550"/>
            <a:endParaRPr lang="en-US" sz="2600" dirty="0" smtClean="0">
              <a:latin typeface="Times New Roman"/>
              <a:cs typeface="Times New Roman"/>
            </a:endParaRPr>
          </a:p>
          <a:p>
            <a:pPr marL="463550"/>
            <a:r>
              <a:rPr lang="en-US" sz="2800" dirty="0" smtClean="0">
                <a:latin typeface="Times New Roman"/>
                <a:cs typeface="Times New Roman"/>
              </a:rPr>
              <a:t>How </a:t>
            </a:r>
            <a:r>
              <a:rPr lang="en-US" sz="2800" dirty="0">
                <a:latin typeface="Times New Roman"/>
                <a:cs typeface="Times New Roman"/>
              </a:rPr>
              <a:t>can a greedy and materialistic person change to become benevolent</a:t>
            </a:r>
            <a:r>
              <a:rPr lang="en-US" sz="2800" dirty="0" smtClean="0">
                <a:latin typeface="Times New Roman"/>
                <a:cs typeface="Times New Roman"/>
              </a:rPr>
              <a:t>?</a:t>
            </a:r>
          </a:p>
          <a:p>
            <a:endParaRPr lang="en-US" sz="2800" dirty="0">
              <a:latin typeface="Times New Roman"/>
              <a:cs typeface="Times New Roman"/>
            </a:endParaRPr>
          </a:p>
        </p:txBody>
      </p:sp>
    </p:spTree>
    <p:extLst>
      <p:ext uri="{BB962C8B-B14F-4D97-AF65-F5344CB8AC3E}">
        <p14:creationId xmlns:p14="http://schemas.microsoft.com/office/powerpoint/2010/main" val="59688065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Proverb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901520"/>
          </a:xfrm>
          <a:prstGeom prst="rect">
            <a:avLst/>
          </a:prstGeom>
        </p:spPr>
      </p:pic>
      <p:sp>
        <p:nvSpPr>
          <p:cNvPr id="2" name="TextBox 1"/>
          <p:cNvSpPr txBox="1"/>
          <p:nvPr/>
        </p:nvSpPr>
        <p:spPr>
          <a:xfrm>
            <a:off x="0" y="5962713"/>
            <a:ext cx="9144000" cy="830997"/>
          </a:xfrm>
          <a:prstGeom prst="rect">
            <a:avLst/>
          </a:prstGeom>
          <a:noFill/>
        </p:spPr>
        <p:txBody>
          <a:bodyPr wrap="square" rtlCol="0">
            <a:spAutoFit/>
          </a:bodyPr>
          <a:lstStyle/>
          <a:p>
            <a:pPr algn="ctr"/>
            <a:r>
              <a:rPr lang="en-US" sz="4800" b="1" dirty="0" smtClean="0">
                <a:solidFill>
                  <a:srgbClr val="800000"/>
                </a:solidFill>
                <a:effectLst>
                  <a:outerShdw blurRad="50800" dist="38100" dir="2700000" algn="tl" rotWithShape="0">
                    <a:schemeClr val="tx1">
                      <a:lumMod val="95000"/>
                      <a:lumOff val="5000"/>
                      <a:alpha val="43000"/>
                    </a:schemeClr>
                  </a:outerShdw>
                </a:effectLst>
                <a:latin typeface="Times New Roman"/>
                <a:cs typeface="Times New Roman"/>
              </a:rPr>
              <a:t>PROVERBS: </a:t>
            </a:r>
            <a:r>
              <a:rPr lang="en-US" sz="4800" b="1" dirty="0" smtClean="0">
                <a:solidFill>
                  <a:schemeClr val="tx1">
                    <a:lumMod val="95000"/>
                    <a:lumOff val="5000"/>
                  </a:schemeClr>
                </a:solidFill>
                <a:effectLst>
                  <a:outerShdw blurRad="50800" dist="38100" dir="2700000" algn="tl" rotWithShape="0">
                    <a:schemeClr val="tx1">
                      <a:lumMod val="95000"/>
                      <a:lumOff val="5000"/>
                      <a:alpha val="43000"/>
                    </a:schemeClr>
                  </a:outerShdw>
                </a:effectLst>
                <a:latin typeface="Times New Roman"/>
                <a:cs typeface="Times New Roman"/>
              </a:rPr>
              <a:t>Riches &amp; Poverty</a:t>
            </a:r>
            <a:endParaRPr lang="en-US" sz="4800" b="1" dirty="0">
              <a:solidFill>
                <a:schemeClr val="tx1">
                  <a:lumMod val="95000"/>
                  <a:lumOff val="5000"/>
                </a:schemeClr>
              </a:solidFill>
              <a:effectLst>
                <a:outerShdw blurRad="50800" dist="38100" dir="2700000" algn="tl" rotWithShape="0">
                  <a:schemeClr val="tx1">
                    <a:lumMod val="95000"/>
                    <a:lumOff val="5000"/>
                    <a:alpha val="43000"/>
                  </a:schemeClr>
                </a:outerShdw>
              </a:effectLst>
              <a:latin typeface="Times New Roman"/>
              <a:cs typeface="Times New Roman"/>
            </a:endParaRPr>
          </a:p>
        </p:txBody>
      </p:sp>
    </p:spTree>
    <p:extLst>
      <p:ext uri="{BB962C8B-B14F-4D97-AF65-F5344CB8AC3E}">
        <p14:creationId xmlns:p14="http://schemas.microsoft.com/office/powerpoint/2010/main" val="86767644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12122"/>
            <a:ext cx="9144000" cy="1482286"/>
          </a:xfrm>
        </p:spPr>
        <p:txBody>
          <a:bodyPr>
            <a:noAutofit/>
          </a:bodyPr>
          <a:lstStyle/>
          <a:p>
            <a:r>
              <a:rPr lang="en-US" sz="5400" b="1" dirty="0" smtClean="0">
                <a:solidFill>
                  <a:srgbClr val="800000"/>
                </a:solidFill>
                <a:effectLst>
                  <a:outerShdw blurRad="50800" dist="38100" dir="2700000" algn="tl" rotWithShape="0">
                    <a:schemeClr val="tx1">
                      <a:alpha val="43000"/>
                    </a:schemeClr>
                  </a:outerShdw>
                </a:effectLst>
                <a:latin typeface="Times New Roman"/>
                <a:cs typeface="Times New Roman"/>
              </a:rPr>
              <a:t>Proverbs on</a:t>
            </a:r>
            <a:r>
              <a:rPr lang="en-US" sz="5400" b="1" dirty="0">
                <a:solidFill>
                  <a:srgbClr val="800000"/>
                </a:solidFill>
                <a:effectLst>
                  <a:outerShdw blurRad="50800" dist="38100" dir="2700000" algn="tl" rotWithShape="0">
                    <a:schemeClr val="tx1">
                      <a:alpha val="43000"/>
                    </a:schemeClr>
                  </a:outerShdw>
                </a:effectLst>
                <a:latin typeface="Times New Roman"/>
                <a:cs typeface="Times New Roman"/>
              </a:rPr>
              <a:t> </a:t>
            </a:r>
            <a:r>
              <a:rPr lang="en-US" sz="5400" b="1" dirty="0" smtClean="0">
                <a:solidFill>
                  <a:srgbClr val="800000"/>
                </a:solidFill>
                <a:effectLst>
                  <a:outerShdw blurRad="50800" dist="38100" dir="2700000" algn="tl" rotWithShape="0">
                    <a:schemeClr val="tx1">
                      <a:alpha val="43000"/>
                    </a:schemeClr>
                  </a:outerShdw>
                </a:effectLst>
                <a:latin typeface="Times New Roman"/>
                <a:cs typeface="Times New Roman"/>
              </a:rPr>
              <a:t>Riches &amp; Poverty</a:t>
            </a:r>
            <a:endParaRPr lang="en-US" sz="54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
        <p:nvSpPr>
          <p:cNvPr id="2" name="TextBox 1"/>
          <p:cNvSpPr txBox="1"/>
          <p:nvPr/>
        </p:nvSpPr>
        <p:spPr>
          <a:xfrm>
            <a:off x="229316" y="1058472"/>
            <a:ext cx="8914684" cy="5832365"/>
          </a:xfrm>
          <a:prstGeom prst="rect">
            <a:avLst/>
          </a:prstGeom>
          <a:noFill/>
        </p:spPr>
        <p:txBody>
          <a:bodyPr wrap="square" rtlCol="0">
            <a:spAutoFit/>
          </a:bodyPr>
          <a:lstStyle/>
          <a:p>
            <a:r>
              <a:rPr lang="en-US" sz="3200" b="1" u="sng" dirty="0">
                <a:latin typeface="Times New Roman"/>
                <a:cs typeface="Times New Roman"/>
              </a:rPr>
              <a:t>INTRODUCTION</a:t>
            </a:r>
            <a:r>
              <a:rPr lang="en-US" sz="3200" b="1" dirty="0">
                <a:latin typeface="Times New Roman"/>
                <a:cs typeface="Times New Roman"/>
              </a:rPr>
              <a:t>:</a:t>
            </a:r>
            <a:endParaRPr lang="en-US" sz="3200" dirty="0">
              <a:latin typeface="Times New Roman"/>
              <a:cs typeface="Times New Roman"/>
            </a:endParaRPr>
          </a:p>
          <a:p>
            <a:pPr>
              <a:lnSpc>
                <a:spcPct val="95000"/>
              </a:lnSpc>
            </a:pPr>
            <a:r>
              <a:rPr lang="en-US" sz="3000" dirty="0">
                <a:latin typeface="Times New Roman"/>
                <a:cs typeface="Times New Roman"/>
              </a:rPr>
              <a:t>Problems associated with money and possessions have always been present and will continue as long as this world continues. The Proverbs give timeless advice on materialism, covetousness, poverty, deprivation, liberality and greed. Let us learn and apply the wisdom given on the subject.</a:t>
            </a:r>
          </a:p>
          <a:p>
            <a:endParaRPr lang="en-US" dirty="0">
              <a:latin typeface="Times New Roman"/>
              <a:cs typeface="Times New Roman"/>
            </a:endParaRPr>
          </a:p>
          <a:p>
            <a:pPr marL="571500" indent="-571500">
              <a:buAutoNum type="romanUcPeriod"/>
            </a:pPr>
            <a:r>
              <a:rPr lang="en-US" sz="3200" b="1" dirty="0" smtClean="0">
                <a:latin typeface="Times New Roman"/>
                <a:cs typeface="Times New Roman"/>
              </a:rPr>
              <a:t>CHARACTER </a:t>
            </a:r>
            <a:r>
              <a:rPr lang="en-US" sz="3200" b="1" dirty="0">
                <a:latin typeface="Times New Roman"/>
                <a:cs typeface="Times New Roman"/>
              </a:rPr>
              <a:t>OF RICHES</a:t>
            </a:r>
          </a:p>
          <a:p>
            <a:pPr marL="973138" indent="-514350">
              <a:buAutoNum type="alphaUcPeriod"/>
            </a:pPr>
            <a:r>
              <a:rPr lang="en-US" sz="3000" dirty="0" smtClean="0">
                <a:latin typeface="Times New Roman"/>
                <a:cs typeface="Times New Roman"/>
              </a:rPr>
              <a:t>Riches </a:t>
            </a:r>
            <a:r>
              <a:rPr lang="en-US" sz="3000" dirty="0">
                <a:latin typeface="Times New Roman"/>
                <a:cs typeface="Times New Roman"/>
              </a:rPr>
              <a:t>help avoid destructive circumstances that the poor cannot avoid (</a:t>
            </a:r>
            <a:r>
              <a:rPr lang="en-US" sz="3000" b="1" dirty="0">
                <a:solidFill>
                  <a:srgbClr val="800000"/>
                </a:solidFill>
                <a:latin typeface="Times New Roman"/>
                <a:cs typeface="Times New Roman"/>
              </a:rPr>
              <a:t>10:15</a:t>
            </a:r>
            <a:r>
              <a:rPr lang="en-US" sz="3000" dirty="0">
                <a:latin typeface="Times New Roman"/>
                <a:cs typeface="Times New Roman"/>
              </a:rPr>
              <a:t>).</a:t>
            </a:r>
          </a:p>
          <a:p>
            <a:pPr marL="973138" indent="-514350">
              <a:buAutoNum type="alphaUcPeriod"/>
            </a:pPr>
            <a:r>
              <a:rPr lang="en-US" sz="3000" dirty="0" smtClean="0">
                <a:latin typeface="Times New Roman"/>
                <a:cs typeface="Times New Roman"/>
              </a:rPr>
              <a:t>Riches </a:t>
            </a:r>
            <a:r>
              <a:rPr lang="en-US" sz="3000" dirty="0">
                <a:latin typeface="Times New Roman"/>
                <a:cs typeface="Times New Roman"/>
              </a:rPr>
              <a:t>are deceitful - cannot trust them (</a:t>
            </a:r>
            <a:r>
              <a:rPr lang="en-US" sz="3000" b="1" dirty="0">
                <a:solidFill>
                  <a:srgbClr val="800000"/>
                </a:solidFill>
                <a:latin typeface="Times New Roman"/>
                <a:cs typeface="Times New Roman"/>
              </a:rPr>
              <a:t>11:28</a:t>
            </a:r>
            <a:r>
              <a:rPr lang="en-US" sz="3000" dirty="0">
                <a:latin typeface="Times New Roman"/>
                <a:cs typeface="Times New Roman"/>
              </a:rPr>
              <a:t>, </a:t>
            </a:r>
            <a:r>
              <a:rPr lang="en-US" sz="3000" b="1" dirty="0">
                <a:solidFill>
                  <a:srgbClr val="800000"/>
                </a:solidFill>
                <a:latin typeface="Times New Roman"/>
                <a:cs typeface="Times New Roman"/>
              </a:rPr>
              <a:t>18:11</a:t>
            </a:r>
            <a:r>
              <a:rPr lang="en-US" sz="3000" dirty="0">
                <a:latin typeface="Times New Roman"/>
                <a:cs typeface="Times New Roman"/>
              </a:rPr>
              <a:t>, </a:t>
            </a:r>
            <a:r>
              <a:rPr lang="en-US" sz="3000" b="1" dirty="0">
                <a:solidFill>
                  <a:srgbClr val="800000"/>
                </a:solidFill>
                <a:latin typeface="Times New Roman"/>
                <a:cs typeface="Times New Roman"/>
              </a:rPr>
              <a:t>23:4-5</a:t>
            </a:r>
            <a:r>
              <a:rPr lang="en-US" sz="3000" dirty="0">
                <a:latin typeface="Times New Roman"/>
                <a:cs typeface="Times New Roman"/>
              </a:rPr>
              <a:t>). </a:t>
            </a:r>
          </a:p>
        </p:txBody>
      </p:sp>
    </p:spTree>
    <p:extLst>
      <p:ext uri="{BB962C8B-B14F-4D97-AF65-F5344CB8AC3E}">
        <p14:creationId xmlns:p14="http://schemas.microsoft.com/office/powerpoint/2010/main" val="365469242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259" y="171074"/>
            <a:ext cx="9150324" cy="6786473"/>
          </a:xfrm>
          <a:prstGeom prst="rect">
            <a:avLst/>
          </a:prstGeom>
        </p:spPr>
        <p:txBody>
          <a:bodyPr wrap="square">
            <a:spAutoFit/>
          </a:bodyPr>
          <a:lstStyle/>
          <a:p>
            <a:pPr lvl="0">
              <a:spcAft>
                <a:spcPts val="300"/>
              </a:spcAft>
            </a:pPr>
            <a:r>
              <a:rPr lang="en-US" sz="3600" b="1" dirty="0" smtClean="0">
                <a:latin typeface="Times New Roman"/>
                <a:cs typeface="Times New Roman"/>
              </a:rPr>
              <a:t>II.	RICHES </a:t>
            </a:r>
            <a:r>
              <a:rPr lang="en-US" sz="3600" b="1" dirty="0">
                <a:latin typeface="Times New Roman"/>
                <a:cs typeface="Times New Roman"/>
              </a:rPr>
              <a:t>ARE NOT EVERYTHING</a:t>
            </a:r>
          </a:p>
          <a:p>
            <a:pPr marL="1093788" indent="-582613">
              <a:spcAft>
                <a:spcPts val="300"/>
              </a:spcAft>
            </a:pPr>
            <a:r>
              <a:rPr lang="en-US" sz="3200" dirty="0">
                <a:latin typeface="Times New Roman"/>
                <a:cs typeface="Times New Roman"/>
              </a:rPr>
              <a:t>A.	Unlike earthly riches, God's blessings will make you rich without accompanying sorrows (</a:t>
            </a:r>
            <a:r>
              <a:rPr lang="en-US" sz="3200" b="1" dirty="0">
                <a:solidFill>
                  <a:srgbClr val="800000"/>
                </a:solidFill>
                <a:latin typeface="Times New Roman"/>
                <a:cs typeface="Times New Roman"/>
              </a:rPr>
              <a:t>10:22</a:t>
            </a:r>
            <a:r>
              <a:rPr lang="en-US" sz="3200" dirty="0">
                <a:latin typeface="Times New Roman"/>
                <a:cs typeface="Times New Roman"/>
              </a:rPr>
              <a:t>, </a:t>
            </a:r>
            <a:r>
              <a:rPr lang="en-US" sz="3200" b="1" dirty="0">
                <a:solidFill>
                  <a:srgbClr val="800000"/>
                </a:solidFill>
                <a:latin typeface="Times New Roman"/>
                <a:cs typeface="Times New Roman"/>
              </a:rPr>
              <a:t>15:16</a:t>
            </a:r>
            <a:r>
              <a:rPr lang="en-US" sz="3200" dirty="0">
                <a:latin typeface="Times New Roman"/>
                <a:cs typeface="Times New Roman"/>
              </a:rPr>
              <a:t>, </a:t>
            </a:r>
            <a:r>
              <a:rPr lang="en-US" sz="3200" b="1" dirty="0">
                <a:solidFill>
                  <a:srgbClr val="800000"/>
                </a:solidFill>
                <a:latin typeface="Times New Roman"/>
                <a:cs typeface="Times New Roman"/>
              </a:rPr>
              <a:t>15:17</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B.	A gracious woman obtains the riches of honor (</a:t>
            </a:r>
            <a:r>
              <a:rPr lang="en-US" sz="3200" b="1" dirty="0">
                <a:solidFill>
                  <a:srgbClr val="800000"/>
                </a:solidFill>
                <a:latin typeface="Times New Roman"/>
                <a:cs typeface="Times New Roman"/>
              </a:rPr>
              <a:t>11:16</a:t>
            </a:r>
            <a:r>
              <a:rPr lang="en-US" sz="3200" dirty="0">
                <a:latin typeface="Times New Roman"/>
                <a:cs typeface="Times New Roman"/>
              </a:rPr>
              <a:t>, </a:t>
            </a:r>
            <a:r>
              <a:rPr lang="en-US" sz="3200" b="1" dirty="0">
                <a:solidFill>
                  <a:srgbClr val="800000"/>
                </a:solidFill>
                <a:latin typeface="Times New Roman"/>
                <a:cs typeface="Times New Roman"/>
              </a:rPr>
              <a:t>11:22</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C.	You can be poor but truly wealthy (</a:t>
            </a:r>
            <a:r>
              <a:rPr lang="en-US" sz="3200" b="1" dirty="0">
                <a:solidFill>
                  <a:srgbClr val="800000"/>
                </a:solidFill>
                <a:latin typeface="Times New Roman"/>
                <a:cs typeface="Times New Roman"/>
              </a:rPr>
              <a:t>13:7</a:t>
            </a:r>
            <a:r>
              <a:rPr lang="en-US" sz="3200" dirty="0">
                <a:latin typeface="Times New Roman"/>
                <a:cs typeface="Times New Roman"/>
              </a:rPr>
              <a:t>, </a:t>
            </a:r>
            <a:r>
              <a:rPr lang="en-US" sz="3200" b="1" dirty="0">
                <a:solidFill>
                  <a:srgbClr val="800000"/>
                </a:solidFill>
                <a:latin typeface="Times New Roman"/>
                <a:cs typeface="Times New Roman"/>
              </a:rPr>
              <a:t>13:8</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D.	Wisdom and understanding are more valuable than gold and silver (</a:t>
            </a:r>
            <a:r>
              <a:rPr lang="en-US" sz="3200" b="1" dirty="0">
                <a:solidFill>
                  <a:srgbClr val="800000"/>
                </a:solidFill>
                <a:latin typeface="Times New Roman"/>
                <a:cs typeface="Times New Roman"/>
              </a:rPr>
              <a:t>16:16</a:t>
            </a:r>
            <a:r>
              <a:rPr lang="en-US" sz="3200" dirty="0">
                <a:latin typeface="Times New Roman"/>
                <a:cs typeface="Times New Roman"/>
              </a:rPr>
              <a:t>, </a:t>
            </a:r>
            <a:r>
              <a:rPr lang="en-US" sz="3200" b="1" dirty="0">
                <a:solidFill>
                  <a:srgbClr val="800000"/>
                </a:solidFill>
                <a:latin typeface="Times New Roman"/>
                <a:cs typeface="Times New Roman"/>
              </a:rPr>
              <a:t>20:15</a:t>
            </a:r>
            <a:r>
              <a:rPr lang="en-US" sz="3200" dirty="0">
                <a:latin typeface="Times New Roman"/>
                <a:cs typeface="Times New Roman"/>
              </a:rPr>
              <a:t>, </a:t>
            </a:r>
            <a:r>
              <a:rPr lang="en-US" sz="3200" b="1" dirty="0">
                <a:solidFill>
                  <a:srgbClr val="800000"/>
                </a:solidFill>
                <a:latin typeface="Times New Roman"/>
                <a:cs typeface="Times New Roman"/>
              </a:rPr>
              <a:t>28:11</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E.	Poverty with integrity is better than riches with perverseness (</a:t>
            </a:r>
            <a:r>
              <a:rPr lang="en-US" sz="3200" b="1" dirty="0">
                <a:solidFill>
                  <a:srgbClr val="800000"/>
                </a:solidFill>
                <a:latin typeface="Times New Roman"/>
                <a:cs typeface="Times New Roman"/>
              </a:rPr>
              <a:t>16:8</a:t>
            </a:r>
            <a:r>
              <a:rPr lang="en-US" sz="3200" dirty="0">
                <a:latin typeface="Times New Roman"/>
                <a:cs typeface="Times New Roman"/>
              </a:rPr>
              <a:t>, </a:t>
            </a:r>
            <a:r>
              <a:rPr lang="en-US" sz="3200" b="1" dirty="0">
                <a:solidFill>
                  <a:srgbClr val="800000"/>
                </a:solidFill>
                <a:latin typeface="Times New Roman"/>
                <a:cs typeface="Times New Roman"/>
              </a:rPr>
              <a:t>16:19</a:t>
            </a:r>
            <a:r>
              <a:rPr lang="en-US" sz="3200" dirty="0">
                <a:latin typeface="Times New Roman"/>
                <a:cs typeface="Times New Roman"/>
              </a:rPr>
              <a:t>, </a:t>
            </a:r>
            <a:r>
              <a:rPr lang="en-US" sz="3200" b="1" dirty="0">
                <a:solidFill>
                  <a:srgbClr val="800000"/>
                </a:solidFill>
                <a:latin typeface="Times New Roman"/>
                <a:cs typeface="Times New Roman"/>
              </a:rPr>
              <a:t>28:6</a:t>
            </a:r>
            <a:r>
              <a:rPr lang="en-US" sz="3200" dirty="0" smtClean="0">
                <a:latin typeface="Times New Roman"/>
                <a:cs typeface="Times New Roman"/>
              </a:rPr>
              <a:t>)</a:t>
            </a:r>
            <a:endParaRPr lang="en-US" sz="3200" dirty="0">
              <a:latin typeface="Times New Roman"/>
              <a:cs typeface="Times New Roman"/>
            </a:endParaRPr>
          </a:p>
          <a:p>
            <a:pPr marL="1093788" indent="-582613">
              <a:spcAft>
                <a:spcPts val="300"/>
              </a:spcAft>
            </a:pPr>
            <a:r>
              <a:rPr lang="en-US" sz="3200" dirty="0">
                <a:latin typeface="Times New Roman"/>
                <a:cs typeface="Times New Roman"/>
              </a:rPr>
              <a:t>F.	</a:t>
            </a:r>
            <a:r>
              <a:rPr lang="en-US" sz="3200" dirty="0" smtClean="0">
                <a:latin typeface="Times New Roman"/>
                <a:cs typeface="Times New Roman"/>
              </a:rPr>
              <a:t>A </a:t>
            </a:r>
            <a:r>
              <a:rPr lang="en-US" sz="3200" dirty="0">
                <a:latin typeface="Times New Roman"/>
                <a:cs typeface="Times New Roman"/>
              </a:rPr>
              <a:t>good reputation is more valuable than riches (</a:t>
            </a:r>
            <a:r>
              <a:rPr lang="en-US" sz="3200" b="1" dirty="0">
                <a:solidFill>
                  <a:srgbClr val="800000"/>
                </a:solidFill>
                <a:latin typeface="Times New Roman"/>
                <a:cs typeface="Times New Roman"/>
              </a:rPr>
              <a:t>22:1</a:t>
            </a:r>
            <a:r>
              <a:rPr lang="en-US" sz="3200" dirty="0" smtClean="0">
                <a:latin typeface="Times New Roman"/>
                <a:cs typeface="Times New Roman"/>
              </a:rPr>
              <a:t>) </a:t>
            </a:r>
            <a:endParaRPr lang="en-US" sz="3200" dirty="0">
              <a:latin typeface="Times New Roman"/>
              <a:cs typeface="Times New Roman"/>
            </a:endParaRPr>
          </a:p>
        </p:txBody>
      </p:sp>
    </p:spTree>
    <p:extLst>
      <p:ext uri="{BB962C8B-B14F-4D97-AF65-F5344CB8AC3E}">
        <p14:creationId xmlns:p14="http://schemas.microsoft.com/office/powerpoint/2010/main" val="28550118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259" y="81428"/>
            <a:ext cx="9150324" cy="6801862"/>
          </a:xfrm>
          <a:prstGeom prst="rect">
            <a:avLst/>
          </a:prstGeom>
        </p:spPr>
        <p:txBody>
          <a:bodyPr wrap="square">
            <a:spAutoFit/>
          </a:bodyPr>
          <a:lstStyle/>
          <a:p>
            <a:pPr marL="747713" lvl="0" indent="-747713">
              <a:buAutoNum type="romanUcPeriod" startAt="3"/>
            </a:pPr>
            <a:r>
              <a:rPr lang="en-US" sz="3000" b="1" dirty="0" smtClean="0">
                <a:latin typeface="Times New Roman"/>
                <a:cs typeface="Times New Roman"/>
              </a:rPr>
              <a:t>SHARING </a:t>
            </a:r>
            <a:r>
              <a:rPr lang="en-US" sz="3000" b="1" dirty="0">
                <a:latin typeface="Times New Roman"/>
                <a:cs typeface="Times New Roman"/>
              </a:rPr>
              <a:t>OUR EARTHLY </a:t>
            </a:r>
            <a:r>
              <a:rPr lang="en-US" sz="3000" b="1" dirty="0" smtClean="0">
                <a:latin typeface="Times New Roman"/>
                <a:cs typeface="Times New Roman"/>
              </a:rPr>
              <a:t>POSSESSIONS</a:t>
            </a:r>
          </a:p>
          <a:p>
            <a:pPr marL="1201738" lvl="0" indent="-514350">
              <a:buAutoNum type="alphaUcPeriod"/>
            </a:pPr>
            <a:r>
              <a:rPr lang="en-US" sz="2800" dirty="0" smtClean="0">
                <a:latin typeface="Times New Roman"/>
                <a:cs typeface="Times New Roman"/>
              </a:rPr>
              <a:t>Liberal </a:t>
            </a:r>
            <a:r>
              <a:rPr lang="en-US" sz="2800" dirty="0">
                <a:latin typeface="Times New Roman"/>
                <a:cs typeface="Times New Roman"/>
              </a:rPr>
              <a:t>giving tends to gain, while stingy withholding tends to want (</a:t>
            </a:r>
            <a:r>
              <a:rPr lang="en-US" sz="2800" b="1" dirty="0">
                <a:solidFill>
                  <a:srgbClr val="800000"/>
                </a:solidFill>
                <a:latin typeface="Times New Roman"/>
                <a:cs typeface="Times New Roman"/>
              </a:rPr>
              <a:t>11:24</a:t>
            </a:r>
            <a:r>
              <a:rPr lang="en-US" sz="2800" dirty="0">
                <a:latin typeface="Times New Roman"/>
                <a:cs typeface="Times New Roman"/>
              </a:rPr>
              <a:t>, </a:t>
            </a:r>
            <a:r>
              <a:rPr lang="en-US" sz="2800" b="1" dirty="0">
                <a:solidFill>
                  <a:srgbClr val="800000"/>
                </a:solidFill>
                <a:latin typeface="Times New Roman"/>
                <a:cs typeface="Times New Roman"/>
              </a:rPr>
              <a:t>11:25</a:t>
            </a:r>
            <a:r>
              <a:rPr lang="en-US" sz="2800" dirty="0">
                <a:latin typeface="Times New Roman"/>
                <a:cs typeface="Times New Roman"/>
              </a:rPr>
              <a:t>, </a:t>
            </a:r>
            <a:r>
              <a:rPr lang="en-US" sz="2800" b="1" dirty="0">
                <a:solidFill>
                  <a:srgbClr val="800000"/>
                </a:solidFill>
                <a:latin typeface="Times New Roman"/>
                <a:cs typeface="Times New Roman"/>
              </a:rPr>
              <a:t>18:16</a:t>
            </a:r>
            <a:r>
              <a:rPr lang="en-US" sz="2800" dirty="0">
                <a:latin typeface="Times New Roman"/>
                <a:cs typeface="Times New Roman"/>
              </a:rPr>
              <a:t>, </a:t>
            </a:r>
            <a:r>
              <a:rPr lang="en-US" sz="2800" b="1" dirty="0">
                <a:solidFill>
                  <a:srgbClr val="800000"/>
                </a:solidFill>
                <a:latin typeface="Times New Roman"/>
                <a:cs typeface="Times New Roman"/>
              </a:rPr>
              <a:t>19:6</a:t>
            </a:r>
            <a:r>
              <a:rPr lang="en-US" sz="2800" dirty="0">
                <a:latin typeface="Times New Roman"/>
                <a:cs typeface="Times New Roman"/>
              </a:rPr>
              <a:t>)</a:t>
            </a:r>
            <a:r>
              <a:rPr lang="en-US" sz="2800" dirty="0" smtClean="0">
                <a:latin typeface="Times New Roman"/>
                <a:cs typeface="Times New Roman"/>
              </a:rPr>
              <a:t>.</a:t>
            </a:r>
          </a:p>
          <a:p>
            <a:pPr marL="1201738" lvl="0" indent="-514350">
              <a:buAutoNum type="alphaUcPeriod"/>
            </a:pPr>
            <a:r>
              <a:rPr lang="en-US" sz="2800" dirty="0" smtClean="0">
                <a:latin typeface="Times New Roman"/>
                <a:cs typeface="Times New Roman"/>
              </a:rPr>
              <a:t>Withholding </a:t>
            </a:r>
            <a:r>
              <a:rPr lang="en-US" sz="2800" dirty="0">
                <a:latin typeface="Times New Roman"/>
                <a:cs typeface="Times New Roman"/>
              </a:rPr>
              <a:t>from others brings curse upon you from others (</a:t>
            </a:r>
            <a:r>
              <a:rPr lang="en-US" sz="2800" b="1" dirty="0">
                <a:solidFill>
                  <a:srgbClr val="800000"/>
                </a:solidFill>
                <a:latin typeface="Times New Roman"/>
                <a:cs typeface="Times New Roman"/>
              </a:rPr>
              <a:t>11:26</a:t>
            </a:r>
            <a:r>
              <a:rPr lang="en-US" sz="2800" dirty="0">
                <a:latin typeface="Times New Roman"/>
                <a:cs typeface="Times New Roman"/>
              </a:rPr>
              <a:t>, </a:t>
            </a:r>
            <a:r>
              <a:rPr lang="en-US" sz="2800" b="1" dirty="0">
                <a:solidFill>
                  <a:srgbClr val="800000"/>
                </a:solidFill>
                <a:latin typeface="Times New Roman"/>
                <a:cs typeface="Times New Roman"/>
              </a:rPr>
              <a:t>14:28</a:t>
            </a:r>
            <a:r>
              <a:rPr lang="en-US" sz="2800" dirty="0">
                <a:latin typeface="Times New Roman"/>
                <a:cs typeface="Times New Roman"/>
              </a:rPr>
              <a:t>, </a:t>
            </a:r>
            <a:r>
              <a:rPr lang="en-US" sz="2800" b="1" dirty="0">
                <a:solidFill>
                  <a:srgbClr val="800000"/>
                </a:solidFill>
                <a:latin typeface="Times New Roman"/>
                <a:cs typeface="Times New Roman"/>
              </a:rPr>
              <a:t>21:13</a:t>
            </a:r>
            <a:r>
              <a:rPr lang="en-US" sz="2800" dirty="0">
                <a:latin typeface="Times New Roman"/>
                <a:cs typeface="Times New Roman"/>
              </a:rPr>
              <a:t>)</a:t>
            </a:r>
            <a:r>
              <a:rPr lang="en-US" sz="2800" dirty="0" smtClean="0">
                <a:latin typeface="Times New Roman"/>
                <a:cs typeface="Times New Roman"/>
              </a:rPr>
              <a:t>.</a:t>
            </a:r>
          </a:p>
          <a:p>
            <a:pPr marL="1201738" lvl="0" indent="-514350">
              <a:buAutoNum type="alphaUcPeriod"/>
            </a:pPr>
            <a:r>
              <a:rPr lang="en-US" sz="2800" dirty="0" smtClean="0">
                <a:latin typeface="Times New Roman"/>
                <a:cs typeface="Times New Roman"/>
              </a:rPr>
              <a:t>Pity </a:t>
            </a:r>
            <a:r>
              <a:rPr lang="en-US" sz="2800" dirty="0">
                <a:latin typeface="Times New Roman"/>
                <a:cs typeface="Times New Roman"/>
              </a:rPr>
              <a:t>on the poor brings you happiness (</a:t>
            </a:r>
            <a:r>
              <a:rPr lang="en-US" sz="2800" b="1" dirty="0">
                <a:solidFill>
                  <a:srgbClr val="800000"/>
                </a:solidFill>
                <a:latin typeface="Times New Roman"/>
                <a:cs typeface="Times New Roman"/>
              </a:rPr>
              <a:t>14:21</a:t>
            </a:r>
            <a:r>
              <a:rPr lang="en-US" sz="2800" dirty="0">
                <a:latin typeface="Times New Roman"/>
                <a:cs typeface="Times New Roman"/>
              </a:rPr>
              <a:t>, </a:t>
            </a:r>
            <a:r>
              <a:rPr lang="en-US" sz="2800" b="1" dirty="0">
                <a:solidFill>
                  <a:srgbClr val="800000"/>
                </a:solidFill>
                <a:latin typeface="Times New Roman"/>
                <a:cs typeface="Times New Roman"/>
              </a:rPr>
              <a:t>19:17</a:t>
            </a:r>
            <a:r>
              <a:rPr lang="en-US" sz="2800" dirty="0">
                <a:latin typeface="Times New Roman"/>
                <a:cs typeface="Times New Roman"/>
              </a:rPr>
              <a:t>, </a:t>
            </a:r>
            <a:r>
              <a:rPr lang="en-US" sz="2800" b="1" dirty="0">
                <a:solidFill>
                  <a:srgbClr val="800000"/>
                </a:solidFill>
                <a:latin typeface="Times New Roman"/>
                <a:cs typeface="Times New Roman"/>
              </a:rPr>
              <a:t>22:9</a:t>
            </a:r>
            <a:r>
              <a:rPr lang="en-US" sz="2800" dirty="0">
                <a:latin typeface="Times New Roman"/>
                <a:cs typeface="Times New Roman"/>
              </a:rPr>
              <a:t>, </a:t>
            </a:r>
            <a:r>
              <a:rPr lang="en-US" sz="2800" b="1" dirty="0">
                <a:solidFill>
                  <a:srgbClr val="800000"/>
                </a:solidFill>
                <a:latin typeface="Times New Roman"/>
                <a:cs typeface="Times New Roman"/>
              </a:rPr>
              <a:t>28:27</a:t>
            </a:r>
            <a:r>
              <a:rPr lang="en-US" sz="2800" dirty="0">
                <a:latin typeface="Times New Roman"/>
                <a:cs typeface="Times New Roman"/>
              </a:rPr>
              <a:t>, </a:t>
            </a:r>
            <a:r>
              <a:rPr lang="en-US" sz="2800" b="1" dirty="0">
                <a:solidFill>
                  <a:srgbClr val="800000"/>
                </a:solidFill>
                <a:latin typeface="Times New Roman"/>
                <a:cs typeface="Times New Roman"/>
              </a:rPr>
              <a:t>29:14</a:t>
            </a:r>
            <a:r>
              <a:rPr lang="en-US" sz="2800" dirty="0">
                <a:latin typeface="Times New Roman"/>
                <a:cs typeface="Times New Roman"/>
              </a:rPr>
              <a:t>)</a:t>
            </a:r>
            <a:r>
              <a:rPr lang="en-US" sz="2800" dirty="0" smtClean="0">
                <a:latin typeface="Times New Roman"/>
                <a:cs typeface="Times New Roman"/>
              </a:rPr>
              <a:t>.</a:t>
            </a:r>
          </a:p>
          <a:p>
            <a:pPr lvl="0"/>
            <a:endParaRPr lang="en-US" sz="1200" dirty="0" smtClean="0">
              <a:latin typeface="Times New Roman"/>
              <a:cs typeface="Times New Roman"/>
            </a:endParaRPr>
          </a:p>
          <a:p>
            <a:pPr marL="687388" lvl="0" indent="-687388">
              <a:buAutoNum type="romanUcPeriod" startAt="4"/>
            </a:pPr>
            <a:r>
              <a:rPr lang="en-US" sz="3000" b="1" dirty="0" smtClean="0">
                <a:latin typeface="Times New Roman"/>
                <a:cs typeface="Times New Roman"/>
              </a:rPr>
              <a:t>ATTITUDE </a:t>
            </a:r>
            <a:r>
              <a:rPr lang="en-US" sz="3000" b="1" dirty="0">
                <a:latin typeface="Times New Roman"/>
                <a:cs typeface="Times New Roman"/>
              </a:rPr>
              <a:t>TOWARD THE POOR AND </a:t>
            </a:r>
            <a:r>
              <a:rPr lang="en-US" sz="3000" b="1" dirty="0" smtClean="0">
                <a:latin typeface="Times New Roman"/>
                <a:cs typeface="Times New Roman"/>
              </a:rPr>
              <a:t>RICH</a:t>
            </a:r>
          </a:p>
          <a:p>
            <a:pPr marL="1195388" lvl="2" indent="-508000"/>
            <a:r>
              <a:rPr lang="en-US" sz="2800" dirty="0" smtClean="0">
                <a:latin typeface="Times New Roman"/>
                <a:cs typeface="Times New Roman"/>
              </a:rPr>
              <a:t>A.	The </a:t>
            </a:r>
            <a:r>
              <a:rPr lang="en-US" sz="2800" dirty="0">
                <a:latin typeface="Times New Roman"/>
                <a:cs typeface="Times New Roman"/>
              </a:rPr>
              <a:t>poor are hated while the rich have friends (</a:t>
            </a:r>
            <a:r>
              <a:rPr lang="en-US" sz="2800" b="1" dirty="0">
                <a:solidFill>
                  <a:srgbClr val="800000"/>
                </a:solidFill>
                <a:latin typeface="Times New Roman"/>
                <a:cs typeface="Times New Roman"/>
              </a:rPr>
              <a:t>14:20</a:t>
            </a:r>
            <a:r>
              <a:rPr lang="en-US" sz="2800" dirty="0">
                <a:latin typeface="Times New Roman"/>
                <a:cs typeface="Times New Roman"/>
              </a:rPr>
              <a:t>, </a:t>
            </a:r>
            <a:r>
              <a:rPr lang="en-US" sz="2800" b="1" dirty="0">
                <a:solidFill>
                  <a:srgbClr val="800000"/>
                </a:solidFill>
                <a:latin typeface="Times New Roman"/>
                <a:cs typeface="Times New Roman"/>
              </a:rPr>
              <a:t>18:23</a:t>
            </a:r>
            <a:r>
              <a:rPr lang="en-US" sz="2800" dirty="0">
                <a:latin typeface="Times New Roman"/>
                <a:cs typeface="Times New Roman"/>
              </a:rPr>
              <a:t>, </a:t>
            </a:r>
            <a:r>
              <a:rPr lang="en-US" sz="2800" b="1" dirty="0">
                <a:solidFill>
                  <a:srgbClr val="800000"/>
                </a:solidFill>
                <a:latin typeface="Times New Roman"/>
                <a:cs typeface="Times New Roman"/>
              </a:rPr>
              <a:t>19:4</a:t>
            </a:r>
            <a:r>
              <a:rPr lang="en-US" sz="2800" dirty="0">
                <a:latin typeface="Times New Roman"/>
                <a:cs typeface="Times New Roman"/>
              </a:rPr>
              <a:t>, </a:t>
            </a:r>
            <a:r>
              <a:rPr lang="en-US" sz="2800" b="1" dirty="0">
                <a:solidFill>
                  <a:srgbClr val="800000"/>
                </a:solidFill>
                <a:latin typeface="Times New Roman"/>
                <a:cs typeface="Times New Roman"/>
              </a:rPr>
              <a:t>19:7</a:t>
            </a:r>
            <a:r>
              <a:rPr lang="en-US" sz="2800" dirty="0">
                <a:latin typeface="Times New Roman"/>
                <a:cs typeface="Times New Roman"/>
              </a:rPr>
              <a:t>)</a:t>
            </a:r>
            <a:r>
              <a:rPr lang="en-US" sz="2800" dirty="0" smtClean="0">
                <a:latin typeface="Times New Roman"/>
                <a:cs typeface="Times New Roman"/>
              </a:rPr>
              <a:t>.</a:t>
            </a:r>
          </a:p>
          <a:p>
            <a:pPr marL="1195388" lvl="2" indent="-508000"/>
            <a:r>
              <a:rPr lang="en-US" sz="2800" dirty="0" smtClean="0">
                <a:latin typeface="Times New Roman"/>
                <a:cs typeface="Times New Roman"/>
              </a:rPr>
              <a:t>B.	Do </a:t>
            </a:r>
            <a:r>
              <a:rPr lang="en-US" sz="2800" dirty="0">
                <a:latin typeface="Times New Roman"/>
                <a:cs typeface="Times New Roman"/>
              </a:rPr>
              <a:t>not mock the poor (</a:t>
            </a:r>
            <a:r>
              <a:rPr lang="en-US" sz="2800" b="1" dirty="0">
                <a:solidFill>
                  <a:srgbClr val="800000"/>
                </a:solidFill>
                <a:latin typeface="Times New Roman"/>
                <a:cs typeface="Times New Roman"/>
              </a:rPr>
              <a:t>17:5</a:t>
            </a:r>
            <a:r>
              <a:rPr lang="en-US" sz="2800" dirty="0">
                <a:latin typeface="Times New Roman"/>
                <a:cs typeface="Times New Roman"/>
              </a:rPr>
              <a:t>)</a:t>
            </a:r>
            <a:r>
              <a:rPr lang="en-US" sz="2800" dirty="0" smtClean="0">
                <a:latin typeface="Times New Roman"/>
                <a:cs typeface="Times New Roman"/>
              </a:rPr>
              <a:t>.</a:t>
            </a:r>
          </a:p>
          <a:p>
            <a:pPr marL="1195388" lvl="2" indent="-508000"/>
            <a:r>
              <a:rPr lang="en-US" sz="2800" dirty="0" smtClean="0">
                <a:latin typeface="Times New Roman"/>
                <a:cs typeface="Times New Roman"/>
              </a:rPr>
              <a:t>C.	Rich </a:t>
            </a:r>
            <a:r>
              <a:rPr lang="en-US" sz="2800" dirty="0">
                <a:latin typeface="Times New Roman"/>
                <a:cs typeface="Times New Roman"/>
              </a:rPr>
              <a:t>and poor meet together in Jehovah (</a:t>
            </a:r>
            <a:r>
              <a:rPr lang="en-US" sz="2800" b="1" dirty="0">
                <a:solidFill>
                  <a:srgbClr val="800000"/>
                </a:solidFill>
                <a:latin typeface="Times New Roman"/>
                <a:cs typeface="Times New Roman"/>
              </a:rPr>
              <a:t>22:2</a:t>
            </a:r>
            <a:r>
              <a:rPr lang="en-US" sz="2800" dirty="0">
                <a:latin typeface="Times New Roman"/>
                <a:cs typeface="Times New Roman"/>
              </a:rPr>
              <a:t>, </a:t>
            </a:r>
            <a:r>
              <a:rPr lang="en-US" sz="2800" b="1" dirty="0">
                <a:solidFill>
                  <a:srgbClr val="800000"/>
                </a:solidFill>
                <a:latin typeface="Times New Roman"/>
                <a:cs typeface="Times New Roman"/>
              </a:rPr>
              <a:t>29:13</a:t>
            </a:r>
            <a:r>
              <a:rPr lang="en-US" sz="2800" dirty="0">
                <a:latin typeface="Times New Roman"/>
                <a:cs typeface="Times New Roman"/>
              </a:rPr>
              <a:t>)</a:t>
            </a:r>
            <a:r>
              <a:rPr lang="en-US" sz="2800" dirty="0" smtClean="0">
                <a:latin typeface="Times New Roman"/>
                <a:cs typeface="Times New Roman"/>
              </a:rPr>
              <a:t>.</a:t>
            </a:r>
          </a:p>
          <a:p>
            <a:pPr marL="1195388" lvl="2" indent="-508000"/>
            <a:r>
              <a:rPr lang="en-US" sz="2800" dirty="0" smtClean="0">
                <a:latin typeface="Times New Roman"/>
                <a:cs typeface="Times New Roman"/>
              </a:rPr>
              <a:t>D.	Do </a:t>
            </a:r>
            <a:r>
              <a:rPr lang="en-US" sz="2800" dirty="0">
                <a:latin typeface="Times New Roman"/>
                <a:cs typeface="Times New Roman"/>
              </a:rPr>
              <a:t>not oppress the poor for you will be despoiled (</a:t>
            </a:r>
            <a:r>
              <a:rPr lang="en-US" sz="2800" b="1" dirty="0">
                <a:solidFill>
                  <a:srgbClr val="800000"/>
                </a:solidFill>
                <a:latin typeface="Times New Roman"/>
                <a:cs typeface="Times New Roman"/>
              </a:rPr>
              <a:t>22:16</a:t>
            </a:r>
            <a:r>
              <a:rPr lang="en-US" sz="2800" dirty="0">
                <a:latin typeface="Times New Roman"/>
                <a:cs typeface="Times New Roman"/>
              </a:rPr>
              <a:t>, </a:t>
            </a:r>
            <a:r>
              <a:rPr lang="en-US" sz="2800" b="1" dirty="0">
                <a:solidFill>
                  <a:srgbClr val="800000"/>
                </a:solidFill>
                <a:latin typeface="Times New Roman"/>
                <a:cs typeface="Times New Roman"/>
              </a:rPr>
              <a:t>22:22-23</a:t>
            </a:r>
            <a:r>
              <a:rPr lang="en-US" sz="2800" dirty="0">
                <a:latin typeface="Times New Roman"/>
                <a:cs typeface="Times New Roman"/>
              </a:rPr>
              <a:t>, </a:t>
            </a:r>
            <a:r>
              <a:rPr lang="en-US" sz="2800" b="1" dirty="0">
                <a:solidFill>
                  <a:srgbClr val="800000"/>
                </a:solidFill>
                <a:latin typeface="Times New Roman"/>
                <a:cs typeface="Times New Roman"/>
              </a:rPr>
              <a:t>28:3</a:t>
            </a:r>
            <a:r>
              <a:rPr lang="en-US" sz="2800" dirty="0">
                <a:latin typeface="Times New Roman"/>
                <a:cs typeface="Times New Roman"/>
              </a:rPr>
              <a:t>, </a:t>
            </a:r>
            <a:r>
              <a:rPr lang="en-US" sz="2800" b="1" dirty="0">
                <a:solidFill>
                  <a:srgbClr val="800000"/>
                </a:solidFill>
                <a:latin typeface="Times New Roman"/>
                <a:cs typeface="Times New Roman"/>
              </a:rPr>
              <a:t>28:8</a:t>
            </a:r>
            <a:r>
              <a:rPr lang="en-US" sz="2800" dirty="0">
                <a:latin typeface="Times New Roman"/>
                <a:cs typeface="Times New Roman"/>
              </a:rPr>
              <a:t>)</a:t>
            </a:r>
            <a:r>
              <a:rPr lang="en-US" sz="2800" dirty="0" smtClean="0">
                <a:latin typeface="Times New Roman"/>
                <a:cs typeface="Times New Roman"/>
              </a:rPr>
              <a:t>.</a:t>
            </a:r>
          </a:p>
          <a:p>
            <a:pPr marL="1195388" lvl="2" indent="-508000"/>
            <a:r>
              <a:rPr lang="en-US" sz="2800" dirty="0" smtClean="0">
                <a:latin typeface="Times New Roman"/>
                <a:cs typeface="Times New Roman"/>
              </a:rPr>
              <a:t>E.	Promising </a:t>
            </a:r>
            <a:r>
              <a:rPr lang="en-US" sz="2800" dirty="0">
                <a:latin typeface="Times New Roman"/>
                <a:cs typeface="Times New Roman"/>
              </a:rPr>
              <a:t>words do not help the poor (</a:t>
            </a:r>
            <a:r>
              <a:rPr lang="en-US" sz="2800" b="1" dirty="0">
                <a:solidFill>
                  <a:srgbClr val="800000"/>
                </a:solidFill>
                <a:latin typeface="Times New Roman"/>
                <a:cs typeface="Times New Roman"/>
              </a:rPr>
              <a:t>19:7</a:t>
            </a:r>
            <a:r>
              <a:rPr lang="en-US" sz="2800" dirty="0">
                <a:latin typeface="Times New Roman"/>
                <a:cs typeface="Times New Roman"/>
              </a:rPr>
              <a:t>, </a:t>
            </a:r>
            <a:r>
              <a:rPr lang="en-US" sz="2800" b="1" dirty="0">
                <a:solidFill>
                  <a:srgbClr val="800000"/>
                </a:solidFill>
                <a:latin typeface="Times New Roman"/>
                <a:cs typeface="Times New Roman"/>
              </a:rPr>
              <a:t>19:22</a:t>
            </a:r>
            <a:r>
              <a:rPr lang="en-US" sz="2800" dirty="0">
                <a:latin typeface="Times New Roman"/>
                <a:cs typeface="Times New Roman"/>
              </a:rPr>
              <a:t>)</a:t>
            </a:r>
            <a:r>
              <a:rPr lang="en-US" sz="2800"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20398317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5259" y="81428"/>
            <a:ext cx="9150324" cy="4247317"/>
          </a:xfrm>
          <a:prstGeom prst="rect">
            <a:avLst/>
          </a:prstGeom>
        </p:spPr>
        <p:txBody>
          <a:bodyPr wrap="square">
            <a:spAutoFit/>
          </a:bodyPr>
          <a:lstStyle/>
          <a:p>
            <a:r>
              <a:rPr lang="en-US" sz="2800" dirty="0">
                <a:latin typeface="Times New Roman"/>
                <a:cs typeface="Times New Roman"/>
              </a:rPr>
              <a:t> </a:t>
            </a:r>
          </a:p>
          <a:p>
            <a:pPr marL="571500" lvl="0" indent="-571500">
              <a:buAutoNum type="romanUcPeriod" startAt="5"/>
            </a:pPr>
            <a:r>
              <a:rPr lang="en-US" sz="3200" b="1" dirty="0" smtClean="0">
                <a:latin typeface="Times New Roman"/>
                <a:cs typeface="Times New Roman"/>
              </a:rPr>
              <a:t>COVETING RICHES</a:t>
            </a:r>
            <a:endParaRPr lang="en-US" sz="2800" dirty="0">
              <a:latin typeface="Times New Roman"/>
              <a:cs typeface="Times New Roman"/>
            </a:endParaRPr>
          </a:p>
          <a:p>
            <a:pPr marL="1195388" lvl="1" indent="-627063">
              <a:buAutoNum type="alphaUcPeriod"/>
            </a:pPr>
            <a:r>
              <a:rPr lang="en-US" sz="3000" dirty="0" smtClean="0">
                <a:latin typeface="Times New Roman"/>
                <a:cs typeface="Times New Roman"/>
              </a:rPr>
              <a:t>Greed </a:t>
            </a:r>
            <a:r>
              <a:rPr lang="en-US" sz="3000" dirty="0">
                <a:latin typeface="Times New Roman"/>
                <a:cs typeface="Times New Roman"/>
              </a:rPr>
              <a:t>brings trouble and ruin (</a:t>
            </a:r>
            <a:r>
              <a:rPr lang="en-US" sz="3000" b="1" dirty="0">
                <a:solidFill>
                  <a:srgbClr val="800000"/>
                </a:solidFill>
                <a:latin typeface="Times New Roman"/>
                <a:cs typeface="Times New Roman"/>
              </a:rPr>
              <a:t>15:27</a:t>
            </a:r>
            <a:r>
              <a:rPr lang="en-US" sz="3000" dirty="0">
                <a:latin typeface="Times New Roman"/>
                <a:cs typeface="Times New Roman"/>
              </a:rPr>
              <a:t>, </a:t>
            </a:r>
            <a:r>
              <a:rPr lang="en-US" sz="3000" b="1" dirty="0">
                <a:solidFill>
                  <a:srgbClr val="800000"/>
                </a:solidFill>
                <a:latin typeface="Times New Roman"/>
                <a:cs typeface="Times New Roman"/>
              </a:rPr>
              <a:t>20:21</a:t>
            </a:r>
            <a:r>
              <a:rPr lang="en-US" sz="3000" dirty="0">
                <a:latin typeface="Times New Roman"/>
                <a:cs typeface="Times New Roman"/>
              </a:rPr>
              <a:t>, </a:t>
            </a:r>
            <a:r>
              <a:rPr lang="en-US" sz="3000" b="1" dirty="0">
                <a:solidFill>
                  <a:srgbClr val="800000"/>
                </a:solidFill>
                <a:latin typeface="Times New Roman"/>
                <a:cs typeface="Times New Roman"/>
              </a:rPr>
              <a:t>21:17</a:t>
            </a:r>
            <a:r>
              <a:rPr lang="en-US" sz="3000" dirty="0">
                <a:latin typeface="Times New Roman"/>
                <a:cs typeface="Times New Roman"/>
              </a:rPr>
              <a:t>, </a:t>
            </a:r>
            <a:r>
              <a:rPr lang="en-US" sz="3000" b="1" dirty="0">
                <a:solidFill>
                  <a:srgbClr val="800000"/>
                </a:solidFill>
                <a:latin typeface="Times New Roman"/>
                <a:cs typeface="Times New Roman"/>
              </a:rPr>
              <a:t>28:20</a:t>
            </a:r>
            <a:r>
              <a:rPr lang="en-US" sz="3000" dirty="0">
                <a:latin typeface="Times New Roman"/>
                <a:cs typeface="Times New Roman"/>
              </a:rPr>
              <a:t>, </a:t>
            </a:r>
            <a:r>
              <a:rPr lang="en-US" sz="3000" b="1" dirty="0">
                <a:solidFill>
                  <a:srgbClr val="800000"/>
                </a:solidFill>
                <a:latin typeface="Times New Roman"/>
                <a:cs typeface="Times New Roman"/>
              </a:rPr>
              <a:t>28:22</a:t>
            </a:r>
            <a:r>
              <a:rPr lang="en-US" sz="3000" dirty="0">
                <a:latin typeface="Times New Roman"/>
                <a:cs typeface="Times New Roman"/>
              </a:rPr>
              <a:t>, </a:t>
            </a:r>
            <a:r>
              <a:rPr lang="en-US" sz="3000" b="1" dirty="0">
                <a:solidFill>
                  <a:srgbClr val="800000"/>
                </a:solidFill>
                <a:latin typeface="Times New Roman"/>
                <a:cs typeface="Times New Roman"/>
              </a:rPr>
              <a:t>28:25</a:t>
            </a:r>
            <a:r>
              <a:rPr lang="en-US" sz="3000" dirty="0">
                <a:latin typeface="Times New Roman"/>
                <a:cs typeface="Times New Roman"/>
              </a:rPr>
              <a:t>)</a:t>
            </a:r>
            <a:r>
              <a:rPr lang="en-US" sz="3000" dirty="0" smtClean="0">
                <a:latin typeface="Times New Roman"/>
                <a:cs typeface="Times New Roman"/>
              </a:rPr>
              <a:t>.</a:t>
            </a:r>
          </a:p>
          <a:p>
            <a:pPr marL="1195388" lvl="1" indent="-627063">
              <a:buAutoNum type="alphaUcPeriod"/>
            </a:pPr>
            <a:r>
              <a:rPr lang="en-US" sz="3000" dirty="0" smtClean="0">
                <a:latin typeface="Times New Roman"/>
                <a:cs typeface="Times New Roman"/>
              </a:rPr>
              <a:t>A </a:t>
            </a:r>
            <a:r>
              <a:rPr lang="en-US" sz="3000" dirty="0">
                <a:latin typeface="Times New Roman"/>
                <a:cs typeface="Times New Roman"/>
              </a:rPr>
              <a:t>characteristic of the oppressor, not the righteous (</a:t>
            </a:r>
            <a:r>
              <a:rPr lang="en-US" sz="3000" b="1" dirty="0">
                <a:solidFill>
                  <a:srgbClr val="800000"/>
                </a:solidFill>
                <a:latin typeface="Times New Roman"/>
                <a:cs typeface="Times New Roman"/>
              </a:rPr>
              <a:t>28:16</a:t>
            </a:r>
            <a:r>
              <a:rPr lang="en-US" sz="3000" dirty="0">
                <a:latin typeface="Times New Roman"/>
                <a:cs typeface="Times New Roman"/>
              </a:rPr>
              <a:t>, </a:t>
            </a:r>
            <a:r>
              <a:rPr lang="en-US" sz="3000" b="1" dirty="0">
                <a:solidFill>
                  <a:srgbClr val="800000"/>
                </a:solidFill>
                <a:latin typeface="Times New Roman"/>
                <a:cs typeface="Times New Roman"/>
              </a:rPr>
              <a:t>21:26</a:t>
            </a:r>
            <a:r>
              <a:rPr lang="en-US" sz="3000" dirty="0">
                <a:latin typeface="Times New Roman"/>
                <a:cs typeface="Times New Roman"/>
              </a:rPr>
              <a:t>, </a:t>
            </a:r>
            <a:r>
              <a:rPr lang="en-US" sz="3000" b="1" dirty="0">
                <a:solidFill>
                  <a:srgbClr val="800000"/>
                </a:solidFill>
                <a:latin typeface="Times New Roman"/>
                <a:cs typeface="Times New Roman"/>
              </a:rPr>
              <a:t>29:7</a:t>
            </a:r>
            <a:r>
              <a:rPr lang="en-US" sz="3000" dirty="0">
                <a:latin typeface="Times New Roman"/>
                <a:cs typeface="Times New Roman"/>
              </a:rPr>
              <a:t>)</a:t>
            </a:r>
            <a:r>
              <a:rPr lang="en-US" sz="3000" dirty="0" smtClean="0">
                <a:latin typeface="Times New Roman"/>
                <a:cs typeface="Times New Roman"/>
              </a:rPr>
              <a:t>.</a:t>
            </a:r>
          </a:p>
          <a:p>
            <a:pPr marL="1195388" lvl="1" indent="-627063">
              <a:buAutoNum type="alphaUcPeriod"/>
            </a:pPr>
            <a:r>
              <a:rPr lang="en-US" sz="3000" dirty="0" smtClean="0">
                <a:latin typeface="Times New Roman"/>
                <a:cs typeface="Times New Roman"/>
              </a:rPr>
              <a:t>Can </a:t>
            </a:r>
            <a:r>
              <a:rPr lang="en-US" sz="3000" dirty="0">
                <a:latin typeface="Times New Roman"/>
                <a:cs typeface="Times New Roman"/>
              </a:rPr>
              <a:t>cloud one's thinking as to reality (</a:t>
            </a:r>
            <a:r>
              <a:rPr lang="en-US" sz="3000" b="1" dirty="0">
                <a:solidFill>
                  <a:srgbClr val="800000"/>
                </a:solidFill>
                <a:latin typeface="Times New Roman"/>
                <a:cs typeface="Times New Roman"/>
              </a:rPr>
              <a:t>23:1-3</a:t>
            </a:r>
            <a:r>
              <a:rPr lang="en-US" sz="3000" dirty="0">
                <a:latin typeface="Times New Roman"/>
                <a:cs typeface="Times New Roman"/>
              </a:rPr>
              <a:t>, </a:t>
            </a:r>
            <a:r>
              <a:rPr lang="en-US" sz="3000" b="1" dirty="0">
                <a:solidFill>
                  <a:srgbClr val="800000"/>
                </a:solidFill>
                <a:latin typeface="Times New Roman"/>
                <a:cs typeface="Times New Roman"/>
              </a:rPr>
              <a:t>23:6-8</a:t>
            </a:r>
            <a:r>
              <a:rPr lang="en-US" sz="3000" dirty="0">
                <a:latin typeface="Times New Roman"/>
                <a:cs typeface="Times New Roman"/>
              </a:rPr>
              <a:t>).</a:t>
            </a:r>
          </a:p>
          <a:p>
            <a:pPr lvl="0">
              <a:spcAft>
                <a:spcPts val="300"/>
              </a:spcAft>
            </a:pPr>
            <a:endParaRPr lang="en-US" sz="3000" dirty="0">
              <a:latin typeface="Times New Roman"/>
              <a:cs typeface="Times New Roman"/>
            </a:endParaRPr>
          </a:p>
        </p:txBody>
      </p:sp>
    </p:spTree>
    <p:extLst>
      <p:ext uri="{BB962C8B-B14F-4D97-AF65-F5344CB8AC3E}">
        <p14:creationId xmlns:p14="http://schemas.microsoft.com/office/powerpoint/2010/main" val="17582443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81419" y="1573597"/>
            <a:ext cx="8962581" cy="5201424"/>
          </a:xfrm>
          <a:prstGeom prst="rect">
            <a:avLst/>
          </a:prstGeom>
          <a:noFill/>
        </p:spPr>
        <p:txBody>
          <a:bodyPr wrap="square" rtlCol="0">
            <a:spAutoFit/>
          </a:bodyPr>
          <a:lstStyle/>
          <a:p>
            <a:pPr marL="463550" indent="-463550"/>
            <a:r>
              <a:rPr lang="en-US" sz="2800" dirty="0" smtClean="0">
                <a:latin typeface="Times New Roman"/>
                <a:cs typeface="Times New Roman"/>
              </a:rPr>
              <a:t>1.	Does </a:t>
            </a:r>
            <a:r>
              <a:rPr lang="en-US" sz="2800" dirty="0">
                <a:latin typeface="Times New Roman"/>
                <a:cs typeface="Times New Roman"/>
              </a:rPr>
              <a:t>God teach us that earthly riches have their </a:t>
            </a:r>
            <a:r>
              <a:rPr lang="en-US" sz="2800" b="1" i="1" dirty="0">
                <a:latin typeface="Times New Roman"/>
                <a:cs typeface="Times New Roman"/>
              </a:rPr>
              <a:t>blessings,</a:t>
            </a:r>
            <a:r>
              <a:rPr lang="en-US" sz="2800" dirty="0">
                <a:latin typeface="Times New Roman"/>
                <a:cs typeface="Times New Roman"/>
              </a:rPr>
              <a:t> and poverty their </a:t>
            </a:r>
            <a:r>
              <a:rPr lang="en-US" sz="2800" b="1" i="1" dirty="0">
                <a:latin typeface="Times New Roman"/>
                <a:cs typeface="Times New Roman"/>
              </a:rPr>
              <a:t>curses</a:t>
            </a:r>
            <a:r>
              <a:rPr lang="en-US" sz="2800" dirty="0">
                <a:latin typeface="Times New Roman"/>
                <a:cs typeface="Times New Roman"/>
              </a:rPr>
              <a:t> ?</a:t>
            </a:r>
            <a:endParaRPr lang="en-US" sz="2600" dirty="0">
              <a:latin typeface="Times New Roman"/>
              <a:cs typeface="Times New Roman"/>
            </a:endParaRPr>
          </a:p>
          <a:p>
            <a:endParaRPr lang="en-US" sz="2600" dirty="0">
              <a:latin typeface="Times New Roman"/>
              <a:cs typeface="Times New Roman"/>
            </a:endParaRPr>
          </a:p>
          <a:p>
            <a:pPr marL="463550" indent="-463550">
              <a:buAutoNum type="arabicPeriod" startAt="2"/>
            </a:pPr>
            <a:r>
              <a:rPr lang="en-US" sz="2800" dirty="0" smtClean="0">
                <a:latin typeface="Times New Roman"/>
                <a:cs typeface="Times New Roman"/>
              </a:rPr>
              <a:t>What </a:t>
            </a:r>
            <a:r>
              <a:rPr lang="en-US" sz="2800" dirty="0">
                <a:latin typeface="Times New Roman"/>
                <a:cs typeface="Times New Roman"/>
              </a:rPr>
              <a:t>is faulty in trusting in riches as our city of strength?</a:t>
            </a:r>
            <a:endParaRPr lang="en-US" sz="2600" dirty="0">
              <a:latin typeface="Times New Roman"/>
              <a:cs typeface="Times New Roman"/>
            </a:endParaRPr>
          </a:p>
          <a:p>
            <a:endParaRPr lang="en-US" sz="2800" dirty="0">
              <a:latin typeface="Times New Roman"/>
              <a:cs typeface="Times New Roman"/>
            </a:endParaRPr>
          </a:p>
          <a:p>
            <a:pPr marL="463550" indent="-463550"/>
            <a:r>
              <a:rPr lang="en-US" sz="2800" dirty="0">
                <a:latin typeface="Times New Roman"/>
                <a:cs typeface="Times New Roman"/>
              </a:rPr>
              <a:t>3.	Why is looking at riches like looking at something invisible?</a:t>
            </a:r>
            <a:endParaRPr lang="en-US" sz="2600" dirty="0">
              <a:latin typeface="Times New Roman"/>
              <a:cs typeface="Times New Roman"/>
            </a:endParaRPr>
          </a:p>
          <a:p>
            <a:r>
              <a:rPr lang="en-US" sz="2600" dirty="0">
                <a:latin typeface="Times New Roman"/>
                <a:cs typeface="Times New Roman"/>
              </a:rPr>
              <a:t> </a:t>
            </a:r>
          </a:p>
          <a:p>
            <a:pPr marL="463550" indent="-463550">
              <a:buAutoNum type="arabicPeriod" startAt="4"/>
            </a:pPr>
            <a:r>
              <a:rPr lang="en-US" sz="2800" dirty="0" smtClean="0">
                <a:latin typeface="Times New Roman"/>
                <a:cs typeface="Times New Roman"/>
              </a:rPr>
              <a:t>What </a:t>
            </a:r>
            <a:r>
              <a:rPr lang="en-US" sz="2800" dirty="0">
                <a:latin typeface="Times New Roman"/>
                <a:cs typeface="Times New Roman"/>
              </a:rPr>
              <a:t>do blessings of God offer you that earthly possessions cannot deliver</a:t>
            </a:r>
            <a:r>
              <a:rPr lang="en-US" sz="2800" dirty="0" smtClean="0">
                <a:latin typeface="Times New Roman"/>
                <a:cs typeface="Times New Roman"/>
              </a:rPr>
              <a:t>?</a:t>
            </a:r>
            <a:endParaRPr lang="en-US" sz="2400" dirty="0">
              <a:latin typeface="Times New Roman"/>
              <a:cs typeface="Times New Roman"/>
            </a:endParaRPr>
          </a:p>
          <a:p>
            <a:r>
              <a:rPr lang="en-US" sz="2400" dirty="0">
                <a:latin typeface="Times New Roman"/>
                <a:cs typeface="Times New Roman"/>
              </a:rPr>
              <a:t> </a:t>
            </a:r>
          </a:p>
          <a:p>
            <a:r>
              <a:rPr lang="en-US" sz="2800" dirty="0">
                <a:latin typeface="Times New Roman"/>
                <a:cs typeface="Times New Roman"/>
              </a:rPr>
              <a:t>5.	How can one be poor and have great wealth?</a:t>
            </a:r>
            <a:r>
              <a:rPr lang="en-US" sz="2800" dirty="0">
                <a:latin typeface="Times New Roman"/>
                <a:cs typeface="Times New Roman"/>
              </a:rPr>
              <a:t> </a:t>
            </a:r>
            <a:endParaRPr lang="en-US" sz="2800" dirty="0">
              <a:latin typeface="Times New Roman"/>
              <a:cs typeface="Times New Roman"/>
            </a:endParaRPr>
          </a:p>
        </p:txBody>
      </p:sp>
      <p:sp>
        <p:nvSpPr>
          <p:cNvPr id="3" name="Title 1"/>
          <p:cNvSpPr>
            <a:spLocks noGrp="1"/>
          </p:cNvSpPr>
          <p:nvPr>
            <p:ph type="title"/>
          </p:nvPr>
        </p:nvSpPr>
        <p:spPr>
          <a:xfrm>
            <a:off x="-1" y="11307"/>
            <a:ext cx="9144001" cy="1442137"/>
          </a:xfrm>
        </p:spPr>
        <p:txBody>
          <a:bodyPr>
            <a:noAutofit/>
          </a:bodyPr>
          <a:lstStyle/>
          <a:p>
            <a:pPr>
              <a:lnSpc>
                <a:spcPct val="90000"/>
              </a:lnSpc>
            </a:pPr>
            <a:r>
              <a:rPr lang="en-US" sz="4800" b="1" dirty="0" smtClean="0">
                <a:solidFill>
                  <a:srgbClr val="800000"/>
                </a:solidFill>
                <a:effectLst>
                  <a:outerShdw blurRad="50800" dist="38100" dir="2700000" algn="tl" rotWithShape="0">
                    <a:schemeClr val="tx1">
                      <a:alpha val="43000"/>
                    </a:schemeClr>
                  </a:outerShdw>
                </a:effectLst>
                <a:latin typeface="Times New Roman"/>
                <a:cs typeface="Times New Roman"/>
              </a:rPr>
              <a:t>Questions for Proverbs about </a:t>
            </a:r>
            <a:r>
              <a:rPr lang="en-US" sz="4800" b="1" dirty="0" smtClean="0">
                <a:solidFill>
                  <a:srgbClr val="800000"/>
                </a:solidFill>
                <a:effectLst>
                  <a:outerShdw blurRad="50800" dist="38100" dir="2700000" algn="tl" rotWithShape="0">
                    <a:schemeClr val="tx1">
                      <a:alpha val="43000"/>
                    </a:schemeClr>
                  </a:outerShdw>
                </a:effectLst>
                <a:latin typeface="Times New Roman"/>
                <a:cs typeface="Times New Roman"/>
              </a:rPr>
              <a:t>Riches</a:t>
            </a:r>
            <a:r>
              <a:rPr lang="en-US" sz="4800" b="1" dirty="0" smtClean="0">
                <a:solidFill>
                  <a:srgbClr val="800000"/>
                </a:solidFill>
                <a:effectLst>
                  <a:outerShdw blurRad="50800" dist="38100" dir="2700000" algn="tl" rotWithShape="0">
                    <a:schemeClr val="tx1">
                      <a:alpha val="43000"/>
                    </a:schemeClr>
                  </a:outerShdw>
                </a:effectLst>
                <a:latin typeface="Times New Roman"/>
                <a:cs typeface="Times New Roman"/>
              </a:rPr>
              <a:t> </a:t>
            </a:r>
            <a:r>
              <a:rPr lang="en-US" sz="4800" b="1" dirty="0" smtClean="0">
                <a:solidFill>
                  <a:srgbClr val="800000"/>
                </a:solidFill>
                <a:effectLst>
                  <a:outerShdw blurRad="50800" dist="38100" dir="2700000" algn="tl" rotWithShape="0">
                    <a:schemeClr val="tx1">
                      <a:alpha val="43000"/>
                    </a:schemeClr>
                  </a:outerShdw>
                </a:effectLst>
                <a:latin typeface="Times New Roman"/>
                <a:cs typeface="Times New Roman"/>
              </a:rPr>
              <a:t>&amp; </a:t>
            </a:r>
            <a:r>
              <a:rPr lang="en-US" sz="4800" b="1" dirty="0" smtClean="0">
                <a:solidFill>
                  <a:srgbClr val="800000"/>
                </a:solidFill>
                <a:effectLst>
                  <a:outerShdw blurRad="50800" dist="38100" dir="2700000" algn="tl" rotWithShape="0">
                    <a:schemeClr val="tx1">
                      <a:alpha val="43000"/>
                    </a:schemeClr>
                  </a:outerShdw>
                </a:effectLst>
                <a:latin typeface="Times New Roman"/>
                <a:cs typeface="Times New Roman"/>
              </a:rPr>
              <a:t>Poverty</a:t>
            </a:r>
            <a:endParaRPr lang="en-US" sz="4800" b="1" dirty="0">
              <a:solidFill>
                <a:srgbClr val="800000"/>
              </a:solidFill>
              <a:effectLst>
                <a:outerShdw blurRad="50800" dist="38100" dir="2700000" algn="tl" rotWithShape="0">
                  <a:schemeClr val="tx1">
                    <a:alpha val="43000"/>
                  </a:schemeClr>
                </a:outerShdw>
              </a:effectLst>
              <a:latin typeface="Times New Roman"/>
              <a:cs typeface="Times New Roman"/>
            </a:endParaRPr>
          </a:p>
        </p:txBody>
      </p:sp>
    </p:spTree>
    <p:extLst>
      <p:ext uri="{BB962C8B-B14F-4D97-AF65-F5344CB8AC3E}">
        <p14:creationId xmlns:p14="http://schemas.microsoft.com/office/powerpoint/2010/main" val="31370075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6494086"/>
          </a:xfrm>
          <a:prstGeom prst="rect">
            <a:avLst/>
          </a:prstGeom>
          <a:noFill/>
        </p:spPr>
        <p:txBody>
          <a:bodyPr wrap="square" rtlCol="0">
            <a:spAutoFit/>
          </a:bodyPr>
          <a:lstStyle/>
          <a:p>
            <a:pPr marL="514350" indent="-514350">
              <a:buAutoNum type="arabicPeriod" startAt="6"/>
            </a:pPr>
            <a:r>
              <a:rPr lang="en-US" sz="2800" dirty="0" smtClean="0">
                <a:latin typeface="Times New Roman"/>
                <a:cs typeface="Times New Roman"/>
              </a:rPr>
              <a:t>In </a:t>
            </a:r>
            <a:r>
              <a:rPr lang="en-US" sz="2800" dirty="0">
                <a:latin typeface="Times New Roman"/>
                <a:cs typeface="Times New Roman"/>
              </a:rPr>
              <a:t>13:8, the poor hears no ____________________ </a:t>
            </a:r>
            <a:r>
              <a:rPr lang="en-US" sz="2800" dirty="0" smtClean="0">
                <a:latin typeface="Times New Roman"/>
                <a:cs typeface="Times New Roman"/>
              </a:rPr>
              <a:t>. Why</a:t>
            </a:r>
            <a:r>
              <a:rPr lang="en-US" sz="2800" dirty="0">
                <a:latin typeface="Times New Roman"/>
                <a:cs typeface="Times New Roman"/>
              </a:rPr>
              <a:t>?</a:t>
            </a:r>
          </a:p>
          <a:p>
            <a:endParaRPr lang="en-US" sz="2400" dirty="0">
              <a:latin typeface="Times New Roman"/>
              <a:cs typeface="Times New Roman"/>
            </a:endParaRPr>
          </a:p>
          <a:p>
            <a:pPr marL="514350" indent="-514350">
              <a:buAutoNum type="arabicPeriod" startAt="7"/>
            </a:pPr>
            <a:r>
              <a:rPr lang="en-US" sz="2800" dirty="0" smtClean="0">
                <a:latin typeface="Times New Roman"/>
                <a:cs typeface="Times New Roman"/>
              </a:rPr>
              <a:t>What </a:t>
            </a:r>
            <a:r>
              <a:rPr lang="en-US" sz="2800" dirty="0">
                <a:latin typeface="Times New Roman"/>
                <a:cs typeface="Times New Roman"/>
              </a:rPr>
              <a:t>type of wisdom is better than silver and gold?</a:t>
            </a:r>
          </a:p>
          <a:p>
            <a:endParaRPr lang="en-US" sz="2800" dirty="0">
              <a:latin typeface="Times New Roman"/>
              <a:cs typeface="Times New Roman"/>
            </a:endParaRPr>
          </a:p>
          <a:p>
            <a:pPr marL="514350" indent="-514350">
              <a:buAutoNum type="arabicPeriod" startAt="8"/>
            </a:pPr>
            <a:r>
              <a:rPr lang="en-US" sz="2800" dirty="0" smtClean="0">
                <a:latin typeface="Times New Roman"/>
                <a:cs typeface="Times New Roman"/>
              </a:rPr>
              <a:t>In </a:t>
            </a:r>
            <a:r>
              <a:rPr lang="en-US" sz="2800" dirty="0">
                <a:latin typeface="Times New Roman"/>
                <a:cs typeface="Times New Roman"/>
              </a:rPr>
              <a:t>22:1, what </a:t>
            </a:r>
            <a:r>
              <a:rPr lang="en-US" sz="2800" b="1" i="1" dirty="0">
                <a:latin typeface="Times New Roman"/>
                <a:cs typeface="Times New Roman"/>
              </a:rPr>
              <a:t>two</a:t>
            </a:r>
            <a:r>
              <a:rPr lang="en-US" sz="2800" dirty="0">
                <a:latin typeface="Times New Roman"/>
                <a:cs typeface="Times New Roman"/>
              </a:rPr>
              <a:t> things are more valuable than earthly riches?</a:t>
            </a:r>
          </a:p>
          <a:p>
            <a:endParaRPr lang="en-US" sz="2800" dirty="0">
              <a:latin typeface="Times New Roman"/>
              <a:cs typeface="Times New Roman"/>
            </a:endParaRPr>
          </a:p>
          <a:p>
            <a:pPr marL="514350" indent="-514350">
              <a:buAutoNum type="arabicPeriod" startAt="9"/>
            </a:pPr>
            <a:r>
              <a:rPr lang="en-US" sz="2800" dirty="0" smtClean="0">
                <a:latin typeface="Times New Roman"/>
                <a:cs typeface="Times New Roman"/>
              </a:rPr>
              <a:t>Where </a:t>
            </a:r>
            <a:r>
              <a:rPr lang="en-US" sz="2800" dirty="0">
                <a:latin typeface="Times New Roman"/>
                <a:cs typeface="Times New Roman"/>
              </a:rPr>
              <a:t>in the New Testament is the principle of 11:25 found?</a:t>
            </a:r>
          </a:p>
          <a:p>
            <a:endParaRPr lang="en-US" sz="2800" dirty="0">
              <a:latin typeface="Times New Roman"/>
              <a:cs typeface="Times New Roman"/>
            </a:endParaRPr>
          </a:p>
          <a:p>
            <a:pPr marL="514350" indent="-514350">
              <a:buAutoNum type="arabicPeriod" startAt="10"/>
            </a:pPr>
            <a:r>
              <a:rPr lang="en-US" sz="2800" dirty="0" smtClean="0">
                <a:latin typeface="Times New Roman"/>
                <a:cs typeface="Times New Roman"/>
              </a:rPr>
              <a:t>What </a:t>
            </a:r>
            <a:r>
              <a:rPr lang="en-US" sz="2800" b="1" i="1" dirty="0">
                <a:latin typeface="Times New Roman"/>
                <a:cs typeface="Times New Roman"/>
              </a:rPr>
              <a:t>two</a:t>
            </a:r>
            <a:r>
              <a:rPr lang="en-US" sz="2800" dirty="0">
                <a:latin typeface="Times New Roman"/>
                <a:cs typeface="Times New Roman"/>
              </a:rPr>
              <a:t> things are made by giving gifts?</a:t>
            </a:r>
          </a:p>
          <a:p>
            <a:endParaRPr lang="en-US" sz="2800" dirty="0">
              <a:latin typeface="Times New Roman"/>
              <a:cs typeface="Times New Roman"/>
            </a:endParaRPr>
          </a:p>
          <a:p>
            <a:pPr marL="514350" indent="-514350">
              <a:buAutoNum type="arabicPeriod" startAt="11"/>
            </a:pPr>
            <a:r>
              <a:rPr lang="en-US" sz="2800" dirty="0" smtClean="0">
                <a:latin typeface="Times New Roman"/>
                <a:cs typeface="Times New Roman"/>
              </a:rPr>
              <a:t>If </a:t>
            </a:r>
            <a:r>
              <a:rPr lang="en-US" sz="2800" dirty="0">
                <a:latin typeface="Times New Roman"/>
                <a:cs typeface="Times New Roman"/>
              </a:rPr>
              <a:t>you refuse to hear the cry of the poor, what </a:t>
            </a:r>
            <a:r>
              <a:rPr lang="en-US" sz="2800" b="1" i="1" dirty="0">
                <a:latin typeface="Times New Roman"/>
                <a:cs typeface="Times New Roman"/>
              </a:rPr>
              <a:t>two</a:t>
            </a:r>
            <a:r>
              <a:rPr lang="en-US" sz="2800" dirty="0">
                <a:latin typeface="Times New Roman"/>
                <a:cs typeface="Times New Roman"/>
              </a:rPr>
              <a:t> things will happen</a:t>
            </a:r>
            <a:r>
              <a:rPr lang="en-US" sz="2800" dirty="0" smtClean="0">
                <a:latin typeface="Times New Roman"/>
                <a:cs typeface="Times New Roman"/>
              </a:rPr>
              <a:t>?</a:t>
            </a:r>
            <a:endParaRPr lang="en-US" sz="2800" dirty="0">
              <a:latin typeface="Times New Roman"/>
              <a:cs typeface="Times New Roman"/>
            </a:endParaRPr>
          </a:p>
        </p:txBody>
      </p:sp>
    </p:spTree>
    <p:extLst>
      <p:ext uri="{BB962C8B-B14F-4D97-AF65-F5344CB8AC3E}">
        <p14:creationId xmlns:p14="http://schemas.microsoft.com/office/powerpoint/2010/main" val="38709661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6555642"/>
          </a:xfrm>
          <a:prstGeom prst="rect">
            <a:avLst/>
          </a:prstGeom>
          <a:noFill/>
        </p:spPr>
        <p:txBody>
          <a:bodyPr wrap="square" rtlCol="0">
            <a:spAutoFit/>
          </a:bodyPr>
          <a:lstStyle/>
          <a:p>
            <a:pPr marL="514350" indent="-514350">
              <a:buAutoNum type="arabicPeriod" startAt="12"/>
            </a:pPr>
            <a:r>
              <a:rPr lang="en-US" sz="2800" dirty="0" smtClean="0">
                <a:latin typeface="Times New Roman"/>
                <a:cs typeface="Times New Roman"/>
              </a:rPr>
              <a:t>Why </a:t>
            </a:r>
            <a:r>
              <a:rPr lang="en-US" sz="2800" dirty="0">
                <a:latin typeface="Times New Roman"/>
                <a:cs typeface="Times New Roman"/>
              </a:rPr>
              <a:t>should a prince see to the needs of the poor under his rule?</a:t>
            </a:r>
          </a:p>
          <a:p>
            <a:endParaRPr lang="en-US" sz="2800" dirty="0">
              <a:latin typeface="Times New Roman"/>
              <a:cs typeface="Times New Roman"/>
            </a:endParaRPr>
          </a:p>
          <a:p>
            <a:pPr marL="514350" indent="-514350">
              <a:buAutoNum type="arabicPeriod" startAt="13"/>
            </a:pPr>
            <a:r>
              <a:rPr lang="en-US" sz="2800" dirty="0" smtClean="0">
                <a:latin typeface="Times New Roman"/>
                <a:cs typeface="Times New Roman"/>
              </a:rPr>
              <a:t>To </a:t>
            </a:r>
            <a:r>
              <a:rPr lang="en-US" sz="2800" dirty="0">
                <a:latin typeface="Times New Roman"/>
                <a:cs typeface="Times New Roman"/>
              </a:rPr>
              <a:t>whom are we lending when we have pity on the poor?</a:t>
            </a:r>
          </a:p>
          <a:p>
            <a:endParaRPr lang="en-US" sz="2800" dirty="0">
              <a:latin typeface="Times New Roman"/>
              <a:cs typeface="Times New Roman"/>
            </a:endParaRPr>
          </a:p>
          <a:p>
            <a:pPr marL="514350" indent="-514350">
              <a:buAutoNum type="arabicPeriod" startAt="14"/>
            </a:pPr>
            <a:r>
              <a:rPr lang="en-US" sz="2800" dirty="0" smtClean="0">
                <a:latin typeface="Times New Roman"/>
                <a:cs typeface="Times New Roman"/>
              </a:rPr>
              <a:t>From </a:t>
            </a:r>
            <a:r>
              <a:rPr lang="en-US" sz="2800" dirty="0">
                <a:latin typeface="Times New Roman"/>
                <a:cs typeface="Times New Roman"/>
              </a:rPr>
              <a:t>what </a:t>
            </a:r>
            <a:r>
              <a:rPr lang="en-US" sz="2800" b="1" i="1" dirty="0">
                <a:latin typeface="Times New Roman"/>
                <a:cs typeface="Times New Roman"/>
              </a:rPr>
              <a:t>two</a:t>
            </a:r>
            <a:r>
              <a:rPr lang="en-US" sz="2800" dirty="0">
                <a:latin typeface="Times New Roman"/>
                <a:cs typeface="Times New Roman"/>
              </a:rPr>
              <a:t> unlikely sources does a poor man receive pain?</a:t>
            </a:r>
          </a:p>
          <a:p>
            <a:endParaRPr lang="en-US" sz="2800" dirty="0">
              <a:latin typeface="Times New Roman"/>
              <a:cs typeface="Times New Roman"/>
            </a:endParaRPr>
          </a:p>
          <a:p>
            <a:pPr marL="514350" indent="-514350">
              <a:buAutoNum type="arabicPeriod" startAt="15"/>
            </a:pPr>
            <a:r>
              <a:rPr lang="en-US" sz="2800" dirty="0" smtClean="0">
                <a:latin typeface="Times New Roman"/>
                <a:cs typeface="Times New Roman"/>
              </a:rPr>
              <a:t>He </a:t>
            </a:r>
            <a:r>
              <a:rPr lang="en-US" sz="2800" dirty="0">
                <a:latin typeface="Times New Roman"/>
                <a:cs typeface="Times New Roman"/>
              </a:rPr>
              <a:t>who mocks the poor reproaches his </a:t>
            </a:r>
            <a:r>
              <a:rPr lang="en-US" sz="2800" dirty="0" smtClean="0">
                <a:latin typeface="Times New Roman"/>
                <a:cs typeface="Times New Roman"/>
              </a:rPr>
              <a:t>______________.</a:t>
            </a:r>
            <a:endParaRPr lang="en-US" sz="2800" dirty="0">
              <a:latin typeface="Times New Roman"/>
              <a:cs typeface="Times New Roman"/>
            </a:endParaRPr>
          </a:p>
          <a:p>
            <a:endParaRPr lang="en-US" sz="2800" dirty="0">
              <a:latin typeface="Times New Roman"/>
              <a:cs typeface="Times New Roman"/>
            </a:endParaRPr>
          </a:p>
          <a:p>
            <a:pPr marL="514350" indent="-514350">
              <a:buAutoNum type="arabicPeriod" startAt="16"/>
            </a:pPr>
            <a:r>
              <a:rPr lang="en-US" sz="2800" dirty="0" smtClean="0">
                <a:latin typeface="Times New Roman"/>
                <a:cs typeface="Times New Roman"/>
              </a:rPr>
              <a:t>In </a:t>
            </a:r>
            <a:r>
              <a:rPr lang="en-US" sz="2800" dirty="0">
                <a:latin typeface="Times New Roman"/>
                <a:cs typeface="Times New Roman"/>
              </a:rPr>
              <a:t>29:13, how does Jehovah "lighten" the eyes of both the poor and the oppressor?</a:t>
            </a:r>
          </a:p>
          <a:p>
            <a:endParaRPr lang="en-US" sz="2800" dirty="0">
              <a:latin typeface="Times New Roman"/>
              <a:cs typeface="Times New Roman"/>
            </a:endParaRPr>
          </a:p>
          <a:p>
            <a:pPr marL="514350" indent="-514350">
              <a:buAutoNum type="arabicPeriod" startAt="17"/>
            </a:pPr>
            <a:r>
              <a:rPr lang="en-US" sz="2800" dirty="0" smtClean="0">
                <a:latin typeface="Times New Roman"/>
                <a:cs typeface="Times New Roman"/>
              </a:rPr>
              <a:t>Explain </a:t>
            </a:r>
            <a:r>
              <a:rPr lang="en-US" sz="2800" dirty="0">
                <a:latin typeface="Times New Roman"/>
                <a:cs typeface="Times New Roman"/>
              </a:rPr>
              <a:t>what a needy man is when he oppresses the feeble poor? </a:t>
            </a:r>
          </a:p>
        </p:txBody>
      </p:sp>
    </p:spTree>
    <p:extLst>
      <p:ext uri="{BB962C8B-B14F-4D97-AF65-F5344CB8AC3E}">
        <p14:creationId xmlns:p14="http://schemas.microsoft.com/office/powerpoint/2010/main" val="5880873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119529" y="142495"/>
            <a:ext cx="9024471" cy="13449833"/>
          </a:xfrm>
          <a:prstGeom prst="rect">
            <a:avLst/>
          </a:prstGeom>
          <a:noFill/>
        </p:spPr>
        <p:txBody>
          <a:bodyPr wrap="square" rtlCol="0">
            <a:spAutoFit/>
          </a:bodyPr>
          <a:lstStyle/>
          <a:p>
            <a:pPr marL="514350" indent="-514350">
              <a:buAutoNum type="arabicPeriod" startAt="18"/>
            </a:pPr>
            <a:r>
              <a:rPr lang="en-US" sz="2800" dirty="0" smtClean="0">
                <a:latin typeface="Times New Roman"/>
                <a:cs typeface="Times New Roman"/>
              </a:rPr>
              <a:t>He </a:t>
            </a:r>
            <a:r>
              <a:rPr lang="en-US" sz="2800" dirty="0">
                <a:latin typeface="Times New Roman"/>
                <a:cs typeface="Times New Roman"/>
              </a:rPr>
              <a:t>that obtains funds through oppression, is gathering them for whom?</a:t>
            </a:r>
          </a:p>
          <a:p>
            <a:endParaRPr lang="en-US" sz="2800" dirty="0">
              <a:latin typeface="Times New Roman"/>
              <a:cs typeface="Times New Roman"/>
            </a:endParaRPr>
          </a:p>
          <a:p>
            <a:pPr marL="514350" lvl="0" indent="-514350">
              <a:buAutoNum type="arabicPeriod" startAt="19"/>
            </a:pPr>
            <a:r>
              <a:rPr lang="en-US" sz="2800" dirty="0" smtClean="0">
                <a:latin typeface="Times New Roman"/>
                <a:cs typeface="Times New Roman"/>
              </a:rPr>
              <a:t>What </a:t>
            </a:r>
            <a:r>
              <a:rPr lang="en-US" sz="2800" dirty="0">
                <a:latin typeface="Times New Roman"/>
                <a:cs typeface="Times New Roman"/>
              </a:rPr>
              <a:t>kind of “brethren” and “friends” are those presented in 19:7?</a:t>
            </a:r>
          </a:p>
          <a:p>
            <a:endParaRPr lang="en-US" sz="2800" dirty="0">
              <a:latin typeface="Times New Roman"/>
              <a:cs typeface="Times New Roman"/>
            </a:endParaRPr>
          </a:p>
          <a:p>
            <a:pPr marL="514350" indent="-514350">
              <a:buAutoNum type="arabicPeriod" startAt="20"/>
            </a:pPr>
            <a:r>
              <a:rPr lang="en-US" sz="2800" dirty="0" smtClean="0">
                <a:latin typeface="Times New Roman"/>
                <a:cs typeface="Times New Roman"/>
              </a:rPr>
              <a:t>In </a:t>
            </a:r>
            <a:r>
              <a:rPr lang="en-US" sz="2800" dirty="0">
                <a:latin typeface="Times New Roman"/>
                <a:cs typeface="Times New Roman"/>
              </a:rPr>
              <a:t>19:22, why is a poor man better than a liar? </a:t>
            </a:r>
          </a:p>
          <a:p>
            <a:endParaRPr lang="en-US" sz="2800" dirty="0">
              <a:latin typeface="Times New Roman"/>
              <a:cs typeface="Times New Roman"/>
            </a:endParaRPr>
          </a:p>
          <a:p>
            <a:pPr marL="514350" indent="-514350">
              <a:buAutoNum type="arabicPeriod" startAt="21"/>
            </a:pPr>
            <a:r>
              <a:rPr lang="en-US" sz="2800" dirty="0" smtClean="0">
                <a:latin typeface="Times New Roman"/>
                <a:cs typeface="Times New Roman"/>
              </a:rPr>
              <a:t>What </a:t>
            </a:r>
            <a:r>
              <a:rPr lang="en-US" sz="2800" dirty="0">
                <a:latin typeface="Times New Roman"/>
                <a:cs typeface="Times New Roman"/>
              </a:rPr>
              <a:t>all does one fail to see when he is greedy for gain?</a:t>
            </a:r>
          </a:p>
          <a:p>
            <a:endParaRPr lang="en-US" sz="2800" dirty="0">
              <a:latin typeface="Times New Roman"/>
              <a:cs typeface="Times New Roman"/>
            </a:endParaRPr>
          </a:p>
          <a:p>
            <a:pPr marL="514350" lvl="0" indent="-514350">
              <a:buAutoNum type="arabicPeriod" startAt="22"/>
            </a:pPr>
            <a:r>
              <a:rPr lang="en-US" sz="2800" dirty="0" smtClean="0">
                <a:latin typeface="Times New Roman"/>
                <a:cs typeface="Times New Roman"/>
              </a:rPr>
              <a:t>Name </a:t>
            </a:r>
            <a:r>
              <a:rPr lang="en-US" sz="2800" dirty="0">
                <a:latin typeface="Times New Roman"/>
                <a:cs typeface="Times New Roman"/>
              </a:rPr>
              <a:t>several things which will come to one as a consequence of his greed</a:t>
            </a:r>
            <a:r>
              <a:rPr lang="en-US" sz="2800" dirty="0" smtClean="0">
                <a:latin typeface="Times New Roman"/>
                <a:cs typeface="Times New Roman"/>
              </a:rPr>
              <a:t>?</a:t>
            </a:r>
          </a:p>
          <a:p>
            <a:pPr marL="514350" lvl="0" indent="-514350">
              <a:buAutoNum type="arabicPeriod" startAt="22"/>
            </a:pPr>
            <a:endParaRPr lang="en-US" sz="2800" dirty="0">
              <a:latin typeface="Times New Roman"/>
              <a:cs typeface="Times New Roman"/>
            </a:endParaRPr>
          </a:p>
          <a:p>
            <a:pPr marL="514350" lvl="0" indent="-514350">
              <a:buAutoNum type="arabicPeriod" startAt="22"/>
            </a:pPr>
            <a:r>
              <a:rPr lang="en-US" sz="2800" dirty="0" smtClean="0">
                <a:latin typeface="Times New Roman"/>
                <a:cs typeface="Times New Roman"/>
              </a:rPr>
              <a:t>How </a:t>
            </a:r>
            <a:r>
              <a:rPr lang="en-US" sz="2800" dirty="0">
                <a:latin typeface="Times New Roman"/>
                <a:cs typeface="Times New Roman"/>
              </a:rPr>
              <a:t>can a prince who lacks understanding be oppressive due to his greed (28:16)?</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 </a:t>
            </a:r>
          </a:p>
          <a:p>
            <a:r>
              <a:rPr lang="en-US" sz="2800" b="1" dirty="0">
                <a:latin typeface="Times New Roman"/>
                <a:cs typeface="Times New Roman"/>
              </a:rPr>
              <a:t>Thought Questions:</a:t>
            </a:r>
            <a:r>
              <a:rPr lang="en-US" sz="2800" dirty="0">
                <a:latin typeface="Times New Roman"/>
                <a:cs typeface="Times New Roman"/>
              </a:rPr>
              <a:t>	How can we teach our children proper values about material things while our society bombards them with materialistic values?</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What is the basic character flaw that leads one to greediness?</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 </a:t>
            </a:r>
          </a:p>
          <a:p>
            <a:r>
              <a:rPr lang="en-US" sz="2800" dirty="0">
                <a:latin typeface="Times New Roman"/>
                <a:cs typeface="Times New Roman"/>
              </a:rPr>
              <a:t>How can a greedy and materialistic person change to become benevolent</a:t>
            </a:r>
            <a:r>
              <a:rPr lang="en-US" sz="2800" dirty="0" smtClean="0">
                <a:latin typeface="Times New Roman"/>
                <a:cs typeface="Times New Roman"/>
              </a:rPr>
              <a:t>?</a:t>
            </a:r>
          </a:p>
          <a:p>
            <a:endParaRPr lang="en-US" sz="2800" dirty="0">
              <a:latin typeface="Times New Roman"/>
              <a:cs typeface="Times New Roman"/>
            </a:endParaRPr>
          </a:p>
        </p:txBody>
      </p:sp>
    </p:spTree>
    <p:extLst>
      <p:ext uri="{BB962C8B-B14F-4D97-AF65-F5344CB8AC3E}">
        <p14:creationId xmlns:p14="http://schemas.microsoft.com/office/powerpoint/2010/main" val="318903852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48209</TotalTime>
  <Words>474</Words>
  <Application>Microsoft Macintosh PowerPoint</Application>
  <PresentationFormat>On-screen Show (4:3)</PresentationFormat>
  <Paragraphs>95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Book of Proverbs</vt:lpstr>
      <vt:lpstr>Proverbs on Riches &amp; Poverty</vt:lpstr>
      <vt:lpstr>PowerPoint Presentation</vt:lpstr>
      <vt:lpstr>PowerPoint Presentation</vt:lpstr>
      <vt:lpstr>PowerPoint Presentation</vt:lpstr>
      <vt:lpstr>Questions for Proverbs about Riches &amp; Poverty</vt:lpstr>
      <vt:lpstr>PowerPoint Presentation</vt:lpstr>
      <vt:lpstr>PowerPoint Presentation</vt:lpstr>
      <vt:lpstr>PowerPoint Presentation</vt:lpstr>
      <vt:lpstr>PowerPoint Presentation</vt:lpstr>
      <vt:lpstr>PowerPoint Presentation</vt:lpstr>
    </vt:vector>
  </TitlesOfParts>
  <Company>Self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 Osborne</dc:creator>
  <cp:lastModifiedBy>Harry Osborne</cp:lastModifiedBy>
  <cp:revision>98</cp:revision>
  <dcterms:created xsi:type="dcterms:W3CDTF">2019-02-16T18:44:20Z</dcterms:created>
  <dcterms:modified xsi:type="dcterms:W3CDTF">2021-04-14T16:36:00Z</dcterms:modified>
</cp:coreProperties>
</file>