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4" r:id="rId2"/>
    <p:sldId id="365" r:id="rId3"/>
    <p:sldId id="366" r:id="rId4"/>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26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85" autoAdjust="0"/>
    <p:restoredTop sz="98743" autoAdjust="0"/>
  </p:normalViewPr>
  <p:slideViewPr>
    <p:cSldViewPr snapToGrid="0" snapToObjects="1">
      <p:cViewPr varScale="1">
        <p:scale>
          <a:sx n="75" d="100"/>
          <a:sy n="75" d="100"/>
        </p:scale>
        <p:origin x="-9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94162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43701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59394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20444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46F45-89F8-7A4C-A28E-AB2B87CB6247}" type="datetimeFigureOut">
              <a:rPr lang="en-US" smtClean="0"/>
              <a:t>4/21/21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42567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46F45-89F8-7A4C-A28E-AB2B87CB6247}" type="datetimeFigureOut">
              <a:rPr lang="en-US" smtClean="0"/>
              <a:t>4/21/21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16445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46F45-89F8-7A4C-A28E-AB2B87CB6247}" type="datetimeFigureOut">
              <a:rPr lang="en-US" smtClean="0"/>
              <a:t>4/21/21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43382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46F45-89F8-7A4C-A28E-AB2B87CB6247}" type="datetimeFigureOut">
              <a:rPr lang="en-US" smtClean="0"/>
              <a:t>4/21/21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3273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6F45-89F8-7A4C-A28E-AB2B87CB6247}" type="datetimeFigureOut">
              <a:rPr lang="en-US" smtClean="0"/>
              <a:t>4/21/21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1556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4/21/21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78224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4/21/21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0618652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6F45-89F8-7A4C-A28E-AB2B87CB6247}" type="datetimeFigureOut">
              <a:rPr lang="en-US" smtClean="0"/>
              <a:t>4/21/21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16AC-5656-7E4D-B285-66B63259CC6F}" type="slidenum">
              <a:rPr lang="en-US" smtClean="0"/>
              <a:t>‹#›</a:t>
            </a:fld>
            <a:endParaRPr lang="en-US" dirty="0"/>
          </a:p>
        </p:txBody>
      </p:sp>
    </p:spTree>
    <p:extLst>
      <p:ext uri="{BB962C8B-B14F-4D97-AF65-F5344CB8AC3E}">
        <p14:creationId xmlns:p14="http://schemas.microsoft.com/office/powerpoint/2010/main" val="45869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
            <a:ext cx="7772400" cy="3244190"/>
          </a:xfrm>
        </p:spPr>
        <p:txBody>
          <a:bodyPr>
            <a:normAutofit/>
          </a:bodyPr>
          <a:lstStyle/>
          <a:p>
            <a:r>
              <a:rPr lang="en-US" sz="7200" b="1" dirty="0" smtClean="0">
                <a:latin typeface="Times New Roman"/>
                <a:cs typeface="Times New Roman"/>
              </a:rPr>
              <a:t>The Book of</a:t>
            </a:r>
            <a:br>
              <a:rPr lang="en-US" sz="7200" b="1" dirty="0" smtClean="0">
                <a:latin typeface="Times New Roman"/>
                <a:cs typeface="Times New Roman"/>
              </a:rPr>
            </a:br>
            <a:r>
              <a:rPr lang="en-US" sz="9600" b="1" dirty="0" smtClean="0">
                <a:latin typeface="Times New Roman"/>
                <a:cs typeface="Times New Roman"/>
              </a:rPr>
              <a:t>P</a:t>
            </a:r>
            <a:r>
              <a:rPr lang="en-US" sz="9600" b="1" cap="small" dirty="0" smtClean="0">
                <a:latin typeface="Times New Roman"/>
                <a:cs typeface="Times New Roman"/>
              </a:rPr>
              <a:t>roverbs</a:t>
            </a:r>
            <a:endParaRPr lang="en-US" sz="9600" b="1" cap="small" dirty="0">
              <a:latin typeface="Times New Roman"/>
              <a:cs typeface="Times New Roman"/>
            </a:endParaRPr>
          </a:p>
        </p:txBody>
      </p:sp>
      <p:pic>
        <p:nvPicPr>
          <p:cNvPr id="4" name="Picture 3" descr="Proverbs_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0" y="5485520"/>
            <a:ext cx="9144000" cy="1209863"/>
          </a:xfrm>
        </p:spPr>
        <p:txBody>
          <a:bodyPr>
            <a:normAutofit/>
          </a:bodyPr>
          <a:lstStyle/>
          <a:p>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Riches &amp; Poverty</a:t>
            </a:r>
            <a:endParaRPr lang="en-US" sz="6600" b="1" i="1" dirty="0">
              <a:solidFill>
                <a:srgbClr val="FFFF66"/>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3921339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5262980"/>
          </a:xfrm>
          <a:prstGeom prst="rect">
            <a:avLst/>
          </a:prstGeom>
          <a:noFill/>
        </p:spPr>
        <p:txBody>
          <a:bodyPr wrap="square" rtlCol="0">
            <a:spAutoFit/>
          </a:bodyPr>
          <a:lstStyle/>
          <a:p>
            <a:r>
              <a:rPr lang="en-US" sz="2800" b="1" dirty="0" smtClean="0">
                <a:latin typeface="Times New Roman"/>
                <a:cs typeface="Times New Roman"/>
              </a:rPr>
              <a:t>Thought </a:t>
            </a:r>
            <a:r>
              <a:rPr lang="en-US" sz="2800" b="1" dirty="0">
                <a:latin typeface="Times New Roman"/>
                <a:cs typeface="Times New Roman"/>
              </a:rPr>
              <a:t>Questions:</a:t>
            </a:r>
            <a:r>
              <a:rPr lang="en-US" sz="2800" dirty="0">
                <a:latin typeface="Times New Roman"/>
                <a:cs typeface="Times New Roman"/>
              </a:rPr>
              <a:t>	How can we teach our children proper values about material things while our society bombards them with materialistic values?</a:t>
            </a:r>
            <a:endParaRPr lang="en-US" sz="2600" dirty="0">
              <a:latin typeface="Times New Roman"/>
              <a:cs typeface="Times New Roman"/>
            </a:endParaRPr>
          </a:p>
          <a:p>
            <a:r>
              <a:rPr lang="en-US" sz="2600" dirty="0">
                <a:latin typeface="Times New Roman"/>
                <a:cs typeface="Times New Roman"/>
              </a:rPr>
              <a:t> </a:t>
            </a:r>
          </a:p>
          <a:p>
            <a:r>
              <a:rPr lang="en-US" sz="2600" dirty="0">
                <a:latin typeface="Times New Roman"/>
                <a:cs typeface="Times New Roman"/>
              </a:rPr>
              <a:t> </a:t>
            </a:r>
            <a:endParaRPr lang="en-US" sz="2600" dirty="0" smtClean="0">
              <a:latin typeface="Times New Roman"/>
              <a:cs typeface="Times New Roman"/>
            </a:endParaRPr>
          </a:p>
          <a:p>
            <a:pPr marL="463550"/>
            <a:r>
              <a:rPr lang="en-US" sz="2800" dirty="0" smtClean="0">
                <a:latin typeface="Times New Roman"/>
                <a:cs typeface="Times New Roman"/>
              </a:rPr>
              <a:t>What </a:t>
            </a:r>
            <a:r>
              <a:rPr lang="en-US" sz="2800" dirty="0">
                <a:latin typeface="Times New Roman"/>
                <a:cs typeface="Times New Roman"/>
              </a:rPr>
              <a:t>is the basic character flaw that leads one to greediness</a:t>
            </a:r>
            <a:r>
              <a:rPr lang="en-US" sz="2800" dirty="0" smtClean="0">
                <a:latin typeface="Times New Roman"/>
                <a:cs typeface="Times New Roman"/>
              </a:rPr>
              <a:t>?</a:t>
            </a:r>
            <a:endParaRPr lang="en-US" sz="2600" dirty="0" smtClean="0">
              <a:latin typeface="Times New Roman"/>
              <a:cs typeface="Times New Roman"/>
            </a:endParaRPr>
          </a:p>
          <a:p>
            <a:pPr marL="463550"/>
            <a:endParaRPr lang="en-US" sz="2600" dirty="0">
              <a:latin typeface="Times New Roman"/>
              <a:cs typeface="Times New Roman"/>
            </a:endParaRPr>
          </a:p>
          <a:p>
            <a:pPr marL="463550"/>
            <a:endParaRPr lang="en-US" sz="2600" dirty="0" smtClean="0">
              <a:latin typeface="Times New Roman"/>
              <a:cs typeface="Times New Roman"/>
            </a:endParaRPr>
          </a:p>
          <a:p>
            <a:pPr marL="463550"/>
            <a:r>
              <a:rPr lang="en-US" sz="2800" dirty="0" smtClean="0">
                <a:latin typeface="Times New Roman"/>
                <a:cs typeface="Times New Roman"/>
              </a:rPr>
              <a:t>How </a:t>
            </a:r>
            <a:r>
              <a:rPr lang="en-US" sz="2800" dirty="0">
                <a:latin typeface="Times New Roman"/>
                <a:cs typeface="Times New Roman"/>
              </a:rPr>
              <a:t>can a greedy and materialistic person change to become benevolent</a:t>
            </a:r>
            <a:r>
              <a:rPr lang="en-US" sz="2800" dirty="0" smtClean="0">
                <a:latin typeface="Times New Roman"/>
                <a:cs typeface="Times New Roman"/>
              </a:rPr>
              <a:t>?</a:t>
            </a:r>
          </a:p>
          <a:p>
            <a:endParaRPr lang="en-US" sz="2800" dirty="0">
              <a:latin typeface="Times New Roman"/>
              <a:cs typeface="Times New Roman"/>
            </a:endParaRPr>
          </a:p>
        </p:txBody>
      </p:sp>
    </p:spTree>
    <p:extLst>
      <p:ext uri="{BB962C8B-B14F-4D97-AF65-F5344CB8AC3E}">
        <p14:creationId xmlns:p14="http://schemas.microsoft.com/office/powerpoint/2010/main" val="5968806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
            <a:ext cx="7772400" cy="3244190"/>
          </a:xfrm>
        </p:spPr>
        <p:txBody>
          <a:bodyPr>
            <a:normAutofit/>
          </a:bodyPr>
          <a:lstStyle/>
          <a:p>
            <a:r>
              <a:rPr lang="en-US" sz="7200" b="1" dirty="0" smtClean="0">
                <a:latin typeface="Times New Roman"/>
                <a:cs typeface="Times New Roman"/>
              </a:rPr>
              <a:t>The Book of</a:t>
            </a:r>
            <a:br>
              <a:rPr lang="en-US" sz="7200" b="1" dirty="0" smtClean="0">
                <a:latin typeface="Times New Roman"/>
                <a:cs typeface="Times New Roman"/>
              </a:rPr>
            </a:br>
            <a:r>
              <a:rPr lang="en-US" sz="9600" b="1" dirty="0" smtClean="0">
                <a:latin typeface="Times New Roman"/>
                <a:cs typeface="Times New Roman"/>
              </a:rPr>
              <a:t>P</a:t>
            </a:r>
            <a:r>
              <a:rPr lang="en-US" sz="9600" b="1" cap="small" dirty="0" smtClean="0">
                <a:latin typeface="Times New Roman"/>
                <a:cs typeface="Times New Roman"/>
              </a:rPr>
              <a:t>roverbs</a:t>
            </a:r>
            <a:endParaRPr lang="en-US" sz="9600" b="1" cap="small" dirty="0">
              <a:latin typeface="Times New Roman"/>
              <a:cs typeface="Times New Roman"/>
            </a:endParaRPr>
          </a:p>
        </p:txBody>
      </p:sp>
      <p:pic>
        <p:nvPicPr>
          <p:cNvPr id="4" name="Picture 3" descr="Proverbs_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0" y="5485520"/>
            <a:ext cx="9144000" cy="1209863"/>
          </a:xfrm>
        </p:spPr>
        <p:txBody>
          <a:bodyPr>
            <a:normAutofit/>
          </a:bodyPr>
          <a:lstStyle/>
          <a:p>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Truth</a:t>
            </a:r>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 </a:t>
            </a:r>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&amp; </a:t>
            </a:r>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Falsehood</a:t>
            </a:r>
            <a:endParaRPr lang="en-US" sz="6600" b="1" i="1" dirty="0">
              <a:solidFill>
                <a:srgbClr val="FFFF66"/>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156139654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2122"/>
            <a:ext cx="9144000" cy="1270594"/>
          </a:xfrm>
        </p:spPr>
        <p:txBody>
          <a:bodyPr>
            <a:noAutofit/>
          </a:bodyPr>
          <a:lstStyle/>
          <a:p>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Proverbs on</a:t>
            </a:r>
            <a:r>
              <a:rPr lang="en-US" sz="50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Truth</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&amp;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Falsehood</a:t>
            </a:r>
            <a:endParaRPr lang="en-US" sz="50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29316" y="804477"/>
            <a:ext cx="8914684" cy="6140142"/>
          </a:xfrm>
          <a:prstGeom prst="rect">
            <a:avLst/>
          </a:prstGeom>
          <a:noFill/>
        </p:spPr>
        <p:txBody>
          <a:bodyPr wrap="square" rtlCol="0">
            <a:spAutoFit/>
          </a:bodyPr>
          <a:lstStyle/>
          <a:p>
            <a:r>
              <a:rPr lang="en-US" sz="3000" b="1" u="sng" dirty="0">
                <a:latin typeface="Times New Roman"/>
                <a:cs typeface="Times New Roman"/>
              </a:rPr>
              <a:t>INTRODUCTION</a:t>
            </a:r>
            <a:r>
              <a:rPr lang="en-US" sz="3000" b="1" dirty="0">
                <a:latin typeface="Times New Roman"/>
                <a:cs typeface="Times New Roman"/>
              </a:rPr>
              <a:t>:</a:t>
            </a:r>
            <a:endParaRPr lang="en-US" sz="3000" dirty="0">
              <a:latin typeface="Times New Roman"/>
              <a:cs typeface="Times New Roman"/>
            </a:endParaRPr>
          </a:p>
          <a:p>
            <a:r>
              <a:rPr lang="en-US" sz="2500" dirty="0">
                <a:latin typeface="Times New Roman"/>
                <a:cs typeface="Times New Roman"/>
              </a:rPr>
              <a:t>The Scriptures teach that God is characterized by truth and cannot lie (Titus 1:2; Heb. 6:18). He is faithful despite the unfaithfulness of man (2 Tim. 2:13). One would expect God’s inspired proverbs of wisdom to include admonitions to truthfulness and condemnations of falsehood.</a:t>
            </a:r>
          </a:p>
          <a:p>
            <a:endParaRPr lang="en-US" sz="1000" dirty="0">
              <a:latin typeface="Times New Roman"/>
              <a:cs typeface="Times New Roman"/>
            </a:endParaRPr>
          </a:p>
          <a:p>
            <a:pPr marL="571500" lvl="0" indent="-571500">
              <a:buAutoNum type="romanUcPeriod"/>
            </a:pPr>
            <a:r>
              <a:rPr lang="en-US" sz="2800" b="1" dirty="0" smtClean="0">
                <a:latin typeface="Times New Roman"/>
                <a:cs typeface="Times New Roman"/>
              </a:rPr>
              <a:t>LIES </a:t>
            </a:r>
            <a:r>
              <a:rPr lang="en-US" sz="2800" b="1" dirty="0">
                <a:latin typeface="Times New Roman"/>
                <a:cs typeface="Times New Roman"/>
              </a:rPr>
              <a:t>AND TRUTH - RULERS AND NEIGHBORS</a:t>
            </a:r>
          </a:p>
          <a:p>
            <a:pPr marL="971550" lvl="1" indent="-514350">
              <a:buAutoNum type="alphaUcPeriod"/>
            </a:pPr>
            <a:r>
              <a:rPr lang="en-US" sz="2500" dirty="0" smtClean="0">
                <a:latin typeface="Times New Roman"/>
                <a:cs typeface="Times New Roman"/>
              </a:rPr>
              <a:t>Lying </a:t>
            </a:r>
            <a:r>
              <a:rPr lang="en-US" sz="2500" dirty="0">
                <a:latin typeface="Times New Roman"/>
                <a:cs typeface="Times New Roman"/>
              </a:rPr>
              <a:t>lips are an abomination to Jehovah, but dealing truly is Jehovah's delight (12:22).</a:t>
            </a:r>
          </a:p>
          <a:p>
            <a:pPr marL="971550" lvl="1" indent="-514350">
              <a:buAutoNum type="alphaUcPeriod"/>
            </a:pPr>
            <a:r>
              <a:rPr lang="en-US" sz="2500" dirty="0" smtClean="0">
                <a:latin typeface="Times New Roman"/>
                <a:cs typeface="Times New Roman"/>
              </a:rPr>
              <a:t>Lips </a:t>
            </a:r>
            <a:r>
              <a:rPr lang="en-US" sz="2500" dirty="0">
                <a:latin typeface="Times New Roman"/>
                <a:cs typeface="Times New Roman"/>
              </a:rPr>
              <a:t>of truth are established forever, but a lying tongue is only for a moment (12:19)</a:t>
            </a:r>
            <a:r>
              <a:rPr lang="en-US" sz="2500" dirty="0" smtClean="0">
                <a:latin typeface="Times New Roman"/>
                <a:cs typeface="Times New Roman"/>
              </a:rPr>
              <a:t>.</a:t>
            </a:r>
          </a:p>
          <a:p>
            <a:pPr marL="971550" lvl="1" indent="-514350">
              <a:buAutoNum type="alphaUcPeriod"/>
            </a:pPr>
            <a:r>
              <a:rPr lang="en-US" sz="2500" dirty="0" smtClean="0">
                <a:latin typeface="Times New Roman"/>
                <a:cs typeface="Times New Roman"/>
              </a:rPr>
              <a:t>Lying </a:t>
            </a:r>
            <a:r>
              <a:rPr lang="en-US" sz="2500" dirty="0">
                <a:latin typeface="Times New Roman"/>
                <a:cs typeface="Times New Roman"/>
              </a:rPr>
              <a:t>lips are not becoming to a prince (17:7)</a:t>
            </a:r>
            <a:r>
              <a:rPr lang="en-US" sz="2500" dirty="0" smtClean="0">
                <a:latin typeface="Times New Roman"/>
                <a:cs typeface="Times New Roman"/>
              </a:rPr>
              <a:t>.</a:t>
            </a:r>
          </a:p>
          <a:p>
            <a:pPr marL="971550" lvl="1" indent="-514350">
              <a:buAutoNum type="alphaUcPeriod"/>
            </a:pPr>
            <a:r>
              <a:rPr lang="en-US" sz="2500" dirty="0" smtClean="0">
                <a:latin typeface="Times New Roman"/>
                <a:cs typeface="Times New Roman"/>
              </a:rPr>
              <a:t>A </a:t>
            </a:r>
            <a:r>
              <a:rPr lang="en-US" sz="2500" dirty="0">
                <a:latin typeface="Times New Roman"/>
                <a:cs typeface="Times New Roman"/>
              </a:rPr>
              <a:t>king desiring falsehood will receive falsehood from servants (29:12)</a:t>
            </a:r>
            <a:r>
              <a:rPr lang="en-US" sz="2500" dirty="0" smtClean="0">
                <a:latin typeface="Times New Roman"/>
                <a:cs typeface="Times New Roman"/>
              </a:rPr>
              <a:t>.</a:t>
            </a:r>
          </a:p>
          <a:p>
            <a:pPr marL="971550" lvl="1" indent="-514350">
              <a:buAutoNum type="alphaUcPeriod"/>
            </a:pPr>
            <a:r>
              <a:rPr lang="en-US" sz="2500" dirty="0" smtClean="0">
                <a:latin typeface="Times New Roman"/>
                <a:cs typeface="Times New Roman"/>
              </a:rPr>
              <a:t>Lying </a:t>
            </a:r>
            <a:r>
              <a:rPr lang="en-US" sz="2500" dirty="0">
                <a:latin typeface="Times New Roman"/>
                <a:cs typeface="Times New Roman"/>
              </a:rPr>
              <a:t>lips hurts our neighbors (26:18-19; 26:28)</a:t>
            </a:r>
            <a:r>
              <a:rPr lang="en-US" sz="25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29956872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316" y="398085"/>
            <a:ext cx="8914684" cy="5847755"/>
          </a:xfrm>
          <a:prstGeom prst="rect">
            <a:avLst/>
          </a:prstGeom>
          <a:noFill/>
        </p:spPr>
        <p:txBody>
          <a:bodyPr wrap="square" rtlCol="0">
            <a:spAutoFit/>
          </a:bodyPr>
          <a:lstStyle/>
          <a:p>
            <a:pPr marL="571500" lvl="0" indent="-571500">
              <a:buAutoNum type="romanUcPeriod" startAt="2"/>
            </a:pPr>
            <a:r>
              <a:rPr lang="en-US" sz="3200" b="1" dirty="0" smtClean="0">
                <a:latin typeface="Times New Roman"/>
                <a:cs typeface="Times New Roman"/>
              </a:rPr>
              <a:t>FALSE </a:t>
            </a:r>
            <a:r>
              <a:rPr lang="en-US" sz="3200" b="1" dirty="0">
                <a:latin typeface="Times New Roman"/>
                <a:cs typeface="Times New Roman"/>
              </a:rPr>
              <a:t>WITNESS - BACKBITER - SLANDERER AND FAITHFUL WITNESS</a:t>
            </a:r>
          </a:p>
          <a:p>
            <a:pPr marL="971550" lvl="1" indent="-514350">
              <a:buAutoNum type="alphaUcPeriod"/>
            </a:pPr>
            <a:r>
              <a:rPr lang="en-US" sz="2800" dirty="0" smtClean="0">
                <a:latin typeface="Times New Roman"/>
                <a:cs typeface="Times New Roman"/>
              </a:rPr>
              <a:t>Faithful </a:t>
            </a:r>
            <a:r>
              <a:rPr lang="en-US" sz="2800" dirty="0">
                <a:latin typeface="Times New Roman"/>
                <a:cs typeface="Times New Roman"/>
              </a:rPr>
              <a:t>witness will not lie, but a worthless witness mocks at justice (14:5; 19:28).</a:t>
            </a:r>
          </a:p>
          <a:p>
            <a:pPr marL="971550" lvl="1" indent="-514350">
              <a:buAutoNum type="alphaUcPeriod"/>
            </a:pPr>
            <a:r>
              <a:rPr lang="en-US" sz="2800" dirty="0" smtClean="0">
                <a:latin typeface="Times New Roman"/>
                <a:cs typeface="Times New Roman"/>
              </a:rPr>
              <a:t>Harmful </a:t>
            </a:r>
            <a:r>
              <a:rPr lang="en-US" sz="2800" dirty="0">
                <a:latin typeface="Times New Roman"/>
                <a:cs typeface="Times New Roman"/>
              </a:rPr>
              <a:t>deceit is the character of the false witness (12:17; 14:25)</a:t>
            </a:r>
            <a:r>
              <a:rPr lang="en-US" sz="2800" dirty="0" smtClean="0">
                <a:latin typeface="Times New Roman"/>
                <a:cs typeface="Times New Roman"/>
              </a:rPr>
              <a:t>.</a:t>
            </a:r>
          </a:p>
          <a:p>
            <a:pPr marL="971550" lvl="1" indent="-514350">
              <a:buAutoNum type="alphaUcPeriod"/>
            </a:pPr>
            <a:r>
              <a:rPr lang="en-US" sz="2800" dirty="0" smtClean="0">
                <a:latin typeface="Times New Roman"/>
                <a:cs typeface="Times New Roman"/>
              </a:rPr>
              <a:t>The </a:t>
            </a:r>
            <a:r>
              <a:rPr lang="en-US" sz="2800" dirty="0">
                <a:latin typeface="Times New Roman"/>
                <a:cs typeface="Times New Roman"/>
              </a:rPr>
              <a:t>false witness wounds his neighbor (25:18; 24:28)</a:t>
            </a:r>
            <a:r>
              <a:rPr lang="en-US" sz="2800" dirty="0" smtClean="0">
                <a:latin typeface="Times New Roman"/>
                <a:cs typeface="Times New Roman"/>
              </a:rPr>
              <a:t>.</a:t>
            </a:r>
          </a:p>
          <a:p>
            <a:pPr marL="971550" lvl="1" indent="-514350">
              <a:buAutoNum type="alphaUcPeriod"/>
            </a:pPr>
            <a:r>
              <a:rPr lang="en-US" sz="2800" dirty="0" smtClean="0">
                <a:latin typeface="Times New Roman"/>
                <a:cs typeface="Times New Roman"/>
              </a:rPr>
              <a:t>The </a:t>
            </a:r>
            <a:r>
              <a:rPr lang="en-US" sz="2800" dirty="0">
                <a:latin typeface="Times New Roman"/>
                <a:cs typeface="Times New Roman"/>
              </a:rPr>
              <a:t>false witness will suffer (19:5, 9; 21:28; 25:23)</a:t>
            </a:r>
            <a:r>
              <a:rPr lang="en-US" sz="2800" dirty="0" smtClean="0">
                <a:latin typeface="Times New Roman"/>
                <a:cs typeface="Times New Roman"/>
              </a:rPr>
              <a:t>.</a:t>
            </a:r>
          </a:p>
          <a:p>
            <a:pPr lvl="1"/>
            <a:endParaRPr lang="en-US" sz="2800" dirty="0" smtClean="0">
              <a:latin typeface="Times New Roman"/>
              <a:cs typeface="Times New Roman"/>
            </a:endParaRPr>
          </a:p>
          <a:p>
            <a:pPr marL="514350" indent="-514350">
              <a:buAutoNum type="romanUcPeriod" startAt="2"/>
            </a:pPr>
            <a:r>
              <a:rPr lang="en-US" sz="3200" b="1" dirty="0">
                <a:latin typeface="Times New Roman"/>
                <a:cs typeface="Times New Roman"/>
              </a:rPr>
              <a:t> </a:t>
            </a:r>
            <a:r>
              <a:rPr lang="en-US" sz="3200" b="1" dirty="0" smtClean="0">
                <a:latin typeface="Times New Roman"/>
                <a:cs typeface="Times New Roman"/>
              </a:rPr>
              <a:t> LYING </a:t>
            </a:r>
            <a:r>
              <a:rPr lang="en-US" sz="3200" b="1" dirty="0">
                <a:latin typeface="Times New Roman"/>
                <a:cs typeface="Times New Roman"/>
              </a:rPr>
              <a:t>LIPS AND </a:t>
            </a:r>
            <a:r>
              <a:rPr lang="en-US" sz="3200" b="1" dirty="0" smtClean="0">
                <a:latin typeface="Times New Roman"/>
                <a:cs typeface="Times New Roman"/>
              </a:rPr>
              <a:t>HATRED</a:t>
            </a:r>
          </a:p>
          <a:p>
            <a:pPr marL="971550" lvl="1" indent="-514350">
              <a:buAutoNum type="alphaUcPeriod"/>
            </a:pPr>
            <a:r>
              <a:rPr lang="en-US" sz="2800" dirty="0" smtClean="0">
                <a:latin typeface="Times New Roman"/>
                <a:cs typeface="Times New Roman"/>
              </a:rPr>
              <a:t>Hidden </a:t>
            </a:r>
            <a:r>
              <a:rPr lang="en-US" sz="2800" dirty="0">
                <a:latin typeface="Times New Roman"/>
                <a:cs typeface="Times New Roman"/>
              </a:rPr>
              <a:t>hatred leads to lying lips (10:18)</a:t>
            </a:r>
            <a:r>
              <a:rPr lang="en-US" sz="2800" dirty="0" smtClean="0">
                <a:latin typeface="Times New Roman"/>
                <a:cs typeface="Times New Roman"/>
              </a:rPr>
              <a:t>.</a:t>
            </a:r>
          </a:p>
          <a:p>
            <a:pPr marL="971550" lvl="1" indent="-514350">
              <a:buAutoNum type="alphaUcPeriod"/>
            </a:pPr>
            <a:r>
              <a:rPr lang="en-US" sz="2800" dirty="0" smtClean="0">
                <a:latin typeface="Times New Roman"/>
                <a:cs typeface="Times New Roman"/>
              </a:rPr>
              <a:t>Though </a:t>
            </a:r>
            <a:r>
              <a:rPr lang="en-US" sz="2800" dirty="0">
                <a:latin typeface="Times New Roman"/>
                <a:cs typeface="Times New Roman"/>
              </a:rPr>
              <a:t>guile hides hatred for a time, it will come out (26:24-26)</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400258272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583" y="296487"/>
            <a:ext cx="9100949" cy="2723823"/>
          </a:xfrm>
          <a:prstGeom prst="rect">
            <a:avLst/>
          </a:prstGeom>
          <a:noFill/>
        </p:spPr>
        <p:txBody>
          <a:bodyPr wrap="square" rtlCol="0">
            <a:spAutoFit/>
          </a:bodyPr>
          <a:lstStyle/>
          <a:p>
            <a:pPr marL="571500" lvl="0" indent="-571500">
              <a:buAutoNum type="romanUcPeriod" startAt="4"/>
            </a:pPr>
            <a:r>
              <a:rPr lang="en-US" sz="3100" b="1" dirty="0" smtClean="0">
                <a:latin typeface="Times New Roman"/>
                <a:cs typeface="Times New Roman"/>
              </a:rPr>
              <a:t>FALSE </a:t>
            </a:r>
            <a:r>
              <a:rPr lang="en-US" sz="3100" b="1" dirty="0">
                <a:latin typeface="Times New Roman"/>
                <a:cs typeface="Times New Roman"/>
              </a:rPr>
              <a:t>AND JUST BALANCE AND WEIGHTS</a:t>
            </a:r>
          </a:p>
          <a:p>
            <a:pPr marL="971550" lvl="1" indent="-514350">
              <a:buAutoNum type="alphaUcPeriod"/>
            </a:pPr>
            <a:r>
              <a:rPr lang="en-US" sz="2800" dirty="0" smtClean="0">
                <a:latin typeface="Times New Roman"/>
                <a:cs typeface="Times New Roman"/>
              </a:rPr>
              <a:t>Just </a:t>
            </a:r>
            <a:r>
              <a:rPr lang="en-US" sz="2800" dirty="0">
                <a:latin typeface="Times New Roman"/>
                <a:cs typeface="Times New Roman"/>
              </a:rPr>
              <a:t>weights are part of God's law (16:11).</a:t>
            </a:r>
          </a:p>
          <a:p>
            <a:pPr marL="971550" lvl="1" indent="-514350">
              <a:buAutoNum type="alphaUcPeriod"/>
            </a:pPr>
            <a:r>
              <a:rPr lang="en-US" sz="2800" dirty="0" smtClean="0">
                <a:latin typeface="Times New Roman"/>
                <a:cs typeface="Times New Roman"/>
              </a:rPr>
              <a:t>False </a:t>
            </a:r>
            <a:r>
              <a:rPr lang="en-US" sz="2800" dirty="0">
                <a:latin typeface="Times New Roman"/>
                <a:cs typeface="Times New Roman"/>
              </a:rPr>
              <a:t>weights are an abomination to Jehovah, but just weights are His delight (11:1; 20:10; 20:23)</a:t>
            </a:r>
            <a:r>
              <a:rPr lang="en-US" sz="2800" dirty="0" smtClean="0">
                <a:latin typeface="Times New Roman"/>
                <a:cs typeface="Times New Roman"/>
              </a:rPr>
              <a:t>.</a:t>
            </a:r>
          </a:p>
          <a:p>
            <a:pPr marL="971550" lvl="1" indent="-514350">
              <a:buAutoNum type="alphaUcPeriod"/>
            </a:pPr>
            <a:r>
              <a:rPr lang="en-US" sz="2800" dirty="0" smtClean="0">
                <a:latin typeface="Times New Roman"/>
                <a:cs typeface="Times New Roman"/>
              </a:rPr>
              <a:t>Deceitful </a:t>
            </a:r>
            <a:r>
              <a:rPr lang="en-US" sz="2800" dirty="0">
                <a:latin typeface="Times New Roman"/>
                <a:cs typeface="Times New Roman"/>
              </a:rPr>
              <a:t>trade practices condemned (20:14; 20:17; 21:6).</a:t>
            </a:r>
            <a:r>
              <a:rPr lang="en-US" sz="2800" dirty="0">
                <a:latin typeface="Times New Roman"/>
                <a:cs typeface="Times New Roman"/>
              </a:rPr>
              <a:t> </a:t>
            </a:r>
            <a:endParaRPr lang="en-US" sz="2800" dirty="0">
              <a:latin typeface="Times New Roman"/>
              <a:cs typeface="Times New Roman"/>
            </a:endParaRPr>
          </a:p>
        </p:txBody>
      </p:sp>
    </p:spTree>
    <p:extLst>
      <p:ext uri="{BB962C8B-B14F-4D97-AF65-F5344CB8AC3E}">
        <p14:creationId xmlns:p14="http://schemas.microsoft.com/office/powerpoint/2010/main" val="346751729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81419" y="1675195"/>
            <a:ext cx="8962581" cy="4832093"/>
          </a:xfrm>
          <a:prstGeom prst="rect">
            <a:avLst/>
          </a:prstGeom>
          <a:noFill/>
        </p:spPr>
        <p:txBody>
          <a:bodyPr wrap="square" rtlCol="0">
            <a:spAutoFit/>
          </a:bodyPr>
          <a:lstStyle/>
          <a:p>
            <a:r>
              <a:rPr lang="en-US" sz="2800" dirty="0" smtClean="0">
                <a:latin typeface="Times New Roman"/>
                <a:cs typeface="Times New Roman"/>
              </a:rPr>
              <a:t>1</a:t>
            </a:r>
            <a:r>
              <a:rPr lang="en-US" sz="2800" dirty="0">
                <a:latin typeface="Times New Roman"/>
                <a:cs typeface="Times New Roman"/>
              </a:rPr>
              <a:t>.	How is God affected by the truthfulness of our words?</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2.	How long do truth and lies last?</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3.	What is not becoming to a ruler?</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4.	What effect does the King desiring falsehood have on his servants</a:t>
            </a:r>
            <a:r>
              <a:rPr lang="en-US" sz="2800" dirty="0" smtClean="0">
                <a:latin typeface="Times New Roman"/>
                <a:cs typeface="Times New Roman"/>
              </a:rPr>
              <a:t>?</a:t>
            </a:r>
            <a:endParaRPr lang="en-US" sz="2800" dirty="0">
              <a:latin typeface="Times New Roman"/>
              <a:cs typeface="Times New Roman"/>
            </a:endParaRPr>
          </a:p>
        </p:txBody>
      </p:sp>
      <p:sp>
        <p:nvSpPr>
          <p:cNvPr id="3" name="Title 1"/>
          <p:cNvSpPr>
            <a:spLocks noGrp="1"/>
          </p:cNvSpPr>
          <p:nvPr>
            <p:ph type="title"/>
          </p:nvPr>
        </p:nvSpPr>
        <p:spPr>
          <a:xfrm>
            <a:off x="-1" y="11307"/>
            <a:ext cx="9144001" cy="1442137"/>
          </a:xfrm>
        </p:spPr>
        <p:txBody>
          <a:bodyPr>
            <a:noAutofit/>
          </a:bodyPr>
          <a:lstStyle/>
          <a:p>
            <a:pPr>
              <a:lnSpc>
                <a:spcPct val="90000"/>
              </a:lnSpc>
            </a:pP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Questions for Proverbs about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Truth</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&amp; </a:t>
            </a:r>
            <a:r>
              <a:rPr lang="en-US" sz="5000" b="1" dirty="0" smtClean="0">
                <a:solidFill>
                  <a:srgbClr val="800000"/>
                </a:solidFill>
                <a:effectLst>
                  <a:outerShdw blurRad="50800" dist="38100" dir="2700000" algn="tl" rotWithShape="0">
                    <a:schemeClr val="tx1">
                      <a:alpha val="43000"/>
                    </a:schemeClr>
                  </a:outerShdw>
                </a:effectLst>
                <a:latin typeface="Times New Roman"/>
                <a:cs typeface="Times New Roman"/>
              </a:rPr>
              <a:t>Falsehood</a:t>
            </a:r>
            <a:endParaRPr lang="en-US" sz="50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6269924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277959"/>
            <a:ext cx="9024471" cy="6124754"/>
          </a:xfrm>
          <a:prstGeom prst="rect">
            <a:avLst/>
          </a:prstGeom>
          <a:noFill/>
        </p:spPr>
        <p:txBody>
          <a:bodyPr wrap="square" rtlCol="0">
            <a:spAutoFit/>
          </a:bodyPr>
          <a:lstStyle/>
          <a:p>
            <a:pPr marL="514350" indent="-514350">
              <a:buAutoNum type="arabicPeriod" startAt="5"/>
            </a:pPr>
            <a:r>
              <a:rPr lang="en-US" sz="2800" dirty="0" smtClean="0">
                <a:latin typeface="Times New Roman"/>
                <a:cs typeface="Times New Roman"/>
              </a:rPr>
              <a:t>What </a:t>
            </a:r>
            <a:r>
              <a:rPr lang="en-US" sz="2800" dirty="0">
                <a:latin typeface="Times New Roman"/>
                <a:cs typeface="Times New Roman"/>
              </a:rPr>
              <a:t>is not lessened when deceit is manifested in jest</a:t>
            </a:r>
            <a:r>
              <a:rPr lang="en-US" sz="2800" dirty="0" smtClean="0">
                <a:latin typeface="Times New Roman"/>
                <a:cs typeface="Times New Roman"/>
              </a:rPr>
              <a:t>?</a:t>
            </a:r>
          </a:p>
          <a:p>
            <a:endParaRPr lang="en-US" sz="2800" dirty="0">
              <a:latin typeface="Times New Roman"/>
              <a:cs typeface="Times New Roman"/>
            </a:endParaRPr>
          </a:p>
          <a:p>
            <a:endParaRPr lang="en-US" sz="2800" dirty="0">
              <a:latin typeface="Times New Roman"/>
              <a:cs typeface="Times New Roman"/>
            </a:endParaRPr>
          </a:p>
          <a:p>
            <a:pPr marL="514350" indent="-514350">
              <a:buAutoNum type="arabicPeriod" startAt="5"/>
            </a:pPr>
            <a:r>
              <a:rPr lang="en-US" sz="2800" dirty="0" smtClean="0">
                <a:latin typeface="Times New Roman"/>
                <a:cs typeface="Times New Roman"/>
              </a:rPr>
              <a:t>If </a:t>
            </a:r>
            <a:r>
              <a:rPr lang="en-US" sz="2800" dirty="0">
                <a:latin typeface="Times New Roman"/>
                <a:cs typeface="Times New Roman"/>
              </a:rPr>
              <a:t>we lie concerning the actions of others, what do we actually feel</a:t>
            </a:r>
            <a:r>
              <a:rPr lang="en-US" sz="2800" dirty="0" smtClean="0">
                <a:latin typeface="Times New Roman"/>
                <a:cs typeface="Times New Roman"/>
              </a:rPr>
              <a:t>?</a:t>
            </a:r>
          </a:p>
          <a:p>
            <a:pPr marL="514350" indent="-514350">
              <a:buAutoNum type="arabicPeriod" startAt="5"/>
            </a:pPr>
            <a:endParaRPr lang="en-US" sz="2800" dirty="0">
              <a:latin typeface="Times New Roman"/>
              <a:cs typeface="Times New Roman"/>
            </a:endParaRPr>
          </a:p>
          <a:p>
            <a:pPr marL="514350" indent="-514350">
              <a:buAutoNum type="arabicPeriod" startAt="5"/>
            </a:pPr>
            <a:endParaRPr lang="en-US" sz="2800" dirty="0" smtClean="0">
              <a:latin typeface="Times New Roman"/>
              <a:cs typeface="Times New Roman"/>
            </a:endParaRPr>
          </a:p>
          <a:p>
            <a:pPr marL="514350" indent="-514350">
              <a:buAutoNum type="arabicPeriod" startAt="5"/>
            </a:pPr>
            <a:r>
              <a:rPr lang="en-US" sz="2800" dirty="0" smtClean="0">
                <a:latin typeface="Times New Roman"/>
                <a:cs typeface="Times New Roman"/>
              </a:rPr>
              <a:t>Why </a:t>
            </a:r>
            <a:r>
              <a:rPr lang="en-US" sz="2800" dirty="0">
                <a:latin typeface="Times New Roman"/>
                <a:cs typeface="Times New Roman"/>
              </a:rPr>
              <a:t>is a witness worthless who mocks justice</a:t>
            </a:r>
            <a:r>
              <a:rPr lang="en-US" sz="2800" dirty="0" smtClean="0">
                <a:latin typeface="Times New Roman"/>
                <a:cs typeface="Times New Roman"/>
              </a:rPr>
              <a:t>?</a:t>
            </a:r>
          </a:p>
          <a:p>
            <a:pPr marL="514350" indent="-514350">
              <a:buAutoNum type="arabicPeriod" startAt="5"/>
            </a:pPr>
            <a:endParaRPr lang="en-US" sz="2800" dirty="0">
              <a:latin typeface="Times New Roman"/>
              <a:cs typeface="Times New Roman"/>
            </a:endParaRPr>
          </a:p>
          <a:p>
            <a:pPr marL="514350" indent="-514350">
              <a:buAutoNum type="arabicPeriod" startAt="5"/>
            </a:pPr>
            <a:endParaRPr lang="en-US" sz="2800" dirty="0" smtClean="0">
              <a:latin typeface="Times New Roman"/>
              <a:cs typeface="Times New Roman"/>
            </a:endParaRPr>
          </a:p>
          <a:p>
            <a:pPr marL="514350" indent="-514350">
              <a:buAutoNum type="arabicPeriod" startAt="5"/>
            </a:pPr>
            <a:r>
              <a:rPr lang="en-US" sz="2800" dirty="0" smtClean="0">
                <a:latin typeface="Times New Roman"/>
                <a:cs typeface="Times New Roman"/>
              </a:rPr>
              <a:t>What </a:t>
            </a:r>
            <a:r>
              <a:rPr lang="en-US" sz="2800" dirty="0">
                <a:latin typeface="Times New Roman"/>
                <a:cs typeface="Times New Roman"/>
              </a:rPr>
              <a:t>will we manifest if righteousness is our goal</a:t>
            </a:r>
            <a:r>
              <a:rPr lang="en-US" sz="2800" dirty="0" smtClean="0">
                <a:latin typeface="Times New Roman"/>
                <a:cs typeface="Times New Roman"/>
              </a:rPr>
              <a:t>?</a:t>
            </a:r>
          </a:p>
          <a:p>
            <a:pPr marL="514350" indent="-514350">
              <a:buAutoNum type="arabicPeriod" startAt="5"/>
            </a:pPr>
            <a:endParaRPr lang="en-US" sz="2800" dirty="0">
              <a:latin typeface="Times New Roman"/>
              <a:cs typeface="Times New Roman"/>
            </a:endParaRPr>
          </a:p>
          <a:p>
            <a:pPr marL="514350" indent="-514350">
              <a:buAutoNum type="arabicPeriod" startAt="5"/>
            </a:pPr>
            <a:endParaRPr lang="en-US" sz="2800" dirty="0" smtClean="0">
              <a:latin typeface="Times New Roman"/>
              <a:cs typeface="Times New Roman"/>
            </a:endParaRPr>
          </a:p>
          <a:p>
            <a:pPr marL="514350" indent="-514350">
              <a:buAutoNum type="arabicPeriod" startAt="5"/>
            </a:pPr>
            <a:r>
              <a:rPr lang="en-US" sz="2800" dirty="0" smtClean="0">
                <a:latin typeface="Times New Roman"/>
                <a:cs typeface="Times New Roman"/>
              </a:rPr>
              <a:t>What </a:t>
            </a:r>
            <a:r>
              <a:rPr lang="en-US" sz="2800" dirty="0">
                <a:latin typeface="Times New Roman"/>
                <a:cs typeface="Times New Roman"/>
              </a:rPr>
              <a:t>is a false witness in regard to his neighbor</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15734485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6494085"/>
          </a:xfrm>
          <a:prstGeom prst="rect">
            <a:avLst/>
          </a:prstGeom>
          <a:noFill/>
        </p:spPr>
        <p:txBody>
          <a:bodyPr wrap="square" rtlCol="0">
            <a:spAutoFit/>
          </a:bodyPr>
          <a:lstStyle/>
          <a:p>
            <a:pPr marL="514350" indent="-514350">
              <a:buAutoNum type="arabicPeriod" startAt="10"/>
            </a:pPr>
            <a:r>
              <a:rPr lang="en-US" sz="2800" dirty="0" smtClean="0">
                <a:latin typeface="Times New Roman"/>
                <a:cs typeface="Times New Roman"/>
              </a:rPr>
              <a:t>What </a:t>
            </a:r>
            <a:r>
              <a:rPr lang="en-US" sz="2800" dirty="0">
                <a:latin typeface="Times New Roman"/>
                <a:cs typeface="Times New Roman"/>
              </a:rPr>
              <a:t>can cause one to speak lies against his neighbor?</a:t>
            </a:r>
          </a:p>
          <a:p>
            <a:pPr marL="514350" indent="-514350">
              <a:buAutoNum type="arabicPeriod" startAt="10"/>
            </a:pPr>
            <a:endParaRPr lang="en-US" sz="2400" dirty="0" smtClean="0">
              <a:latin typeface="Times New Roman"/>
              <a:cs typeface="Times New Roman"/>
            </a:endParaRPr>
          </a:p>
          <a:p>
            <a:pPr marL="514350" indent="-514350">
              <a:buAutoNum type="arabicPeriod" startAt="10"/>
            </a:pPr>
            <a:endParaRPr lang="en-US" sz="2400" dirty="0">
              <a:latin typeface="Times New Roman"/>
              <a:cs typeface="Times New Roman"/>
            </a:endParaRPr>
          </a:p>
          <a:p>
            <a:pPr marL="514350" indent="-514350">
              <a:buAutoNum type="arabicPeriod" startAt="10"/>
            </a:pPr>
            <a:r>
              <a:rPr lang="en-US" sz="2800" dirty="0" smtClean="0">
                <a:latin typeface="Times New Roman"/>
                <a:cs typeface="Times New Roman"/>
              </a:rPr>
              <a:t>What </a:t>
            </a:r>
            <a:r>
              <a:rPr lang="en-US" sz="2800" dirty="0">
                <a:latin typeface="Times New Roman"/>
                <a:cs typeface="Times New Roman"/>
              </a:rPr>
              <a:t>is another way of saying that a false witness will not escape</a:t>
            </a:r>
            <a:r>
              <a:rPr lang="en-US" sz="2800" dirty="0" smtClean="0">
                <a:latin typeface="Times New Roman"/>
                <a:cs typeface="Times New Roman"/>
              </a:rPr>
              <a:t>?</a:t>
            </a:r>
          </a:p>
          <a:p>
            <a:pPr marL="514350" indent="-514350">
              <a:buAutoNum type="arabicPeriod" startAt="10"/>
            </a:pPr>
            <a:endParaRPr lang="en-US" sz="2400" dirty="0">
              <a:latin typeface="Times New Roman"/>
              <a:cs typeface="Times New Roman"/>
            </a:endParaRPr>
          </a:p>
          <a:p>
            <a:pPr marL="514350" indent="-514350">
              <a:buAutoNum type="arabicPeriod" startAt="10"/>
            </a:pPr>
            <a:endParaRPr lang="en-US" sz="2400" dirty="0" smtClean="0">
              <a:latin typeface="Times New Roman"/>
              <a:cs typeface="Times New Roman"/>
            </a:endParaRPr>
          </a:p>
          <a:p>
            <a:pPr marL="514350" indent="-514350">
              <a:buAutoNum type="arabicPeriod" startAt="10"/>
            </a:pPr>
            <a:r>
              <a:rPr lang="en-US" sz="2800" dirty="0" smtClean="0">
                <a:latin typeface="Times New Roman"/>
                <a:cs typeface="Times New Roman"/>
              </a:rPr>
              <a:t>In </a:t>
            </a:r>
            <a:r>
              <a:rPr lang="en-US" sz="2800" dirty="0">
                <a:latin typeface="Times New Roman"/>
                <a:cs typeface="Times New Roman"/>
              </a:rPr>
              <a:t>21:28, why will a man who "</a:t>
            </a:r>
            <a:r>
              <a:rPr lang="en-US" sz="2800" dirty="0" err="1">
                <a:latin typeface="Times New Roman"/>
                <a:cs typeface="Times New Roman"/>
              </a:rPr>
              <a:t>heareth</a:t>
            </a:r>
            <a:r>
              <a:rPr lang="en-US" sz="2800" dirty="0">
                <a:latin typeface="Times New Roman"/>
                <a:cs typeface="Times New Roman"/>
              </a:rPr>
              <a:t>" speak words that will endure</a:t>
            </a:r>
            <a:r>
              <a:rPr lang="en-US" sz="2800" dirty="0" smtClean="0">
                <a:latin typeface="Times New Roman"/>
                <a:cs typeface="Times New Roman"/>
              </a:rPr>
              <a:t>?</a:t>
            </a:r>
          </a:p>
          <a:p>
            <a:pPr marL="514350" indent="-514350">
              <a:buAutoNum type="arabicPeriod" startAt="10"/>
            </a:pPr>
            <a:endParaRPr lang="en-US" sz="2400" dirty="0">
              <a:latin typeface="Times New Roman"/>
              <a:cs typeface="Times New Roman"/>
            </a:endParaRPr>
          </a:p>
          <a:p>
            <a:pPr marL="514350" indent="-514350">
              <a:buAutoNum type="arabicPeriod" startAt="10"/>
            </a:pPr>
            <a:endParaRPr lang="en-US" sz="2400" dirty="0" smtClean="0">
              <a:latin typeface="Times New Roman"/>
              <a:cs typeface="Times New Roman"/>
            </a:endParaRPr>
          </a:p>
          <a:p>
            <a:pPr marL="514350" indent="-514350">
              <a:buAutoNum type="arabicPeriod" startAt="10"/>
            </a:pPr>
            <a:r>
              <a:rPr lang="en-US" sz="2800" dirty="0" smtClean="0">
                <a:latin typeface="Times New Roman"/>
                <a:cs typeface="Times New Roman"/>
              </a:rPr>
              <a:t>A </a:t>
            </a:r>
            <a:r>
              <a:rPr lang="en-US" sz="2800" dirty="0">
                <a:latin typeface="Times New Roman"/>
                <a:cs typeface="Times New Roman"/>
              </a:rPr>
              <a:t>backbiting tongue will bring </a:t>
            </a:r>
            <a:r>
              <a:rPr lang="en-US" sz="2800" b="1" i="1" dirty="0">
                <a:latin typeface="Times New Roman"/>
                <a:cs typeface="Times New Roman"/>
              </a:rPr>
              <a:t>what</a:t>
            </a:r>
            <a:r>
              <a:rPr lang="en-US" sz="2800" dirty="0">
                <a:latin typeface="Times New Roman"/>
                <a:cs typeface="Times New Roman"/>
              </a:rPr>
              <a:t> from </a:t>
            </a:r>
            <a:r>
              <a:rPr lang="en-US" sz="2800" b="1" i="1" dirty="0">
                <a:latin typeface="Times New Roman"/>
                <a:cs typeface="Times New Roman"/>
              </a:rPr>
              <a:t>whom</a:t>
            </a:r>
            <a:r>
              <a:rPr lang="en-US" sz="2800" dirty="0" smtClean="0">
                <a:latin typeface="Times New Roman"/>
                <a:cs typeface="Times New Roman"/>
              </a:rPr>
              <a:t>?</a:t>
            </a:r>
          </a:p>
          <a:p>
            <a:pPr marL="514350" indent="-514350">
              <a:buAutoNum type="arabicPeriod" startAt="10"/>
            </a:pPr>
            <a:endParaRPr lang="en-US" sz="2400" dirty="0">
              <a:latin typeface="Times New Roman"/>
              <a:cs typeface="Times New Roman"/>
            </a:endParaRPr>
          </a:p>
          <a:p>
            <a:pPr marL="514350" indent="-514350">
              <a:buAutoNum type="arabicPeriod" startAt="10"/>
            </a:pPr>
            <a:endParaRPr lang="en-US" sz="2400" dirty="0" smtClean="0">
              <a:latin typeface="Times New Roman"/>
              <a:cs typeface="Times New Roman"/>
            </a:endParaRPr>
          </a:p>
          <a:p>
            <a:pPr marL="514350" indent="-514350">
              <a:buAutoNum type="arabicPeriod" startAt="10"/>
            </a:pPr>
            <a:r>
              <a:rPr lang="en-US" sz="2800" dirty="0" smtClean="0">
                <a:latin typeface="Times New Roman"/>
                <a:cs typeface="Times New Roman"/>
              </a:rPr>
              <a:t>Express </a:t>
            </a:r>
            <a:r>
              <a:rPr lang="en-US" sz="2800" dirty="0">
                <a:latin typeface="Times New Roman"/>
                <a:cs typeface="Times New Roman"/>
              </a:rPr>
              <a:t>the following in other words: </a:t>
            </a:r>
            <a:r>
              <a:rPr lang="en-US" sz="2800" i="1" dirty="0">
                <a:latin typeface="Times New Roman"/>
                <a:cs typeface="Times New Roman"/>
              </a:rPr>
              <a:t>"He that </a:t>
            </a:r>
            <a:r>
              <a:rPr lang="en-US" sz="2800" i="1" dirty="0" err="1">
                <a:latin typeface="Times New Roman"/>
                <a:cs typeface="Times New Roman"/>
              </a:rPr>
              <a:t>hideth</a:t>
            </a:r>
            <a:r>
              <a:rPr lang="en-US" sz="2800" i="1" dirty="0">
                <a:latin typeface="Times New Roman"/>
                <a:cs typeface="Times New Roman"/>
              </a:rPr>
              <a:t> hatred is of lying lips?</a:t>
            </a:r>
            <a:r>
              <a:rPr lang="en-US" sz="2800" i="1"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100574683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5693867"/>
          </a:xfrm>
          <a:prstGeom prst="rect">
            <a:avLst/>
          </a:prstGeom>
          <a:noFill/>
        </p:spPr>
        <p:txBody>
          <a:bodyPr wrap="square" rtlCol="0">
            <a:spAutoFit/>
          </a:bodyPr>
          <a:lstStyle/>
          <a:p>
            <a:pPr marL="514350" indent="-514350">
              <a:buAutoNum type="arabicPeriod" startAt="15"/>
            </a:pPr>
            <a:r>
              <a:rPr lang="en-US" sz="2800" dirty="0" smtClean="0">
                <a:latin typeface="Times New Roman"/>
                <a:cs typeface="Times New Roman"/>
              </a:rPr>
              <a:t>Are </a:t>
            </a:r>
            <a:r>
              <a:rPr lang="en-US" sz="2800" dirty="0">
                <a:latin typeface="Times New Roman"/>
                <a:cs typeface="Times New Roman"/>
              </a:rPr>
              <a:t>our business affairs outside of God's law</a:t>
            </a:r>
            <a:r>
              <a:rPr lang="en-US" sz="2800" dirty="0" smtClean="0">
                <a:latin typeface="Times New Roman"/>
                <a:cs typeface="Times New Roman"/>
              </a:rPr>
              <a:t>?</a:t>
            </a:r>
          </a:p>
          <a:p>
            <a:pPr marL="514350" indent="-514350">
              <a:buAutoNum type="arabicPeriod" startAt="15"/>
            </a:pPr>
            <a:endParaRPr lang="en-US" sz="2800" dirty="0">
              <a:latin typeface="Times New Roman"/>
              <a:cs typeface="Times New Roman"/>
            </a:endParaRPr>
          </a:p>
          <a:p>
            <a:pPr marL="514350" indent="-514350">
              <a:buAutoNum type="arabicPeriod" startAt="15"/>
            </a:pPr>
            <a:endParaRPr lang="en-US" sz="2800" dirty="0" smtClean="0">
              <a:latin typeface="Times New Roman"/>
              <a:cs typeface="Times New Roman"/>
            </a:endParaRPr>
          </a:p>
          <a:p>
            <a:pPr marL="514350" indent="-514350">
              <a:buAutoNum type="arabicPeriod" startAt="15"/>
            </a:pPr>
            <a:r>
              <a:rPr lang="en-US" sz="2800" dirty="0" smtClean="0">
                <a:latin typeface="Times New Roman"/>
                <a:cs typeface="Times New Roman"/>
              </a:rPr>
              <a:t>How </a:t>
            </a:r>
            <a:r>
              <a:rPr lang="en-US" sz="2800" dirty="0">
                <a:latin typeface="Times New Roman"/>
                <a:cs typeface="Times New Roman"/>
              </a:rPr>
              <a:t>is God affected by our standards in business</a:t>
            </a:r>
            <a:r>
              <a:rPr lang="en-US" sz="2800" dirty="0" smtClean="0">
                <a:latin typeface="Times New Roman"/>
                <a:cs typeface="Times New Roman"/>
              </a:rPr>
              <a:t>?</a:t>
            </a:r>
          </a:p>
          <a:p>
            <a:endParaRPr lang="en-US" sz="2800" dirty="0" smtClean="0">
              <a:latin typeface="Times New Roman"/>
              <a:cs typeface="Times New Roman"/>
            </a:endParaRPr>
          </a:p>
          <a:p>
            <a:pPr marL="514350" indent="-514350">
              <a:buAutoNum type="arabicPeriod" startAt="15"/>
            </a:pPr>
            <a:endParaRPr lang="en-US" sz="2800" dirty="0">
              <a:latin typeface="Times New Roman"/>
              <a:cs typeface="Times New Roman"/>
            </a:endParaRPr>
          </a:p>
          <a:p>
            <a:pPr marL="514350" indent="-514350">
              <a:buAutoNum type="arabicPeriod" startAt="15"/>
            </a:pPr>
            <a:r>
              <a:rPr lang="en-US" sz="2800" dirty="0" smtClean="0">
                <a:latin typeface="Times New Roman"/>
                <a:cs typeface="Times New Roman"/>
              </a:rPr>
              <a:t>Does </a:t>
            </a:r>
            <a:r>
              <a:rPr lang="en-US" sz="2800" dirty="0">
                <a:latin typeface="Times New Roman"/>
                <a:cs typeface="Times New Roman"/>
              </a:rPr>
              <a:t>God forbid "haggling" over a price in 20:14? </a:t>
            </a:r>
            <a:r>
              <a:rPr lang="en-US" sz="2800" dirty="0" smtClean="0">
                <a:latin typeface="Times New Roman"/>
                <a:cs typeface="Times New Roman"/>
              </a:rPr>
              <a:t>Explain.</a:t>
            </a:r>
          </a:p>
          <a:p>
            <a:pPr marL="514350" indent="-514350">
              <a:buAutoNum type="arabicPeriod" startAt="15"/>
            </a:pPr>
            <a:endParaRPr lang="en-US" sz="2800" dirty="0">
              <a:latin typeface="Times New Roman"/>
              <a:cs typeface="Times New Roman"/>
            </a:endParaRPr>
          </a:p>
          <a:p>
            <a:pPr marL="514350" indent="-514350">
              <a:buAutoNum type="arabicPeriod" startAt="15"/>
            </a:pPr>
            <a:endParaRPr lang="en-US" sz="2800" dirty="0" smtClean="0">
              <a:latin typeface="Times New Roman"/>
              <a:cs typeface="Times New Roman"/>
            </a:endParaRPr>
          </a:p>
          <a:p>
            <a:pPr marL="514350" indent="-514350">
              <a:buAutoNum type="arabicPeriod" startAt="15"/>
            </a:pPr>
            <a:endParaRPr lang="en-US" sz="2800" dirty="0">
              <a:latin typeface="Times New Roman"/>
              <a:cs typeface="Times New Roman"/>
            </a:endParaRPr>
          </a:p>
          <a:p>
            <a:pPr marL="514350" indent="-514350">
              <a:buAutoNum type="arabicPeriod" startAt="15"/>
            </a:pPr>
            <a:r>
              <a:rPr lang="en-US" sz="2800" dirty="0" smtClean="0">
                <a:latin typeface="Times New Roman"/>
                <a:cs typeface="Times New Roman"/>
              </a:rPr>
              <a:t>Describe </a:t>
            </a:r>
            <a:r>
              <a:rPr lang="en-US" sz="2800" dirty="0">
                <a:latin typeface="Times New Roman"/>
                <a:cs typeface="Times New Roman"/>
              </a:rPr>
              <a:t>what it is like to gain something in business by deceit</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42779200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overb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901520"/>
          </a:xfrm>
          <a:prstGeom prst="rect">
            <a:avLst/>
          </a:prstGeom>
        </p:spPr>
      </p:pic>
      <p:sp>
        <p:nvSpPr>
          <p:cNvPr id="2" name="TextBox 1"/>
          <p:cNvSpPr txBox="1"/>
          <p:nvPr/>
        </p:nvSpPr>
        <p:spPr>
          <a:xfrm>
            <a:off x="0" y="5962713"/>
            <a:ext cx="9144000" cy="830997"/>
          </a:xfrm>
          <a:prstGeom prst="rect">
            <a:avLst/>
          </a:prstGeom>
          <a:noFill/>
        </p:spPr>
        <p:txBody>
          <a:bodyPr wrap="square" rtlCol="0">
            <a:spAutoFit/>
          </a:bodyPr>
          <a:lstStyle/>
          <a:p>
            <a:pPr algn="ctr"/>
            <a:r>
              <a:rPr lang="en-US" sz="4800" b="1" dirty="0" smtClean="0">
                <a:solidFill>
                  <a:srgbClr val="800000"/>
                </a:solidFill>
                <a:effectLst>
                  <a:outerShdw blurRad="50800" dist="38100" dir="2700000" algn="tl" rotWithShape="0">
                    <a:schemeClr val="tx1">
                      <a:lumMod val="95000"/>
                      <a:lumOff val="5000"/>
                      <a:alpha val="43000"/>
                    </a:schemeClr>
                  </a:outerShdw>
                </a:effectLst>
                <a:latin typeface="Times New Roman"/>
                <a:cs typeface="Times New Roman"/>
              </a:rPr>
              <a:t>PROVERBS: </a:t>
            </a:r>
            <a:r>
              <a:rPr lang="en-US" sz="4800" b="1" dirty="0" smtClean="0">
                <a:solidFill>
                  <a:schemeClr val="tx1">
                    <a:lumMod val="95000"/>
                    <a:lumOff val="5000"/>
                  </a:schemeClr>
                </a:solidFill>
                <a:effectLst>
                  <a:outerShdw blurRad="50800" dist="38100" dir="2700000" algn="tl" rotWithShape="0">
                    <a:schemeClr val="tx1">
                      <a:lumMod val="95000"/>
                      <a:lumOff val="5000"/>
                      <a:alpha val="43000"/>
                    </a:schemeClr>
                  </a:outerShdw>
                </a:effectLst>
                <a:latin typeface="Times New Roman"/>
                <a:cs typeface="Times New Roman"/>
              </a:rPr>
              <a:t>Riches &amp; Poverty</a:t>
            </a:r>
            <a:endParaRPr lang="en-US" sz="4800" b="1" dirty="0">
              <a:solidFill>
                <a:schemeClr val="tx1">
                  <a:lumMod val="95000"/>
                  <a:lumOff val="5000"/>
                </a:schemeClr>
              </a:solidFill>
              <a:effectLst>
                <a:outerShdw blurRad="50800" dist="38100" dir="2700000" algn="tl" rotWithShape="0">
                  <a:schemeClr val="tx1">
                    <a:lumMod val="95000"/>
                    <a:lumOff val="5000"/>
                    <a:alpha val="43000"/>
                  </a:schemeClr>
                </a:outerShdw>
              </a:effectLst>
              <a:latin typeface="Times New Roman"/>
              <a:cs typeface="Times New Roman"/>
            </a:endParaRPr>
          </a:p>
        </p:txBody>
      </p:sp>
    </p:spTree>
    <p:extLst>
      <p:ext uri="{BB962C8B-B14F-4D97-AF65-F5344CB8AC3E}">
        <p14:creationId xmlns:p14="http://schemas.microsoft.com/office/powerpoint/2010/main" val="8676764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2122"/>
            <a:ext cx="9144000" cy="1482286"/>
          </a:xfrm>
        </p:spPr>
        <p:txBody>
          <a:bodyPr>
            <a:noAutofit/>
          </a:bodyPr>
          <a:lstStyle/>
          <a:p>
            <a:r>
              <a:rPr lang="en-US" sz="5400" b="1" dirty="0" smtClean="0">
                <a:solidFill>
                  <a:srgbClr val="800000"/>
                </a:solidFill>
                <a:effectLst>
                  <a:outerShdw blurRad="50800" dist="38100" dir="2700000" algn="tl" rotWithShape="0">
                    <a:schemeClr val="tx1">
                      <a:alpha val="43000"/>
                    </a:schemeClr>
                  </a:outerShdw>
                </a:effectLst>
                <a:latin typeface="Times New Roman"/>
                <a:cs typeface="Times New Roman"/>
              </a:rPr>
              <a:t>Proverbs on</a:t>
            </a:r>
            <a:r>
              <a:rPr lang="en-US" sz="5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5400" b="1" dirty="0" smtClean="0">
                <a:solidFill>
                  <a:srgbClr val="800000"/>
                </a:solidFill>
                <a:effectLst>
                  <a:outerShdw blurRad="50800" dist="38100" dir="2700000" algn="tl" rotWithShape="0">
                    <a:schemeClr val="tx1">
                      <a:alpha val="43000"/>
                    </a:schemeClr>
                  </a:outerShdw>
                </a:effectLst>
                <a:latin typeface="Times New Roman"/>
                <a:cs typeface="Times New Roman"/>
              </a:rPr>
              <a:t>Riches &amp; Poverty</a:t>
            </a:r>
            <a:endParaRPr lang="en-US" sz="54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29316" y="1058472"/>
            <a:ext cx="8914684" cy="5832365"/>
          </a:xfrm>
          <a:prstGeom prst="rect">
            <a:avLst/>
          </a:prstGeom>
          <a:noFill/>
        </p:spPr>
        <p:txBody>
          <a:bodyPr wrap="square" rtlCol="0">
            <a:spAutoFit/>
          </a:bodyPr>
          <a:lstStyle/>
          <a:p>
            <a:r>
              <a:rPr lang="en-US" sz="3200" b="1" u="sng" dirty="0">
                <a:latin typeface="Times New Roman"/>
                <a:cs typeface="Times New Roman"/>
              </a:rPr>
              <a:t>INTRODUCTION</a:t>
            </a:r>
            <a:r>
              <a:rPr lang="en-US" sz="3200" b="1" dirty="0">
                <a:latin typeface="Times New Roman"/>
                <a:cs typeface="Times New Roman"/>
              </a:rPr>
              <a:t>:</a:t>
            </a:r>
            <a:endParaRPr lang="en-US" sz="3200" dirty="0">
              <a:latin typeface="Times New Roman"/>
              <a:cs typeface="Times New Roman"/>
            </a:endParaRPr>
          </a:p>
          <a:p>
            <a:pPr>
              <a:lnSpc>
                <a:spcPct val="95000"/>
              </a:lnSpc>
            </a:pPr>
            <a:r>
              <a:rPr lang="en-US" sz="3000" dirty="0">
                <a:latin typeface="Times New Roman"/>
                <a:cs typeface="Times New Roman"/>
              </a:rPr>
              <a:t>Problems associated with money and possessions have always been present and will continue as long as this world continues. The Proverbs give timeless advice on materialism, covetousness, poverty, deprivation, liberality and greed. Let us learn and apply the wisdom given on the subject.</a:t>
            </a:r>
          </a:p>
          <a:p>
            <a:endParaRPr lang="en-US" dirty="0">
              <a:latin typeface="Times New Roman"/>
              <a:cs typeface="Times New Roman"/>
            </a:endParaRPr>
          </a:p>
          <a:p>
            <a:pPr marL="571500" indent="-571500">
              <a:buAutoNum type="romanUcPeriod"/>
            </a:pPr>
            <a:r>
              <a:rPr lang="en-US" sz="3200" b="1" dirty="0" smtClean="0">
                <a:latin typeface="Times New Roman"/>
                <a:cs typeface="Times New Roman"/>
              </a:rPr>
              <a:t>CHARACTER </a:t>
            </a:r>
            <a:r>
              <a:rPr lang="en-US" sz="3200" b="1" dirty="0">
                <a:latin typeface="Times New Roman"/>
                <a:cs typeface="Times New Roman"/>
              </a:rPr>
              <a:t>OF RICHES</a:t>
            </a:r>
          </a:p>
          <a:p>
            <a:pPr marL="973138" indent="-514350">
              <a:buAutoNum type="alphaUcPeriod"/>
            </a:pPr>
            <a:r>
              <a:rPr lang="en-US" sz="3000" dirty="0" smtClean="0">
                <a:latin typeface="Times New Roman"/>
                <a:cs typeface="Times New Roman"/>
              </a:rPr>
              <a:t>Riches </a:t>
            </a:r>
            <a:r>
              <a:rPr lang="en-US" sz="3000" dirty="0">
                <a:latin typeface="Times New Roman"/>
                <a:cs typeface="Times New Roman"/>
              </a:rPr>
              <a:t>help avoid destructive circumstances that the poor cannot avoid (</a:t>
            </a:r>
            <a:r>
              <a:rPr lang="en-US" sz="3000" b="1" dirty="0">
                <a:solidFill>
                  <a:srgbClr val="800000"/>
                </a:solidFill>
                <a:latin typeface="Times New Roman"/>
                <a:cs typeface="Times New Roman"/>
              </a:rPr>
              <a:t>10:15</a:t>
            </a:r>
            <a:r>
              <a:rPr lang="en-US" sz="3000" dirty="0">
                <a:latin typeface="Times New Roman"/>
                <a:cs typeface="Times New Roman"/>
              </a:rPr>
              <a:t>).</a:t>
            </a:r>
          </a:p>
          <a:p>
            <a:pPr marL="973138" indent="-514350">
              <a:buAutoNum type="alphaUcPeriod"/>
            </a:pPr>
            <a:r>
              <a:rPr lang="en-US" sz="3000" dirty="0" smtClean="0">
                <a:latin typeface="Times New Roman"/>
                <a:cs typeface="Times New Roman"/>
              </a:rPr>
              <a:t>Riches </a:t>
            </a:r>
            <a:r>
              <a:rPr lang="en-US" sz="3000" dirty="0">
                <a:latin typeface="Times New Roman"/>
                <a:cs typeface="Times New Roman"/>
              </a:rPr>
              <a:t>are deceitful - cannot trust them (</a:t>
            </a:r>
            <a:r>
              <a:rPr lang="en-US" sz="3000" b="1" dirty="0">
                <a:solidFill>
                  <a:srgbClr val="800000"/>
                </a:solidFill>
                <a:latin typeface="Times New Roman"/>
                <a:cs typeface="Times New Roman"/>
              </a:rPr>
              <a:t>11:28</a:t>
            </a:r>
            <a:r>
              <a:rPr lang="en-US" sz="3000" dirty="0">
                <a:latin typeface="Times New Roman"/>
                <a:cs typeface="Times New Roman"/>
              </a:rPr>
              <a:t>, </a:t>
            </a:r>
            <a:r>
              <a:rPr lang="en-US" sz="3000" b="1" dirty="0">
                <a:solidFill>
                  <a:srgbClr val="800000"/>
                </a:solidFill>
                <a:latin typeface="Times New Roman"/>
                <a:cs typeface="Times New Roman"/>
              </a:rPr>
              <a:t>18:11</a:t>
            </a:r>
            <a:r>
              <a:rPr lang="en-US" sz="3000" dirty="0">
                <a:latin typeface="Times New Roman"/>
                <a:cs typeface="Times New Roman"/>
              </a:rPr>
              <a:t>, </a:t>
            </a:r>
            <a:r>
              <a:rPr lang="en-US" sz="3000" b="1" dirty="0">
                <a:solidFill>
                  <a:srgbClr val="800000"/>
                </a:solidFill>
                <a:latin typeface="Times New Roman"/>
                <a:cs typeface="Times New Roman"/>
              </a:rPr>
              <a:t>23:4-5</a:t>
            </a:r>
            <a:r>
              <a:rPr lang="en-US" sz="3000" dirty="0">
                <a:latin typeface="Times New Roman"/>
                <a:cs typeface="Times New Roman"/>
              </a:rPr>
              <a:t>). </a:t>
            </a:r>
          </a:p>
        </p:txBody>
      </p:sp>
    </p:spTree>
    <p:extLst>
      <p:ext uri="{BB962C8B-B14F-4D97-AF65-F5344CB8AC3E}">
        <p14:creationId xmlns:p14="http://schemas.microsoft.com/office/powerpoint/2010/main" val="36546924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171074"/>
            <a:ext cx="9150324" cy="6786473"/>
          </a:xfrm>
          <a:prstGeom prst="rect">
            <a:avLst/>
          </a:prstGeom>
        </p:spPr>
        <p:txBody>
          <a:bodyPr wrap="square">
            <a:spAutoFit/>
          </a:bodyPr>
          <a:lstStyle/>
          <a:p>
            <a:pPr lvl="0">
              <a:spcAft>
                <a:spcPts val="300"/>
              </a:spcAft>
            </a:pPr>
            <a:r>
              <a:rPr lang="en-US" sz="3600" b="1" dirty="0" smtClean="0">
                <a:latin typeface="Times New Roman"/>
                <a:cs typeface="Times New Roman"/>
              </a:rPr>
              <a:t>II.	RICHES </a:t>
            </a:r>
            <a:r>
              <a:rPr lang="en-US" sz="3600" b="1" dirty="0">
                <a:latin typeface="Times New Roman"/>
                <a:cs typeface="Times New Roman"/>
              </a:rPr>
              <a:t>ARE NOT EVERYTHING</a:t>
            </a:r>
          </a:p>
          <a:p>
            <a:pPr marL="1093788" indent="-582613">
              <a:spcAft>
                <a:spcPts val="300"/>
              </a:spcAft>
            </a:pPr>
            <a:r>
              <a:rPr lang="en-US" sz="3200" dirty="0">
                <a:latin typeface="Times New Roman"/>
                <a:cs typeface="Times New Roman"/>
              </a:rPr>
              <a:t>A.	Unlike earthly riches, God's blessings will make you rich without accompanying sorrows (</a:t>
            </a:r>
            <a:r>
              <a:rPr lang="en-US" sz="3200" b="1" dirty="0">
                <a:solidFill>
                  <a:srgbClr val="800000"/>
                </a:solidFill>
                <a:latin typeface="Times New Roman"/>
                <a:cs typeface="Times New Roman"/>
              </a:rPr>
              <a:t>10:22</a:t>
            </a:r>
            <a:r>
              <a:rPr lang="en-US" sz="3200" dirty="0">
                <a:latin typeface="Times New Roman"/>
                <a:cs typeface="Times New Roman"/>
              </a:rPr>
              <a:t>, </a:t>
            </a:r>
            <a:r>
              <a:rPr lang="en-US" sz="3200" b="1" dirty="0">
                <a:solidFill>
                  <a:srgbClr val="800000"/>
                </a:solidFill>
                <a:latin typeface="Times New Roman"/>
                <a:cs typeface="Times New Roman"/>
              </a:rPr>
              <a:t>15:16</a:t>
            </a:r>
            <a:r>
              <a:rPr lang="en-US" sz="3200" dirty="0">
                <a:latin typeface="Times New Roman"/>
                <a:cs typeface="Times New Roman"/>
              </a:rPr>
              <a:t>, </a:t>
            </a:r>
            <a:r>
              <a:rPr lang="en-US" sz="3200" b="1" dirty="0">
                <a:solidFill>
                  <a:srgbClr val="800000"/>
                </a:solidFill>
                <a:latin typeface="Times New Roman"/>
                <a:cs typeface="Times New Roman"/>
              </a:rPr>
              <a:t>15:17</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B.	A gracious woman obtains the riches of honor (</a:t>
            </a:r>
            <a:r>
              <a:rPr lang="en-US" sz="3200" b="1" dirty="0">
                <a:solidFill>
                  <a:srgbClr val="800000"/>
                </a:solidFill>
                <a:latin typeface="Times New Roman"/>
                <a:cs typeface="Times New Roman"/>
              </a:rPr>
              <a:t>11:16</a:t>
            </a:r>
            <a:r>
              <a:rPr lang="en-US" sz="3200" dirty="0">
                <a:latin typeface="Times New Roman"/>
                <a:cs typeface="Times New Roman"/>
              </a:rPr>
              <a:t>, </a:t>
            </a:r>
            <a:r>
              <a:rPr lang="en-US" sz="3200" b="1" dirty="0">
                <a:solidFill>
                  <a:srgbClr val="800000"/>
                </a:solidFill>
                <a:latin typeface="Times New Roman"/>
                <a:cs typeface="Times New Roman"/>
              </a:rPr>
              <a:t>11:22</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C.	You can be poor but truly wealthy (</a:t>
            </a:r>
            <a:r>
              <a:rPr lang="en-US" sz="3200" b="1" dirty="0">
                <a:solidFill>
                  <a:srgbClr val="800000"/>
                </a:solidFill>
                <a:latin typeface="Times New Roman"/>
                <a:cs typeface="Times New Roman"/>
              </a:rPr>
              <a:t>13:7</a:t>
            </a:r>
            <a:r>
              <a:rPr lang="en-US" sz="3200" dirty="0">
                <a:latin typeface="Times New Roman"/>
                <a:cs typeface="Times New Roman"/>
              </a:rPr>
              <a:t>, </a:t>
            </a:r>
            <a:r>
              <a:rPr lang="en-US" sz="3200" b="1" dirty="0">
                <a:solidFill>
                  <a:srgbClr val="800000"/>
                </a:solidFill>
                <a:latin typeface="Times New Roman"/>
                <a:cs typeface="Times New Roman"/>
              </a:rPr>
              <a:t>13:8</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D.	Wisdom and understanding are more valuable than gold and silver (</a:t>
            </a:r>
            <a:r>
              <a:rPr lang="en-US" sz="3200" b="1" dirty="0">
                <a:solidFill>
                  <a:srgbClr val="800000"/>
                </a:solidFill>
                <a:latin typeface="Times New Roman"/>
                <a:cs typeface="Times New Roman"/>
              </a:rPr>
              <a:t>16:16</a:t>
            </a:r>
            <a:r>
              <a:rPr lang="en-US" sz="3200" dirty="0">
                <a:latin typeface="Times New Roman"/>
                <a:cs typeface="Times New Roman"/>
              </a:rPr>
              <a:t>, </a:t>
            </a:r>
            <a:r>
              <a:rPr lang="en-US" sz="3200" b="1" dirty="0">
                <a:solidFill>
                  <a:srgbClr val="800000"/>
                </a:solidFill>
                <a:latin typeface="Times New Roman"/>
                <a:cs typeface="Times New Roman"/>
              </a:rPr>
              <a:t>20:15</a:t>
            </a:r>
            <a:r>
              <a:rPr lang="en-US" sz="3200" dirty="0">
                <a:latin typeface="Times New Roman"/>
                <a:cs typeface="Times New Roman"/>
              </a:rPr>
              <a:t>, </a:t>
            </a:r>
            <a:r>
              <a:rPr lang="en-US" sz="3200" b="1" dirty="0">
                <a:solidFill>
                  <a:srgbClr val="800000"/>
                </a:solidFill>
                <a:latin typeface="Times New Roman"/>
                <a:cs typeface="Times New Roman"/>
              </a:rPr>
              <a:t>28:11</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E.	Poverty with integrity is better than riches with perverseness (</a:t>
            </a:r>
            <a:r>
              <a:rPr lang="en-US" sz="3200" b="1" dirty="0">
                <a:solidFill>
                  <a:srgbClr val="800000"/>
                </a:solidFill>
                <a:latin typeface="Times New Roman"/>
                <a:cs typeface="Times New Roman"/>
              </a:rPr>
              <a:t>16:8</a:t>
            </a:r>
            <a:r>
              <a:rPr lang="en-US" sz="3200" dirty="0">
                <a:latin typeface="Times New Roman"/>
                <a:cs typeface="Times New Roman"/>
              </a:rPr>
              <a:t>, </a:t>
            </a:r>
            <a:r>
              <a:rPr lang="en-US" sz="3200" b="1" dirty="0">
                <a:solidFill>
                  <a:srgbClr val="800000"/>
                </a:solidFill>
                <a:latin typeface="Times New Roman"/>
                <a:cs typeface="Times New Roman"/>
              </a:rPr>
              <a:t>16:19</a:t>
            </a:r>
            <a:r>
              <a:rPr lang="en-US" sz="3200" dirty="0">
                <a:latin typeface="Times New Roman"/>
                <a:cs typeface="Times New Roman"/>
              </a:rPr>
              <a:t>, </a:t>
            </a:r>
            <a:r>
              <a:rPr lang="en-US" sz="3200" b="1" dirty="0">
                <a:solidFill>
                  <a:srgbClr val="800000"/>
                </a:solidFill>
                <a:latin typeface="Times New Roman"/>
                <a:cs typeface="Times New Roman"/>
              </a:rPr>
              <a:t>28:6</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F.	</a:t>
            </a:r>
            <a:r>
              <a:rPr lang="en-US" sz="3200" dirty="0" smtClean="0">
                <a:latin typeface="Times New Roman"/>
                <a:cs typeface="Times New Roman"/>
              </a:rPr>
              <a:t>A </a:t>
            </a:r>
            <a:r>
              <a:rPr lang="en-US" sz="3200" dirty="0">
                <a:latin typeface="Times New Roman"/>
                <a:cs typeface="Times New Roman"/>
              </a:rPr>
              <a:t>good reputation is more valuable than riches (</a:t>
            </a:r>
            <a:r>
              <a:rPr lang="en-US" sz="3200" b="1" dirty="0">
                <a:solidFill>
                  <a:srgbClr val="800000"/>
                </a:solidFill>
                <a:latin typeface="Times New Roman"/>
                <a:cs typeface="Times New Roman"/>
              </a:rPr>
              <a:t>22:1</a:t>
            </a:r>
            <a:r>
              <a:rPr lang="en-US" sz="3200" dirty="0" smtClean="0">
                <a:latin typeface="Times New Roman"/>
                <a:cs typeface="Times New Roman"/>
              </a:rPr>
              <a:t>) </a:t>
            </a:r>
            <a:endParaRPr lang="en-US" sz="3200" dirty="0">
              <a:latin typeface="Times New Roman"/>
              <a:cs typeface="Times New Roman"/>
            </a:endParaRPr>
          </a:p>
        </p:txBody>
      </p:sp>
    </p:spTree>
    <p:extLst>
      <p:ext uri="{BB962C8B-B14F-4D97-AF65-F5344CB8AC3E}">
        <p14:creationId xmlns:p14="http://schemas.microsoft.com/office/powerpoint/2010/main" val="2855011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81428"/>
            <a:ext cx="9150324" cy="6801862"/>
          </a:xfrm>
          <a:prstGeom prst="rect">
            <a:avLst/>
          </a:prstGeom>
        </p:spPr>
        <p:txBody>
          <a:bodyPr wrap="square">
            <a:spAutoFit/>
          </a:bodyPr>
          <a:lstStyle/>
          <a:p>
            <a:pPr marL="747713" lvl="0" indent="-747713">
              <a:buAutoNum type="romanUcPeriod" startAt="3"/>
            </a:pPr>
            <a:r>
              <a:rPr lang="en-US" sz="3000" b="1" dirty="0" smtClean="0">
                <a:latin typeface="Times New Roman"/>
                <a:cs typeface="Times New Roman"/>
              </a:rPr>
              <a:t>SHARING </a:t>
            </a:r>
            <a:r>
              <a:rPr lang="en-US" sz="3000" b="1" dirty="0">
                <a:latin typeface="Times New Roman"/>
                <a:cs typeface="Times New Roman"/>
              </a:rPr>
              <a:t>OUR EARTHLY </a:t>
            </a:r>
            <a:r>
              <a:rPr lang="en-US" sz="3000" b="1" dirty="0" smtClean="0">
                <a:latin typeface="Times New Roman"/>
                <a:cs typeface="Times New Roman"/>
              </a:rPr>
              <a:t>POSSESSIONS</a:t>
            </a:r>
          </a:p>
          <a:p>
            <a:pPr marL="1201738" lvl="0" indent="-514350">
              <a:buAutoNum type="alphaUcPeriod"/>
            </a:pPr>
            <a:r>
              <a:rPr lang="en-US" sz="2800" dirty="0" smtClean="0">
                <a:latin typeface="Times New Roman"/>
                <a:cs typeface="Times New Roman"/>
              </a:rPr>
              <a:t>Liberal </a:t>
            </a:r>
            <a:r>
              <a:rPr lang="en-US" sz="2800" dirty="0">
                <a:latin typeface="Times New Roman"/>
                <a:cs typeface="Times New Roman"/>
              </a:rPr>
              <a:t>giving tends to gain, while stingy withholding tends to want (</a:t>
            </a:r>
            <a:r>
              <a:rPr lang="en-US" sz="2800" b="1" dirty="0">
                <a:solidFill>
                  <a:srgbClr val="800000"/>
                </a:solidFill>
                <a:latin typeface="Times New Roman"/>
                <a:cs typeface="Times New Roman"/>
              </a:rPr>
              <a:t>11:24</a:t>
            </a:r>
            <a:r>
              <a:rPr lang="en-US" sz="2800" dirty="0">
                <a:latin typeface="Times New Roman"/>
                <a:cs typeface="Times New Roman"/>
              </a:rPr>
              <a:t>, </a:t>
            </a:r>
            <a:r>
              <a:rPr lang="en-US" sz="2800" b="1" dirty="0">
                <a:solidFill>
                  <a:srgbClr val="800000"/>
                </a:solidFill>
                <a:latin typeface="Times New Roman"/>
                <a:cs typeface="Times New Roman"/>
              </a:rPr>
              <a:t>11:25</a:t>
            </a:r>
            <a:r>
              <a:rPr lang="en-US" sz="2800" dirty="0">
                <a:latin typeface="Times New Roman"/>
                <a:cs typeface="Times New Roman"/>
              </a:rPr>
              <a:t>, </a:t>
            </a:r>
            <a:r>
              <a:rPr lang="en-US" sz="2800" b="1" dirty="0">
                <a:solidFill>
                  <a:srgbClr val="800000"/>
                </a:solidFill>
                <a:latin typeface="Times New Roman"/>
                <a:cs typeface="Times New Roman"/>
              </a:rPr>
              <a:t>18:16</a:t>
            </a:r>
            <a:r>
              <a:rPr lang="en-US" sz="2800" dirty="0">
                <a:latin typeface="Times New Roman"/>
                <a:cs typeface="Times New Roman"/>
              </a:rPr>
              <a:t>, </a:t>
            </a:r>
            <a:r>
              <a:rPr lang="en-US" sz="2800" b="1" dirty="0">
                <a:solidFill>
                  <a:srgbClr val="800000"/>
                </a:solidFill>
                <a:latin typeface="Times New Roman"/>
                <a:cs typeface="Times New Roman"/>
              </a:rPr>
              <a:t>19:6</a:t>
            </a:r>
            <a:r>
              <a:rPr lang="en-US" sz="2800" dirty="0">
                <a:latin typeface="Times New Roman"/>
                <a:cs typeface="Times New Roman"/>
              </a:rPr>
              <a:t>)</a:t>
            </a:r>
            <a:r>
              <a:rPr lang="en-US" sz="2800" dirty="0" smtClean="0">
                <a:latin typeface="Times New Roman"/>
                <a:cs typeface="Times New Roman"/>
              </a:rPr>
              <a:t>.</a:t>
            </a:r>
          </a:p>
          <a:p>
            <a:pPr marL="1201738" lvl="0" indent="-514350">
              <a:buAutoNum type="alphaUcPeriod"/>
            </a:pPr>
            <a:r>
              <a:rPr lang="en-US" sz="2800" dirty="0" smtClean="0">
                <a:latin typeface="Times New Roman"/>
                <a:cs typeface="Times New Roman"/>
              </a:rPr>
              <a:t>Withholding </a:t>
            </a:r>
            <a:r>
              <a:rPr lang="en-US" sz="2800" dirty="0">
                <a:latin typeface="Times New Roman"/>
                <a:cs typeface="Times New Roman"/>
              </a:rPr>
              <a:t>from others brings curse upon you from others (</a:t>
            </a:r>
            <a:r>
              <a:rPr lang="en-US" sz="2800" b="1" dirty="0">
                <a:solidFill>
                  <a:srgbClr val="800000"/>
                </a:solidFill>
                <a:latin typeface="Times New Roman"/>
                <a:cs typeface="Times New Roman"/>
              </a:rPr>
              <a:t>11:26</a:t>
            </a:r>
            <a:r>
              <a:rPr lang="en-US" sz="2800" dirty="0">
                <a:latin typeface="Times New Roman"/>
                <a:cs typeface="Times New Roman"/>
              </a:rPr>
              <a:t>, </a:t>
            </a:r>
            <a:r>
              <a:rPr lang="en-US" sz="2800" b="1" dirty="0">
                <a:solidFill>
                  <a:srgbClr val="800000"/>
                </a:solidFill>
                <a:latin typeface="Times New Roman"/>
                <a:cs typeface="Times New Roman"/>
              </a:rPr>
              <a:t>14:28</a:t>
            </a:r>
            <a:r>
              <a:rPr lang="en-US" sz="2800" dirty="0">
                <a:latin typeface="Times New Roman"/>
                <a:cs typeface="Times New Roman"/>
              </a:rPr>
              <a:t>, </a:t>
            </a:r>
            <a:r>
              <a:rPr lang="en-US" sz="2800" b="1" dirty="0">
                <a:solidFill>
                  <a:srgbClr val="800000"/>
                </a:solidFill>
                <a:latin typeface="Times New Roman"/>
                <a:cs typeface="Times New Roman"/>
              </a:rPr>
              <a:t>21:13</a:t>
            </a:r>
            <a:r>
              <a:rPr lang="en-US" sz="2800" dirty="0">
                <a:latin typeface="Times New Roman"/>
                <a:cs typeface="Times New Roman"/>
              </a:rPr>
              <a:t>)</a:t>
            </a:r>
            <a:r>
              <a:rPr lang="en-US" sz="2800" dirty="0" smtClean="0">
                <a:latin typeface="Times New Roman"/>
                <a:cs typeface="Times New Roman"/>
              </a:rPr>
              <a:t>.</a:t>
            </a:r>
          </a:p>
          <a:p>
            <a:pPr marL="1201738" lvl="0" indent="-514350">
              <a:buAutoNum type="alphaUcPeriod"/>
            </a:pPr>
            <a:r>
              <a:rPr lang="en-US" sz="2800" dirty="0" smtClean="0">
                <a:latin typeface="Times New Roman"/>
                <a:cs typeface="Times New Roman"/>
              </a:rPr>
              <a:t>Pity </a:t>
            </a:r>
            <a:r>
              <a:rPr lang="en-US" sz="2800" dirty="0">
                <a:latin typeface="Times New Roman"/>
                <a:cs typeface="Times New Roman"/>
              </a:rPr>
              <a:t>on the poor brings you happiness (</a:t>
            </a:r>
            <a:r>
              <a:rPr lang="en-US" sz="2800" b="1" dirty="0">
                <a:solidFill>
                  <a:srgbClr val="800000"/>
                </a:solidFill>
                <a:latin typeface="Times New Roman"/>
                <a:cs typeface="Times New Roman"/>
              </a:rPr>
              <a:t>14:21</a:t>
            </a:r>
            <a:r>
              <a:rPr lang="en-US" sz="2800" dirty="0">
                <a:latin typeface="Times New Roman"/>
                <a:cs typeface="Times New Roman"/>
              </a:rPr>
              <a:t>, </a:t>
            </a:r>
            <a:r>
              <a:rPr lang="en-US" sz="2800" b="1" dirty="0">
                <a:solidFill>
                  <a:srgbClr val="800000"/>
                </a:solidFill>
                <a:latin typeface="Times New Roman"/>
                <a:cs typeface="Times New Roman"/>
              </a:rPr>
              <a:t>19:17</a:t>
            </a:r>
            <a:r>
              <a:rPr lang="en-US" sz="2800" dirty="0">
                <a:latin typeface="Times New Roman"/>
                <a:cs typeface="Times New Roman"/>
              </a:rPr>
              <a:t>, </a:t>
            </a:r>
            <a:r>
              <a:rPr lang="en-US" sz="2800" b="1" dirty="0">
                <a:solidFill>
                  <a:srgbClr val="800000"/>
                </a:solidFill>
                <a:latin typeface="Times New Roman"/>
                <a:cs typeface="Times New Roman"/>
              </a:rPr>
              <a:t>22:9</a:t>
            </a:r>
            <a:r>
              <a:rPr lang="en-US" sz="2800" dirty="0">
                <a:latin typeface="Times New Roman"/>
                <a:cs typeface="Times New Roman"/>
              </a:rPr>
              <a:t>, </a:t>
            </a:r>
            <a:r>
              <a:rPr lang="en-US" sz="2800" b="1" dirty="0">
                <a:solidFill>
                  <a:srgbClr val="800000"/>
                </a:solidFill>
                <a:latin typeface="Times New Roman"/>
                <a:cs typeface="Times New Roman"/>
              </a:rPr>
              <a:t>28:27</a:t>
            </a:r>
            <a:r>
              <a:rPr lang="en-US" sz="2800" dirty="0">
                <a:latin typeface="Times New Roman"/>
                <a:cs typeface="Times New Roman"/>
              </a:rPr>
              <a:t>, </a:t>
            </a:r>
            <a:r>
              <a:rPr lang="en-US" sz="2800" b="1" dirty="0">
                <a:solidFill>
                  <a:srgbClr val="800000"/>
                </a:solidFill>
                <a:latin typeface="Times New Roman"/>
                <a:cs typeface="Times New Roman"/>
              </a:rPr>
              <a:t>29:14</a:t>
            </a:r>
            <a:r>
              <a:rPr lang="en-US" sz="2800" dirty="0">
                <a:latin typeface="Times New Roman"/>
                <a:cs typeface="Times New Roman"/>
              </a:rPr>
              <a:t>)</a:t>
            </a:r>
            <a:r>
              <a:rPr lang="en-US" sz="2800" dirty="0" smtClean="0">
                <a:latin typeface="Times New Roman"/>
                <a:cs typeface="Times New Roman"/>
              </a:rPr>
              <a:t>.</a:t>
            </a:r>
          </a:p>
          <a:p>
            <a:pPr lvl="0"/>
            <a:endParaRPr lang="en-US" sz="1200" dirty="0" smtClean="0">
              <a:latin typeface="Times New Roman"/>
              <a:cs typeface="Times New Roman"/>
            </a:endParaRPr>
          </a:p>
          <a:p>
            <a:pPr marL="687388" lvl="0" indent="-687388">
              <a:buAutoNum type="romanUcPeriod" startAt="4"/>
            </a:pPr>
            <a:r>
              <a:rPr lang="en-US" sz="3000" b="1" dirty="0" smtClean="0">
                <a:latin typeface="Times New Roman"/>
                <a:cs typeface="Times New Roman"/>
              </a:rPr>
              <a:t>ATTITUDE </a:t>
            </a:r>
            <a:r>
              <a:rPr lang="en-US" sz="3000" b="1" dirty="0">
                <a:latin typeface="Times New Roman"/>
                <a:cs typeface="Times New Roman"/>
              </a:rPr>
              <a:t>TOWARD THE POOR AND </a:t>
            </a:r>
            <a:r>
              <a:rPr lang="en-US" sz="3000" b="1" dirty="0" smtClean="0">
                <a:latin typeface="Times New Roman"/>
                <a:cs typeface="Times New Roman"/>
              </a:rPr>
              <a:t>RICH</a:t>
            </a:r>
          </a:p>
          <a:p>
            <a:pPr marL="1195388" lvl="2" indent="-508000"/>
            <a:r>
              <a:rPr lang="en-US" sz="2800" dirty="0" smtClean="0">
                <a:latin typeface="Times New Roman"/>
                <a:cs typeface="Times New Roman"/>
              </a:rPr>
              <a:t>A.	The </a:t>
            </a:r>
            <a:r>
              <a:rPr lang="en-US" sz="2800" dirty="0">
                <a:latin typeface="Times New Roman"/>
                <a:cs typeface="Times New Roman"/>
              </a:rPr>
              <a:t>poor are hated while the rich have friends (</a:t>
            </a:r>
            <a:r>
              <a:rPr lang="en-US" sz="2800" b="1" dirty="0">
                <a:solidFill>
                  <a:srgbClr val="800000"/>
                </a:solidFill>
                <a:latin typeface="Times New Roman"/>
                <a:cs typeface="Times New Roman"/>
              </a:rPr>
              <a:t>14:20</a:t>
            </a:r>
            <a:r>
              <a:rPr lang="en-US" sz="2800" dirty="0">
                <a:latin typeface="Times New Roman"/>
                <a:cs typeface="Times New Roman"/>
              </a:rPr>
              <a:t>, </a:t>
            </a:r>
            <a:r>
              <a:rPr lang="en-US" sz="2800" b="1" dirty="0">
                <a:solidFill>
                  <a:srgbClr val="800000"/>
                </a:solidFill>
                <a:latin typeface="Times New Roman"/>
                <a:cs typeface="Times New Roman"/>
              </a:rPr>
              <a:t>18:23</a:t>
            </a:r>
            <a:r>
              <a:rPr lang="en-US" sz="2800" dirty="0">
                <a:latin typeface="Times New Roman"/>
                <a:cs typeface="Times New Roman"/>
              </a:rPr>
              <a:t>, </a:t>
            </a:r>
            <a:r>
              <a:rPr lang="en-US" sz="2800" b="1" dirty="0">
                <a:solidFill>
                  <a:srgbClr val="800000"/>
                </a:solidFill>
                <a:latin typeface="Times New Roman"/>
                <a:cs typeface="Times New Roman"/>
              </a:rPr>
              <a:t>19:4</a:t>
            </a:r>
            <a:r>
              <a:rPr lang="en-US" sz="2800" dirty="0">
                <a:latin typeface="Times New Roman"/>
                <a:cs typeface="Times New Roman"/>
              </a:rPr>
              <a:t>, </a:t>
            </a:r>
            <a:r>
              <a:rPr lang="en-US" sz="2800" b="1" dirty="0">
                <a:solidFill>
                  <a:srgbClr val="800000"/>
                </a:solidFill>
                <a:latin typeface="Times New Roman"/>
                <a:cs typeface="Times New Roman"/>
              </a:rPr>
              <a:t>19:7</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B.	Do </a:t>
            </a:r>
            <a:r>
              <a:rPr lang="en-US" sz="2800" dirty="0">
                <a:latin typeface="Times New Roman"/>
                <a:cs typeface="Times New Roman"/>
              </a:rPr>
              <a:t>not mock the poor (</a:t>
            </a:r>
            <a:r>
              <a:rPr lang="en-US" sz="2800" b="1" dirty="0">
                <a:solidFill>
                  <a:srgbClr val="800000"/>
                </a:solidFill>
                <a:latin typeface="Times New Roman"/>
                <a:cs typeface="Times New Roman"/>
              </a:rPr>
              <a:t>17:5</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C.	Rich </a:t>
            </a:r>
            <a:r>
              <a:rPr lang="en-US" sz="2800" dirty="0">
                <a:latin typeface="Times New Roman"/>
                <a:cs typeface="Times New Roman"/>
              </a:rPr>
              <a:t>and poor meet together in Jehovah (</a:t>
            </a:r>
            <a:r>
              <a:rPr lang="en-US" sz="2800" b="1" dirty="0">
                <a:solidFill>
                  <a:srgbClr val="800000"/>
                </a:solidFill>
                <a:latin typeface="Times New Roman"/>
                <a:cs typeface="Times New Roman"/>
              </a:rPr>
              <a:t>22:2</a:t>
            </a:r>
            <a:r>
              <a:rPr lang="en-US" sz="2800" dirty="0">
                <a:latin typeface="Times New Roman"/>
                <a:cs typeface="Times New Roman"/>
              </a:rPr>
              <a:t>, </a:t>
            </a:r>
            <a:r>
              <a:rPr lang="en-US" sz="2800" b="1" dirty="0">
                <a:solidFill>
                  <a:srgbClr val="800000"/>
                </a:solidFill>
                <a:latin typeface="Times New Roman"/>
                <a:cs typeface="Times New Roman"/>
              </a:rPr>
              <a:t>29:13</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D.	Do </a:t>
            </a:r>
            <a:r>
              <a:rPr lang="en-US" sz="2800" dirty="0">
                <a:latin typeface="Times New Roman"/>
                <a:cs typeface="Times New Roman"/>
              </a:rPr>
              <a:t>not oppress the poor for you will be despoiled (</a:t>
            </a:r>
            <a:r>
              <a:rPr lang="en-US" sz="2800" b="1" dirty="0">
                <a:solidFill>
                  <a:srgbClr val="800000"/>
                </a:solidFill>
                <a:latin typeface="Times New Roman"/>
                <a:cs typeface="Times New Roman"/>
              </a:rPr>
              <a:t>22:16</a:t>
            </a:r>
            <a:r>
              <a:rPr lang="en-US" sz="2800" dirty="0">
                <a:latin typeface="Times New Roman"/>
                <a:cs typeface="Times New Roman"/>
              </a:rPr>
              <a:t>, </a:t>
            </a:r>
            <a:r>
              <a:rPr lang="en-US" sz="2800" b="1" dirty="0">
                <a:solidFill>
                  <a:srgbClr val="800000"/>
                </a:solidFill>
                <a:latin typeface="Times New Roman"/>
                <a:cs typeface="Times New Roman"/>
              </a:rPr>
              <a:t>22:22-23</a:t>
            </a:r>
            <a:r>
              <a:rPr lang="en-US" sz="2800" dirty="0">
                <a:latin typeface="Times New Roman"/>
                <a:cs typeface="Times New Roman"/>
              </a:rPr>
              <a:t>, </a:t>
            </a:r>
            <a:r>
              <a:rPr lang="en-US" sz="2800" b="1" dirty="0">
                <a:solidFill>
                  <a:srgbClr val="800000"/>
                </a:solidFill>
                <a:latin typeface="Times New Roman"/>
                <a:cs typeface="Times New Roman"/>
              </a:rPr>
              <a:t>28:3</a:t>
            </a:r>
            <a:r>
              <a:rPr lang="en-US" sz="2800" dirty="0">
                <a:latin typeface="Times New Roman"/>
                <a:cs typeface="Times New Roman"/>
              </a:rPr>
              <a:t>, </a:t>
            </a:r>
            <a:r>
              <a:rPr lang="en-US" sz="2800" b="1" dirty="0">
                <a:solidFill>
                  <a:srgbClr val="800000"/>
                </a:solidFill>
                <a:latin typeface="Times New Roman"/>
                <a:cs typeface="Times New Roman"/>
              </a:rPr>
              <a:t>28:8</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E.	Promising </a:t>
            </a:r>
            <a:r>
              <a:rPr lang="en-US" sz="2800" dirty="0">
                <a:latin typeface="Times New Roman"/>
                <a:cs typeface="Times New Roman"/>
              </a:rPr>
              <a:t>words do not help the poor (</a:t>
            </a:r>
            <a:r>
              <a:rPr lang="en-US" sz="2800" b="1" dirty="0">
                <a:solidFill>
                  <a:srgbClr val="800000"/>
                </a:solidFill>
                <a:latin typeface="Times New Roman"/>
                <a:cs typeface="Times New Roman"/>
              </a:rPr>
              <a:t>19:7</a:t>
            </a:r>
            <a:r>
              <a:rPr lang="en-US" sz="2800" dirty="0">
                <a:latin typeface="Times New Roman"/>
                <a:cs typeface="Times New Roman"/>
              </a:rPr>
              <a:t>, </a:t>
            </a:r>
            <a:r>
              <a:rPr lang="en-US" sz="2800" b="1" dirty="0">
                <a:solidFill>
                  <a:srgbClr val="800000"/>
                </a:solidFill>
                <a:latin typeface="Times New Roman"/>
                <a:cs typeface="Times New Roman"/>
              </a:rPr>
              <a:t>19:22</a:t>
            </a:r>
            <a:r>
              <a:rPr lang="en-US" sz="2800" dirty="0">
                <a:latin typeface="Times New Roman"/>
                <a:cs typeface="Times New Roman"/>
              </a:rPr>
              <a:t>)</a:t>
            </a:r>
            <a:r>
              <a:rPr lang="en-US" sz="2800" dirty="0" smtClean="0">
                <a:latin typeface="Times New Roman"/>
                <a:cs typeface="Times New Roman"/>
              </a:rPr>
              <a:t>.</a:t>
            </a:r>
            <a:endParaRPr lang="en-US" sz="2800" dirty="0">
              <a:latin typeface="Times New Roman"/>
              <a:cs typeface="Times New Roman"/>
            </a:endParaRPr>
          </a:p>
        </p:txBody>
      </p:sp>
      <p:sp>
        <p:nvSpPr>
          <p:cNvPr id="2" name="Rectangle 1"/>
          <p:cNvSpPr/>
          <p:nvPr/>
        </p:nvSpPr>
        <p:spPr>
          <a:xfrm>
            <a:off x="8873067" y="0"/>
            <a:ext cx="270933" cy="220133"/>
          </a:xfrm>
          <a:prstGeom prst="rect">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98317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81428"/>
            <a:ext cx="9150324" cy="4247317"/>
          </a:xfrm>
          <a:prstGeom prst="rect">
            <a:avLst/>
          </a:prstGeom>
        </p:spPr>
        <p:txBody>
          <a:bodyPr wrap="square">
            <a:spAutoFit/>
          </a:bodyPr>
          <a:lstStyle/>
          <a:p>
            <a:r>
              <a:rPr lang="en-US" sz="2800" dirty="0">
                <a:latin typeface="Times New Roman"/>
                <a:cs typeface="Times New Roman"/>
              </a:rPr>
              <a:t> </a:t>
            </a:r>
          </a:p>
          <a:p>
            <a:pPr marL="571500" lvl="0" indent="-571500">
              <a:buAutoNum type="romanUcPeriod" startAt="5"/>
            </a:pPr>
            <a:r>
              <a:rPr lang="en-US" sz="3200" b="1" dirty="0" smtClean="0">
                <a:latin typeface="Times New Roman"/>
                <a:cs typeface="Times New Roman"/>
              </a:rPr>
              <a:t>COVETING RICHES</a:t>
            </a:r>
            <a:endParaRPr lang="en-US" sz="2800" dirty="0">
              <a:latin typeface="Times New Roman"/>
              <a:cs typeface="Times New Roman"/>
            </a:endParaRPr>
          </a:p>
          <a:p>
            <a:pPr marL="1195388" lvl="1" indent="-627063">
              <a:buAutoNum type="alphaUcPeriod"/>
            </a:pPr>
            <a:r>
              <a:rPr lang="en-US" sz="3000" dirty="0" smtClean="0">
                <a:latin typeface="Times New Roman"/>
                <a:cs typeface="Times New Roman"/>
              </a:rPr>
              <a:t>Greed </a:t>
            </a:r>
            <a:r>
              <a:rPr lang="en-US" sz="3000" dirty="0">
                <a:latin typeface="Times New Roman"/>
                <a:cs typeface="Times New Roman"/>
              </a:rPr>
              <a:t>brings trouble and ruin (</a:t>
            </a:r>
            <a:r>
              <a:rPr lang="en-US" sz="3000" b="1" dirty="0">
                <a:solidFill>
                  <a:srgbClr val="800000"/>
                </a:solidFill>
                <a:latin typeface="Times New Roman"/>
                <a:cs typeface="Times New Roman"/>
              </a:rPr>
              <a:t>15:27</a:t>
            </a:r>
            <a:r>
              <a:rPr lang="en-US" sz="3000" dirty="0">
                <a:latin typeface="Times New Roman"/>
                <a:cs typeface="Times New Roman"/>
              </a:rPr>
              <a:t>, </a:t>
            </a:r>
            <a:r>
              <a:rPr lang="en-US" sz="3000" b="1" dirty="0">
                <a:solidFill>
                  <a:srgbClr val="800000"/>
                </a:solidFill>
                <a:latin typeface="Times New Roman"/>
                <a:cs typeface="Times New Roman"/>
              </a:rPr>
              <a:t>20:21</a:t>
            </a:r>
            <a:r>
              <a:rPr lang="en-US" sz="3000" dirty="0">
                <a:latin typeface="Times New Roman"/>
                <a:cs typeface="Times New Roman"/>
              </a:rPr>
              <a:t>, </a:t>
            </a:r>
            <a:r>
              <a:rPr lang="en-US" sz="3000" b="1" dirty="0">
                <a:solidFill>
                  <a:srgbClr val="800000"/>
                </a:solidFill>
                <a:latin typeface="Times New Roman"/>
                <a:cs typeface="Times New Roman"/>
              </a:rPr>
              <a:t>21:17</a:t>
            </a:r>
            <a:r>
              <a:rPr lang="en-US" sz="3000" dirty="0">
                <a:latin typeface="Times New Roman"/>
                <a:cs typeface="Times New Roman"/>
              </a:rPr>
              <a:t>, </a:t>
            </a:r>
            <a:r>
              <a:rPr lang="en-US" sz="3000" b="1" dirty="0">
                <a:solidFill>
                  <a:srgbClr val="800000"/>
                </a:solidFill>
                <a:latin typeface="Times New Roman"/>
                <a:cs typeface="Times New Roman"/>
              </a:rPr>
              <a:t>28:20</a:t>
            </a:r>
            <a:r>
              <a:rPr lang="en-US" sz="3000" dirty="0">
                <a:latin typeface="Times New Roman"/>
                <a:cs typeface="Times New Roman"/>
              </a:rPr>
              <a:t>, </a:t>
            </a:r>
            <a:r>
              <a:rPr lang="en-US" sz="3000" b="1" dirty="0">
                <a:solidFill>
                  <a:srgbClr val="800000"/>
                </a:solidFill>
                <a:latin typeface="Times New Roman"/>
                <a:cs typeface="Times New Roman"/>
              </a:rPr>
              <a:t>28:22</a:t>
            </a:r>
            <a:r>
              <a:rPr lang="en-US" sz="3000" dirty="0">
                <a:latin typeface="Times New Roman"/>
                <a:cs typeface="Times New Roman"/>
              </a:rPr>
              <a:t>, </a:t>
            </a:r>
            <a:r>
              <a:rPr lang="en-US" sz="3000" b="1" dirty="0">
                <a:solidFill>
                  <a:srgbClr val="800000"/>
                </a:solidFill>
                <a:latin typeface="Times New Roman"/>
                <a:cs typeface="Times New Roman"/>
              </a:rPr>
              <a:t>28:25</a:t>
            </a:r>
            <a:r>
              <a:rPr lang="en-US" sz="3000" dirty="0">
                <a:latin typeface="Times New Roman"/>
                <a:cs typeface="Times New Roman"/>
              </a:rPr>
              <a:t>)</a:t>
            </a:r>
            <a:r>
              <a:rPr lang="en-US" sz="3000" dirty="0" smtClean="0">
                <a:latin typeface="Times New Roman"/>
                <a:cs typeface="Times New Roman"/>
              </a:rPr>
              <a:t>.</a:t>
            </a:r>
          </a:p>
          <a:p>
            <a:pPr marL="1195388" lvl="1" indent="-627063">
              <a:buAutoNum type="alphaUcPeriod"/>
            </a:pPr>
            <a:r>
              <a:rPr lang="en-US" sz="3000" dirty="0" smtClean="0">
                <a:latin typeface="Times New Roman"/>
                <a:cs typeface="Times New Roman"/>
              </a:rPr>
              <a:t>A </a:t>
            </a:r>
            <a:r>
              <a:rPr lang="en-US" sz="3000" dirty="0">
                <a:latin typeface="Times New Roman"/>
                <a:cs typeface="Times New Roman"/>
              </a:rPr>
              <a:t>characteristic of the oppressor, not the righteous (</a:t>
            </a:r>
            <a:r>
              <a:rPr lang="en-US" sz="3000" b="1" dirty="0">
                <a:solidFill>
                  <a:srgbClr val="800000"/>
                </a:solidFill>
                <a:latin typeface="Times New Roman"/>
                <a:cs typeface="Times New Roman"/>
              </a:rPr>
              <a:t>28:16</a:t>
            </a:r>
            <a:r>
              <a:rPr lang="en-US" sz="3000" dirty="0">
                <a:latin typeface="Times New Roman"/>
                <a:cs typeface="Times New Roman"/>
              </a:rPr>
              <a:t>, </a:t>
            </a:r>
            <a:r>
              <a:rPr lang="en-US" sz="3000" b="1" dirty="0">
                <a:solidFill>
                  <a:srgbClr val="800000"/>
                </a:solidFill>
                <a:latin typeface="Times New Roman"/>
                <a:cs typeface="Times New Roman"/>
              </a:rPr>
              <a:t>21:26</a:t>
            </a:r>
            <a:r>
              <a:rPr lang="en-US" sz="3000" dirty="0">
                <a:latin typeface="Times New Roman"/>
                <a:cs typeface="Times New Roman"/>
              </a:rPr>
              <a:t>, </a:t>
            </a:r>
            <a:r>
              <a:rPr lang="en-US" sz="3000" b="1" dirty="0">
                <a:solidFill>
                  <a:srgbClr val="800000"/>
                </a:solidFill>
                <a:latin typeface="Times New Roman"/>
                <a:cs typeface="Times New Roman"/>
              </a:rPr>
              <a:t>29:7</a:t>
            </a:r>
            <a:r>
              <a:rPr lang="en-US" sz="3000" dirty="0">
                <a:latin typeface="Times New Roman"/>
                <a:cs typeface="Times New Roman"/>
              </a:rPr>
              <a:t>)</a:t>
            </a:r>
            <a:r>
              <a:rPr lang="en-US" sz="3000" dirty="0" smtClean="0">
                <a:latin typeface="Times New Roman"/>
                <a:cs typeface="Times New Roman"/>
              </a:rPr>
              <a:t>.</a:t>
            </a:r>
          </a:p>
          <a:p>
            <a:pPr marL="1195388" lvl="1" indent="-627063">
              <a:buAutoNum type="alphaUcPeriod"/>
            </a:pPr>
            <a:r>
              <a:rPr lang="en-US" sz="3000" dirty="0" smtClean="0">
                <a:latin typeface="Times New Roman"/>
                <a:cs typeface="Times New Roman"/>
              </a:rPr>
              <a:t>Can </a:t>
            </a:r>
            <a:r>
              <a:rPr lang="en-US" sz="3000" dirty="0">
                <a:latin typeface="Times New Roman"/>
                <a:cs typeface="Times New Roman"/>
              </a:rPr>
              <a:t>cloud one's thinking as to reality (</a:t>
            </a:r>
            <a:r>
              <a:rPr lang="en-US" sz="3000" b="1" dirty="0">
                <a:solidFill>
                  <a:srgbClr val="800000"/>
                </a:solidFill>
                <a:latin typeface="Times New Roman"/>
                <a:cs typeface="Times New Roman"/>
              </a:rPr>
              <a:t>23:1-3</a:t>
            </a:r>
            <a:r>
              <a:rPr lang="en-US" sz="3000" dirty="0">
                <a:latin typeface="Times New Roman"/>
                <a:cs typeface="Times New Roman"/>
              </a:rPr>
              <a:t>, </a:t>
            </a:r>
            <a:r>
              <a:rPr lang="en-US" sz="3000" b="1" dirty="0">
                <a:solidFill>
                  <a:srgbClr val="800000"/>
                </a:solidFill>
                <a:latin typeface="Times New Roman"/>
                <a:cs typeface="Times New Roman"/>
              </a:rPr>
              <a:t>23:6-8</a:t>
            </a:r>
            <a:r>
              <a:rPr lang="en-US" sz="3000" dirty="0">
                <a:latin typeface="Times New Roman"/>
                <a:cs typeface="Times New Roman"/>
              </a:rPr>
              <a:t>).</a:t>
            </a:r>
          </a:p>
          <a:p>
            <a:pPr lvl="0">
              <a:spcAft>
                <a:spcPts val="300"/>
              </a:spcAft>
            </a:pPr>
            <a:endParaRPr lang="en-US" sz="3000" dirty="0">
              <a:latin typeface="Times New Roman"/>
              <a:cs typeface="Times New Roman"/>
            </a:endParaRPr>
          </a:p>
        </p:txBody>
      </p:sp>
    </p:spTree>
    <p:extLst>
      <p:ext uri="{BB962C8B-B14F-4D97-AF65-F5344CB8AC3E}">
        <p14:creationId xmlns:p14="http://schemas.microsoft.com/office/powerpoint/2010/main" val="17582443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81419" y="1573597"/>
            <a:ext cx="8962581" cy="5201424"/>
          </a:xfrm>
          <a:prstGeom prst="rect">
            <a:avLst/>
          </a:prstGeom>
          <a:noFill/>
        </p:spPr>
        <p:txBody>
          <a:bodyPr wrap="square" rtlCol="0">
            <a:spAutoFit/>
          </a:bodyPr>
          <a:lstStyle/>
          <a:p>
            <a:pPr marL="463550" indent="-463550"/>
            <a:r>
              <a:rPr lang="en-US" sz="2800" dirty="0" smtClean="0">
                <a:latin typeface="Times New Roman"/>
                <a:cs typeface="Times New Roman"/>
              </a:rPr>
              <a:t>1.	Does </a:t>
            </a:r>
            <a:r>
              <a:rPr lang="en-US" sz="2800" dirty="0">
                <a:latin typeface="Times New Roman"/>
                <a:cs typeface="Times New Roman"/>
              </a:rPr>
              <a:t>God teach us that earthly riches have their </a:t>
            </a:r>
            <a:r>
              <a:rPr lang="en-US" sz="2800" b="1" i="1" dirty="0">
                <a:latin typeface="Times New Roman"/>
                <a:cs typeface="Times New Roman"/>
              </a:rPr>
              <a:t>blessings,</a:t>
            </a:r>
            <a:r>
              <a:rPr lang="en-US" sz="2800" dirty="0">
                <a:latin typeface="Times New Roman"/>
                <a:cs typeface="Times New Roman"/>
              </a:rPr>
              <a:t> and poverty their </a:t>
            </a:r>
            <a:r>
              <a:rPr lang="en-US" sz="2800" b="1" i="1" dirty="0">
                <a:latin typeface="Times New Roman"/>
                <a:cs typeface="Times New Roman"/>
              </a:rPr>
              <a:t>curses</a:t>
            </a:r>
            <a:r>
              <a:rPr lang="en-US" sz="2800" dirty="0">
                <a:latin typeface="Times New Roman"/>
                <a:cs typeface="Times New Roman"/>
              </a:rPr>
              <a:t> ?</a:t>
            </a:r>
            <a:endParaRPr lang="en-US" sz="2600" dirty="0">
              <a:latin typeface="Times New Roman"/>
              <a:cs typeface="Times New Roman"/>
            </a:endParaRPr>
          </a:p>
          <a:p>
            <a:endParaRPr lang="en-US" sz="2600" dirty="0">
              <a:latin typeface="Times New Roman"/>
              <a:cs typeface="Times New Roman"/>
            </a:endParaRPr>
          </a:p>
          <a:p>
            <a:pPr marL="463550" indent="-463550">
              <a:buAutoNum type="arabicPeriod" startAt="2"/>
            </a:pPr>
            <a:r>
              <a:rPr lang="en-US" sz="2800" dirty="0" smtClean="0">
                <a:latin typeface="Times New Roman"/>
                <a:cs typeface="Times New Roman"/>
              </a:rPr>
              <a:t>What </a:t>
            </a:r>
            <a:r>
              <a:rPr lang="en-US" sz="2800" dirty="0">
                <a:latin typeface="Times New Roman"/>
                <a:cs typeface="Times New Roman"/>
              </a:rPr>
              <a:t>is faulty in trusting in riches as our city of strength?</a:t>
            </a:r>
            <a:endParaRPr lang="en-US" sz="2600" dirty="0">
              <a:latin typeface="Times New Roman"/>
              <a:cs typeface="Times New Roman"/>
            </a:endParaRPr>
          </a:p>
          <a:p>
            <a:endParaRPr lang="en-US" sz="2800" dirty="0">
              <a:latin typeface="Times New Roman"/>
              <a:cs typeface="Times New Roman"/>
            </a:endParaRPr>
          </a:p>
          <a:p>
            <a:pPr marL="463550" indent="-463550"/>
            <a:r>
              <a:rPr lang="en-US" sz="2800" dirty="0">
                <a:latin typeface="Times New Roman"/>
                <a:cs typeface="Times New Roman"/>
              </a:rPr>
              <a:t>3.	Why is looking at riches like looking at something invisible?</a:t>
            </a:r>
            <a:endParaRPr lang="en-US" sz="2600" dirty="0">
              <a:latin typeface="Times New Roman"/>
              <a:cs typeface="Times New Roman"/>
            </a:endParaRPr>
          </a:p>
          <a:p>
            <a:r>
              <a:rPr lang="en-US" sz="2600" dirty="0">
                <a:latin typeface="Times New Roman"/>
                <a:cs typeface="Times New Roman"/>
              </a:rPr>
              <a:t> </a:t>
            </a:r>
          </a:p>
          <a:p>
            <a:pPr marL="463550" indent="-463550">
              <a:buAutoNum type="arabicPeriod" startAt="4"/>
            </a:pPr>
            <a:r>
              <a:rPr lang="en-US" sz="2800" dirty="0" smtClean="0">
                <a:latin typeface="Times New Roman"/>
                <a:cs typeface="Times New Roman"/>
              </a:rPr>
              <a:t>What </a:t>
            </a:r>
            <a:r>
              <a:rPr lang="en-US" sz="2800" dirty="0">
                <a:latin typeface="Times New Roman"/>
                <a:cs typeface="Times New Roman"/>
              </a:rPr>
              <a:t>do blessings of God offer you that earthly possessions cannot deliver</a:t>
            </a:r>
            <a:r>
              <a:rPr lang="en-US" sz="2800" dirty="0" smtClean="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a:t>
            </a:r>
          </a:p>
          <a:p>
            <a:r>
              <a:rPr lang="en-US" sz="2800" dirty="0">
                <a:latin typeface="Times New Roman"/>
                <a:cs typeface="Times New Roman"/>
              </a:rPr>
              <a:t>5.	How can one be poor and have great wealth? </a:t>
            </a:r>
          </a:p>
        </p:txBody>
      </p:sp>
      <p:sp>
        <p:nvSpPr>
          <p:cNvPr id="3" name="Title 1"/>
          <p:cNvSpPr>
            <a:spLocks noGrp="1"/>
          </p:cNvSpPr>
          <p:nvPr>
            <p:ph type="title"/>
          </p:nvPr>
        </p:nvSpPr>
        <p:spPr>
          <a:xfrm>
            <a:off x="-1" y="11307"/>
            <a:ext cx="9144001" cy="1442137"/>
          </a:xfrm>
        </p:spPr>
        <p:txBody>
          <a:bodyPr>
            <a:noAutofit/>
          </a:bodyPr>
          <a:lstStyle/>
          <a:p>
            <a:pPr>
              <a:lnSpc>
                <a:spcPct val="90000"/>
              </a:lnSpc>
            </a:pP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Questions for Proverbs about Riches &amp; Poverty</a:t>
            </a:r>
            <a:endParaRPr lang="en-US" sz="48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1370075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6494086"/>
          </a:xfrm>
          <a:prstGeom prst="rect">
            <a:avLst/>
          </a:prstGeom>
          <a:noFill/>
        </p:spPr>
        <p:txBody>
          <a:bodyPr wrap="square" rtlCol="0">
            <a:spAutoFit/>
          </a:bodyPr>
          <a:lstStyle/>
          <a:p>
            <a:pPr marL="514350" indent="-514350">
              <a:buAutoNum type="arabicPeriod" startAt="6"/>
            </a:pPr>
            <a:r>
              <a:rPr lang="en-US" sz="2800" dirty="0" smtClean="0">
                <a:latin typeface="Times New Roman"/>
                <a:cs typeface="Times New Roman"/>
              </a:rPr>
              <a:t>In </a:t>
            </a:r>
            <a:r>
              <a:rPr lang="en-US" sz="2800" dirty="0">
                <a:latin typeface="Times New Roman"/>
                <a:cs typeface="Times New Roman"/>
              </a:rPr>
              <a:t>13:8, the poor hears no ____________________ </a:t>
            </a:r>
            <a:r>
              <a:rPr lang="en-US" sz="2800" dirty="0" smtClean="0">
                <a:latin typeface="Times New Roman"/>
                <a:cs typeface="Times New Roman"/>
              </a:rPr>
              <a:t>. Why</a:t>
            </a:r>
            <a:r>
              <a:rPr lang="en-US" sz="2800" dirty="0">
                <a:latin typeface="Times New Roman"/>
                <a:cs typeface="Times New Roman"/>
              </a:rPr>
              <a:t>?</a:t>
            </a:r>
          </a:p>
          <a:p>
            <a:endParaRPr lang="en-US" sz="2400" dirty="0">
              <a:latin typeface="Times New Roman"/>
              <a:cs typeface="Times New Roman"/>
            </a:endParaRPr>
          </a:p>
          <a:p>
            <a:pPr marL="514350" indent="-514350">
              <a:buAutoNum type="arabicPeriod" startAt="7"/>
            </a:pPr>
            <a:r>
              <a:rPr lang="en-US" sz="2800" dirty="0" smtClean="0">
                <a:latin typeface="Times New Roman"/>
                <a:cs typeface="Times New Roman"/>
              </a:rPr>
              <a:t>What </a:t>
            </a:r>
            <a:r>
              <a:rPr lang="en-US" sz="2800" dirty="0">
                <a:latin typeface="Times New Roman"/>
                <a:cs typeface="Times New Roman"/>
              </a:rPr>
              <a:t>type of wisdom is better than silver and gold?</a:t>
            </a:r>
          </a:p>
          <a:p>
            <a:endParaRPr lang="en-US" sz="2800" dirty="0">
              <a:latin typeface="Times New Roman"/>
              <a:cs typeface="Times New Roman"/>
            </a:endParaRPr>
          </a:p>
          <a:p>
            <a:pPr marL="514350" indent="-514350">
              <a:buAutoNum type="arabicPeriod" startAt="8"/>
            </a:pPr>
            <a:r>
              <a:rPr lang="en-US" sz="2800" dirty="0" smtClean="0">
                <a:latin typeface="Times New Roman"/>
                <a:cs typeface="Times New Roman"/>
              </a:rPr>
              <a:t>In </a:t>
            </a:r>
            <a:r>
              <a:rPr lang="en-US" sz="2800" dirty="0">
                <a:latin typeface="Times New Roman"/>
                <a:cs typeface="Times New Roman"/>
              </a:rPr>
              <a:t>22:1, what </a:t>
            </a:r>
            <a:r>
              <a:rPr lang="en-US" sz="2800" b="1" i="1" dirty="0">
                <a:latin typeface="Times New Roman"/>
                <a:cs typeface="Times New Roman"/>
              </a:rPr>
              <a:t>two</a:t>
            </a:r>
            <a:r>
              <a:rPr lang="en-US" sz="2800" dirty="0">
                <a:latin typeface="Times New Roman"/>
                <a:cs typeface="Times New Roman"/>
              </a:rPr>
              <a:t> things are more valuable than earthly riches?</a:t>
            </a:r>
          </a:p>
          <a:p>
            <a:endParaRPr lang="en-US" sz="2800" dirty="0">
              <a:latin typeface="Times New Roman"/>
              <a:cs typeface="Times New Roman"/>
            </a:endParaRPr>
          </a:p>
          <a:p>
            <a:pPr marL="514350" indent="-514350">
              <a:buAutoNum type="arabicPeriod" startAt="9"/>
            </a:pPr>
            <a:r>
              <a:rPr lang="en-US" sz="2800" dirty="0" smtClean="0">
                <a:latin typeface="Times New Roman"/>
                <a:cs typeface="Times New Roman"/>
              </a:rPr>
              <a:t>Where </a:t>
            </a:r>
            <a:r>
              <a:rPr lang="en-US" sz="2800" dirty="0">
                <a:latin typeface="Times New Roman"/>
                <a:cs typeface="Times New Roman"/>
              </a:rPr>
              <a:t>in the New Testament is the principle of 11:25 found?</a:t>
            </a:r>
          </a:p>
          <a:p>
            <a:endParaRPr lang="en-US" sz="2800" dirty="0">
              <a:latin typeface="Times New Roman"/>
              <a:cs typeface="Times New Roman"/>
            </a:endParaRPr>
          </a:p>
          <a:p>
            <a:pPr marL="514350" indent="-514350">
              <a:buAutoNum type="arabicPeriod" startAt="10"/>
            </a:pPr>
            <a:r>
              <a:rPr lang="en-US" sz="2800" dirty="0" smtClean="0">
                <a:latin typeface="Times New Roman"/>
                <a:cs typeface="Times New Roman"/>
              </a:rPr>
              <a:t>What </a:t>
            </a:r>
            <a:r>
              <a:rPr lang="en-US" sz="2800" b="1" i="1" dirty="0">
                <a:latin typeface="Times New Roman"/>
                <a:cs typeface="Times New Roman"/>
              </a:rPr>
              <a:t>two</a:t>
            </a:r>
            <a:r>
              <a:rPr lang="en-US" sz="2800" dirty="0">
                <a:latin typeface="Times New Roman"/>
                <a:cs typeface="Times New Roman"/>
              </a:rPr>
              <a:t> things are made by giving gifts?</a:t>
            </a:r>
          </a:p>
          <a:p>
            <a:endParaRPr lang="en-US" sz="2800" dirty="0">
              <a:latin typeface="Times New Roman"/>
              <a:cs typeface="Times New Roman"/>
            </a:endParaRPr>
          </a:p>
          <a:p>
            <a:pPr marL="514350" indent="-514350">
              <a:buAutoNum type="arabicPeriod" startAt="11"/>
            </a:pPr>
            <a:r>
              <a:rPr lang="en-US" sz="2800" dirty="0" smtClean="0">
                <a:latin typeface="Times New Roman"/>
                <a:cs typeface="Times New Roman"/>
              </a:rPr>
              <a:t>If </a:t>
            </a:r>
            <a:r>
              <a:rPr lang="en-US" sz="2800" dirty="0">
                <a:latin typeface="Times New Roman"/>
                <a:cs typeface="Times New Roman"/>
              </a:rPr>
              <a:t>you refuse to hear the cry of the poor, what </a:t>
            </a:r>
            <a:r>
              <a:rPr lang="en-US" sz="2800" b="1" i="1" dirty="0">
                <a:latin typeface="Times New Roman"/>
                <a:cs typeface="Times New Roman"/>
              </a:rPr>
              <a:t>two</a:t>
            </a:r>
            <a:r>
              <a:rPr lang="en-US" sz="2800" dirty="0">
                <a:latin typeface="Times New Roman"/>
                <a:cs typeface="Times New Roman"/>
              </a:rPr>
              <a:t> things will happen</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38709661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6555642"/>
          </a:xfrm>
          <a:prstGeom prst="rect">
            <a:avLst/>
          </a:prstGeom>
          <a:noFill/>
        </p:spPr>
        <p:txBody>
          <a:bodyPr wrap="square" rtlCol="0">
            <a:spAutoFit/>
          </a:bodyPr>
          <a:lstStyle/>
          <a:p>
            <a:pPr marL="514350" indent="-514350">
              <a:buAutoNum type="arabicPeriod" startAt="12"/>
            </a:pPr>
            <a:r>
              <a:rPr lang="en-US" sz="2800" dirty="0" smtClean="0">
                <a:latin typeface="Times New Roman"/>
                <a:cs typeface="Times New Roman"/>
              </a:rPr>
              <a:t>Why </a:t>
            </a:r>
            <a:r>
              <a:rPr lang="en-US" sz="2800" dirty="0">
                <a:latin typeface="Times New Roman"/>
                <a:cs typeface="Times New Roman"/>
              </a:rPr>
              <a:t>should a prince see to the needs of the poor under his rule?</a:t>
            </a:r>
          </a:p>
          <a:p>
            <a:endParaRPr lang="en-US" sz="2800" dirty="0">
              <a:latin typeface="Times New Roman"/>
              <a:cs typeface="Times New Roman"/>
            </a:endParaRPr>
          </a:p>
          <a:p>
            <a:pPr marL="514350" indent="-514350">
              <a:buAutoNum type="arabicPeriod" startAt="13"/>
            </a:pPr>
            <a:r>
              <a:rPr lang="en-US" sz="2800" dirty="0" smtClean="0">
                <a:latin typeface="Times New Roman"/>
                <a:cs typeface="Times New Roman"/>
              </a:rPr>
              <a:t>To </a:t>
            </a:r>
            <a:r>
              <a:rPr lang="en-US" sz="2800" dirty="0">
                <a:latin typeface="Times New Roman"/>
                <a:cs typeface="Times New Roman"/>
              </a:rPr>
              <a:t>whom are we lending when we have pity on the poor?</a:t>
            </a:r>
          </a:p>
          <a:p>
            <a:endParaRPr lang="en-US" sz="2800" dirty="0">
              <a:latin typeface="Times New Roman"/>
              <a:cs typeface="Times New Roman"/>
            </a:endParaRPr>
          </a:p>
          <a:p>
            <a:pPr marL="514350" indent="-514350">
              <a:buAutoNum type="arabicPeriod" startAt="14"/>
            </a:pPr>
            <a:r>
              <a:rPr lang="en-US" sz="2800" dirty="0" smtClean="0">
                <a:latin typeface="Times New Roman"/>
                <a:cs typeface="Times New Roman"/>
              </a:rPr>
              <a:t>From </a:t>
            </a:r>
            <a:r>
              <a:rPr lang="en-US" sz="2800" dirty="0">
                <a:latin typeface="Times New Roman"/>
                <a:cs typeface="Times New Roman"/>
              </a:rPr>
              <a:t>what </a:t>
            </a:r>
            <a:r>
              <a:rPr lang="en-US" sz="2800" b="1" i="1" dirty="0">
                <a:latin typeface="Times New Roman"/>
                <a:cs typeface="Times New Roman"/>
              </a:rPr>
              <a:t>two</a:t>
            </a:r>
            <a:r>
              <a:rPr lang="en-US" sz="2800" dirty="0">
                <a:latin typeface="Times New Roman"/>
                <a:cs typeface="Times New Roman"/>
              </a:rPr>
              <a:t> unlikely sources does a poor man receive pain?</a:t>
            </a:r>
          </a:p>
          <a:p>
            <a:endParaRPr lang="en-US" sz="2800" dirty="0">
              <a:latin typeface="Times New Roman"/>
              <a:cs typeface="Times New Roman"/>
            </a:endParaRPr>
          </a:p>
          <a:p>
            <a:pPr marL="514350" indent="-514350">
              <a:buAutoNum type="arabicPeriod" startAt="15"/>
            </a:pPr>
            <a:r>
              <a:rPr lang="en-US" sz="2800" dirty="0" smtClean="0">
                <a:latin typeface="Times New Roman"/>
                <a:cs typeface="Times New Roman"/>
              </a:rPr>
              <a:t>He </a:t>
            </a:r>
            <a:r>
              <a:rPr lang="en-US" sz="2800" dirty="0">
                <a:latin typeface="Times New Roman"/>
                <a:cs typeface="Times New Roman"/>
              </a:rPr>
              <a:t>who mocks the poor reproaches his </a:t>
            </a:r>
            <a:r>
              <a:rPr lang="en-US" sz="2800" dirty="0" smtClean="0">
                <a:latin typeface="Times New Roman"/>
                <a:cs typeface="Times New Roman"/>
              </a:rPr>
              <a:t>______________.</a:t>
            </a:r>
            <a:endParaRPr lang="en-US" sz="2800" dirty="0">
              <a:latin typeface="Times New Roman"/>
              <a:cs typeface="Times New Roman"/>
            </a:endParaRPr>
          </a:p>
          <a:p>
            <a:endParaRPr lang="en-US" sz="2800" dirty="0">
              <a:latin typeface="Times New Roman"/>
              <a:cs typeface="Times New Roman"/>
            </a:endParaRPr>
          </a:p>
          <a:p>
            <a:pPr marL="514350" indent="-514350">
              <a:buAutoNum type="arabicPeriod" startAt="16"/>
            </a:pPr>
            <a:r>
              <a:rPr lang="en-US" sz="2800" dirty="0" smtClean="0">
                <a:latin typeface="Times New Roman"/>
                <a:cs typeface="Times New Roman"/>
              </a:rPr>
              <a:t>In </a:t>
            </a:r>
            <a:r>
              <a:rPr lang="en-US" sz="2800" dirty="0">
                <a:latin typeface="Times New Roman"/>
                <a:cs typeface="Times New Roman"/>
              </a:rPr>
              <a:t>29:13, how does Jehovah "lighten" the eyes of both the poor and the oppressor?</a:t>
            </a:r>
          </a:p>
          <a:p>
            <a:endParaRPr lang="en-US" sz="2800" dirty="0">
              <a:latin typeface="Times New Roman"/>
              <a:cs typeface="Times New Roman"/>
            </a:endParaRPr>
          </a:p>
          <a:p>
            <a:pPr marL="514350" indent="-514350">
              <a:buAutoNum type="arabicPeriod" startAt="17"/>
            </a:pPr>
            <a:r>
              <a:rPr lang="en-US" sz="2800" dirty="0" smtClean="0">
                <a:latin typeface="Times New Roman"/>
                <a:cs typeface="Times New Roman"/>
              </a:rPr>
              <a:t>Explain </a:t>
            </a:r>
            <a:r>
              <a:rPr lang="en-US" sz="2800" dirty="0">
                <a:latin typeface="Times New Roman"/>
                <a:cs typeface="Times New Roman"/>
              </a:rPr>
              <a:t>what a needy man is when he oppresses the feeble poor? </a:t>
            </a:r>
          </a:p>
        </p:txBody>
      </p:sp>
    </p:spTree>
    <p:extLst>
      <p:ext uri="{BB962C8B-B14F-4D97-AF65-F5344CB8AC3E}">
        <p14:creationId xmlns:p14="http://schemas.microsoft.com/office/powerpoint/2010/main" val="5880873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13449833"/>
          </a:xfrm>
          <a:prstGeom prst="rect">
            <a:avLst/>
          </a:prstGeom>
          <a:noFill/>
        </p:spPr>
        <p:txBody>
          <a:bodyPr wrap="square" rtlCol="0">
            <a:spAutoFit/>
          </a:bodyPr>
          <a:lstStyle/>
          <a:p>
            <a:pPr marL="514350" indent="-514350">
              <a:buAutoNum type="arabicPeriod" startAt="18"/>
            </a:pPr>
            <a:r>
              <a:rPr lang="en-US" sz="2800" dirty="0" smtClean="0">
                <a:latin typeface="Times New Roman"/>
                <a:cs typeface="Times New Roman"/>
              </a:rPr>
              <a:t>He </a:t>
            </a:r>
            <a:r>
              <a:rPr lang="en-US" sz="2800" dirty="0">
                <a:latin typeface="Times New Roman"/>
                <a:cs typeface="Times New Roman"/>
              </a:rPr>
              <a:t>that obtains funds through oppression, is gathering them for whom?</a:t>
            </a:r>
          </a:p>
          <a:p>
            <a:endParaRPr lang="en-US" sz="2800" dirty="0">
              <a:latin typeface="Times New Roman"/>
              <a:cs typeface="Times New Roman"/>
            </a:endParaRPr>
          </a:p>
          <a:p>
            <a:pPr marL="514350" lvl="0" indent="-514350">
              <a:buAutoNum type="arabicPeriod" startAt="19"/>
            </a:pPr>
            <a:r>
              <a:rPr lang="en-US" sz="2800" dirty="0" smtClean="0">
                <a:latin typeface="Times New Roman"/>
                <a:cs typeface="Times New Roman"/>
              </a:rPr>
              <a:t>What </a:t>
            </a:r>
            <a:r>
              <a:rPr lang="en-US" sz="2800" dirty="0">
                <a:latin typeface="Times New Roman"/>
                <a:cs typeface="Times New Roman"/>
              </a:rPr>
              <a:t>kind of “brethren” and “friends” are those presented in 19:7?</a:t>
            </a:r>
          </a:p>
          <a:p>
            <a:endParaRPr lang="en-US" sz="2800" dirty="0">
              <a:latin typeface="Times New Roman"/>
              <a:cs typeface="Times New Roman"/>
            </a:endParaRPr>
          </a:p>
          <a:p>
            <a:pPr marL="514350" indent="-514350">
              <a:buAutoNum type="arabicPeriod" startAt="20"/>
            </a:pPr>
            <a:r>
              <a:rPr lang="en-US" sz="2800" dirty="0" smtClean="0">
                <a:latin typeface="Times New Roman"/>
                <a:cs typeface="Times New Roman"/>
              </a:rPr>
              <a:t>In </a:t>
            </a:r>
            <a:r>
              <a:rPr lang="en-US" sz="2800" dirty="0">
                <a:latin typeface="Times New Roman"/>
                <a:cs typeface="Times New Roman"/>
              </a:rPr>
              <a:t>19:22, why is a poor man better than a liar? </a:t>
            </a:r>
          </a:p>
          <a:p>
            <a:endParaRPr lang="en-US" sz="2800" dirty="0">
              <a:latin typeface="Times New Roman"/>
              <a:cs typeface="Times New Roman"/>
            </a:endParaRPr>
          </a:p>
          <a:p>
            <a:pPr marL="514350" indent="-514350">
              <a:buAutoNum type="arabicPeriod" startAt="21"/>
            </a:pPr>
            <a:r>
              <a:rPr lang="en-US" sz="2800" dirty="0" smtClean="0">
                <a:latin typeface="Times New Roman"/>
                <a:cs typeface="Times New Roman"/>
              </a:rPr>
              <a:t>What </a:t>
            </a:r>
            <a:r>
              <a:rPr lang="en-US" sz="2800" dirty="0">
                <a:latin typeface="Times New Roman"/>
                <a:cs typeface="Times New Roman"/>
              </a:rPr>
              <a:t>all does one fail to see when he is greedy for gain?</a:t>
            </a:r>
          </a:p>
          <a:p>
            <a:endParaRPr lang="en-US" sz="2800" dirty="0">
              <a:latin typeface="Times New Roman"/>
              <a:cs typeface="Times New Roman"/>
            </a:endParaRPr>
          </a:p>
          <a:p>
            <a:pPr marL="514350" lvl="0" indent="-514350">
              <a:buAutoNum type="arabicPeriod" startAt="22"/>
            </a:pPr>
            <a:r>
              <a:rPr lang="en-US" sz="2800" dirty="0" smtClean="0">
                <a:latin typeface="Times New Roman"/>
                <a:cs typeface="Times New Roman"/>
              </a:rPr>
              <a:t>Name </a:t>
            </a:r>
            <a:r>
              <a:rPr lang="en-US" sz="2800" dirty="0">
                <a:latin typeface="Times New Roman"/>
                <a:cs typeface="Times New Roman"/>
              </a:rPr>
              <a:t>several things which will come to one as a consequence of his greed</a:t>
            </a:r>
            <a:r>
              <a:rPr lang="en-US" sz="2800" dirty="0" smtClean="0">
                <a:latin typeface="Times New Roman"/>
                <a:cs typeface="Times New Roman"/>
              </a:rPr>
              <a:t>?</a:t>
            </a:r>
          </a:p>
          <a:p>
            <a:pPr marL="514350" lvl="0" indent="-514350">
              <a:buAutoNum type="arabicPeriod" startAt="22"/>
            </a:pPr>
            <a:endParaRPr lang="en-US" sz="2800" dirty="0">
              <a:latin typeface="Times New Roman"/>
              <a:cs typeface="Times New Roman"/>
            </a:endParaRPr>
          </a:p>
          <a:p>
            <a:pPr marL="514350" lvl="0" indent="-514350">
              <a:buAutoNum type="arabicPeriod" startAt="22"/>
            </a:pPr>
            <a:r>
              <a:rPr lang="en-US" sz="2800" dirty="0" smtClean="0">
                <a:latin typeface="Times New Roman"/>
                <a:cs typeface="Times New Roman"/>
              </a:rPr>
              <a:t>How </a:t>
            </a:r>
            <a:r>
              <a:rPr lang="en-US" sz="2800" dirty="0">
                <a:latin typeface="Times New Roman"/>
                <a:cs typeface="Times New Roman"/>
              </a:rPr>
              <a:t>can a prince who lacks understanding be oppressive due to his greed (28:16)?</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b="1" dirty="0">
                <a:latin typeface="Times New Roman"/>
                <a:cs typeface="Times New Roman"/>
              </a:rPr>
              <a:t>Thought Questions:</a:t>
            </a:r>
            <a:r>
              <a:rPr lang="en-US" sz="2800" dirty="0">
                <a:latin typeface="Times New Roman"/>
                <a:cs typeface="Times New Roman"/>
              </a:rPr>
              <a:t>	How can we teach our children proper values about material things while our society bombards them with materialistic values?</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What is the basic character flaw that leads one to greediness?</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How can a greedy and materialistic person change to become benevolent</a:t>
            </a:r>
            <a:r>
              <a:rPr lang="en-US" sz="2800" dirty="0" smtClean="0">
                <a:latin typeface="Times New Roman"/>
                <a:cs typeface="Times New Roman"/>
              </a:rPr>
              <a:t>?</a:t>
            </a:r>
          </a:p>
          <a:p>
            <a:endParaRPr lang="en-US" sz="2800" dirty="0">
              <a:latin typeface="Times New Roman"/>
              <a:cs typeface="Times New Roman"/>
            </a:endParaRPr>
          </a:p>
        </p:txBody>
      </p:sp>
    </p:spTree>
    <p:extLst>
      <p:ext uri="{BB962C8B-B14F-4D97-AF65-F5344CB8AC3E}">
        <p14:creationId xmlns:p14="http://schemas.microsoft.com/office/powerpoint/2010/main" val="31890385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48611</TotalTime>
  <Words>1016</Words>
  <Application>Microsoft Macintosh PowerPoint</Application>
  <PresentationFormat>On-screen Show (4:3)</PresentationFormat>
  <Paragraphs>168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Book of Proverbs</vt:lpstr>
      <vt:lpstr>Proverbs on Riches &amp; Poverty</vt:lpstr>
      <vt:lpstr>PowerPoint Presentation</vt:lpstr>
      <vt:lpstr>PowerPoint Presentation</vt:lpstr>
      <vt:lpstr>PowerPoint Presentation</vt:lpstr>
      <vt:lpstr>Questions for Proverbs about Riches &amp; Poverty</vt:lpstr>
      <vt:lpstr>PowerPoint Presentation</vt:lpstr>
      <vt:lpstr>PowerPoint Presentation</vt:lpstr>
      <vt:lpstr>PowerPoint Presentation</vt:lpstr>
      <vt:lpstr>PowerPoint Presentation</vt:lpstr>
      <vt:lpstr>The Book of Proverbs</vt:lpstr>
      <vt:lpstr>Proverbs on Truth &amp; Falsehood</vt:lpstr>
      <vt:lpstr>PowerPoint Presentation</vt:lpstr>
      <vt:lpstr>PowerPoint Presentation</vt:lpstr>
      <vt:lpstr>Questions for Proverbs about Truth &amp; Falsehood</vt:lpstr>
      <vt:lpstr>PowerPoint Presentation</vt:lpstr>
      <vt:lpstr>PowerPoint Presentation</vt:lpstr>
      <vt:lpstr>PowerPoint Presentation</vt:lpstr>
      <vt:lpstr>PowerPoint Presentation</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 Osborne</dc:creator>
  <cp:lastModifiedBy>Harry Osborne</cp:lastModifiedBy>
  <cp:revision>103</cp:revision>
  <dcterms:created xsi:type="dcterms:W3CDTF">2019-02-16T18:44:20Z</dcterms:created>
  <dcterms:modified xsi:type="dcterms:W3CDTF">2021-04-21T17:45:36Z</dcterms:modified>
</cp:coreProperties>
</file>