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4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07" autoAdjust="0"/>
    <p:restoredTop sz="99623" autoAdjust="0"/>
  </p:normalViewPr>
  <p:slideViewPr>
    <p:cSldViewPr snapToGrid="0" snapToObjects="1">
      <p:cViewPr varScale="1">
        <p:scale>
          <a:sx n="71" d="100"/>
          <a:sy n="71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465F5-6C1B-3B4C-825A-33D982D33F6B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723900"/>
            <a:ext cx="5724862" cy="3746500"/>
          </a:xfrm>
        </p:spPr>
        <p:txBody>
          <a:bodyPr anchor="ctr"/>
          <a:lstStyle/>
          <a:p>
            <a:r>
              <a:rPr lang="en-US" sz="8000" b="1" dirty="0" smtClean="0"/>
              <a:t>1</a:t>
            </a:r>
            <a:r>
              <a:rPr lang="en-US" sz="8000" b="1" baseline="30000" dirty="0" smtClean="0"/>
              <a:t>st</a:t>
            </a:r>
            <a:r>
              <a:rPr lang="en-US" sz="8000" b="1" dirty="0" smtClean="0"/>
              <a:t> Timothy</a:t>
            </a:r>
            <a:br>
              <a:rPr lang="en-US" sz="8000" b="1" dirty="0" smtClean="0"/>
            </a:br>
            <a:r>
              <a:rPr lang="en-US" sz="8000" b="1" dirty="0"/>
              <a:t>Titus</a:t>
            </a:r>
            <a:br>
              <a:rPr lang="en-US" sz="8000" b="1" dirty="0"/>
            </a:br>
            <a:r>
              <a:rPr lang="en-US" sz="8000" b="1" dirty="0"/>
              <a:t>2</a:t>
            </a:r>
            <a:r>
              <a:rPr lang="en-US" sz="8000" b="1" baseline="30000" dirty="0"/>
              <a:t>nd</a:t>
            </a:r>
            <a:r>
              <a:rPr lang="en-US" sz="8000" b="1" dirty="0"/>
              <a:t> Timothy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19812"/>
            <a:ext cx="9144000" cy="1007200"/>
          </a:xfrm>
        </p:spPr>
        <p:txBody>
          <a:bodyPr anchor="ctr">
            <a:normAutofit/>
          </a:bodyPr>
          <a:lstStyle/>
          <a:p>
            <a:r>
              <a:rPr lang="en-US" sz="5000" b="1" i="1" dirty="0" smtClean="0">
                <a:solidFill>
                  <a:schemeClr val="bg1"/>
                </a:solidFill>
              </a:rPr>
              <a:t>Letters to the Evangelists</a:t>
            </a:r>
            <a:endParaRPr lang="en-US" sz="5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61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10179"/>
            <a:ext cx="7691719" cy="701021"/>
          </a:xfrm>
        </p:spPr>
        <p:txBody>
          <a:bodyPr/>
          <a:lstStyle/>
          <a:p>
            <a:r>
              <a:rPr lang="en-US" sz="44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4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4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1:12-17</a:t>
            </a:r>
            <a:endParaRPr lang="en-US" sz="4400" b="1" dirty="0">
              <a:solidFill>
                <a:srgbClr val="3A4228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711200"/>
            <a:ext cx="9067800" cy="6195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8000"/>
              </a:lnSpc>
              <a:spcAft>
                <a:spcPts val="600"/>
              </a:spcAft>
            </a:pPr>
            <a:r>
              <a:rPr lang="en-US" sz="3000" b="1" baseline="30000" dirty="0">
                <a:latin typeface="Arial"/>
                <a:cs typeface="Arial"/>
              </a:rPr>
              <a:t>12 </a:t>
            </a:r>
            <a:r>
              <a:rPr lang="en-US" sz="3000" dirty="0">
                <a:latin typeface="Arial"/>
                <a:cs typeface="Arial"/>
              </a:rPr>
              <a:t>And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thank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Christ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Jesus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our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Lord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who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has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enabled me</a:t>
            </a:r>
            <a:r>
              <a:rPr lang="en-US" sz="3000" dirty="0">
                <a:latin typeface="Arial"/>
                <a:cs typeface="Arial"/>
              </a:rPr>
              <a:t>, because He counted me faithful, putting </a:t>
            </a:r>
            <a:r>
              <a:rPr lang="en-US" sz="3000" i="1" dirty="0">
                <a:latin typeface="Arial"/>
                <a:cs typeface="Arial"/>
              </a:rPr>
              <a:t>me</a:t>
            </a:r>
            <a:r>
              <a:rPr lang="en-US" sz="3000" dirty="0">
                <a:latin typeface="Arial"/>
                <a:cs typeface="Arial"/>
              </a:rPr>
              <a:t> into the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ministry,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b="1" baseline="30000" dirty="0">
                <a:latin typeface="Arial"/>
                <a:cs typeface="Arial"/>
              </a:rPr>
              <a:t>13 </a:t>
            </a:r>
            <a:r>
              <a:rPr lang="en-US" sz="3000" dirty="0">
                <a:latin typeface="Arial"/>
                <a:cs typeface="Arial"/>
              </a:rPr>
              <a:t>although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3000" dirty="0">
                <a:latin typeface="Arial"/>
                <a:cs typeface="Arial"/>
              </a:rPr>
              <a:t>I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was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formerly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blasphemer, a </a:t>
            </a:r>
            <a:r>
              <a:rPr lang="en-US" sz="3000" dirty="0">
                <a:latin typeface="Arial"/>
                <a:cs typeface="Arial"/>
              </a:rPr>
              <a:t>persecutor, and an insolent man; but I obtained mercy because I did </a:t>
            </a:r>
            <a:r>
              <a:rPr lang="en-US" sz="3000" i="1" dirty="0">
                <a:latin typeface="Arial"/>
                <a:cs typeface="Arial"/>
              </a:rPr>
              <a:t>it</a:t>
            </a:r>
            <a:r>
              <a:rPr lang="en-US" sz="3000" dirty="0">
                <a:latin typeface="Arial"/>
                <a:cs typeface="Arial"/>
              </a:rPr>
              <a:t> ignorantly in unbelief. </a:t>
            </a:r>
            <a:r>
              <a:rPr lang="en-US" sz="3000" b="1" baseline="30000" dirty="0">
                <a:latin typeface="Arial"/>
                <a:cs typeface="Arial"/>
              </a:rPr>
              <a:t>14 </a:t>
            </a:r>
            <a:r>
              <a:rPr lang="en-US" sz="3000" dirty="0">
                <a:latin typeface="Arial"/>
                <a:cs typeface="Arial"/>
              </a:rPr>
              <a:t>And the grace of our Lord was </a:t>
            </a:r>
            <a:r>
              <a:rPr lang="en-US" sz="3000" dirty="0" smtClean="0">
                <a:latin typeface="Arial"/>
                <a:cs typeface="Arial"/>
              </a:rPr>
              <a:t>exceedingly abundant, with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faith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and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love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which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are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in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Christ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Jesus</a:t>
            </a:r>
            <a:r>
              <a:rPr lang="en-US" sz="3000" dirty="0" smtClean="0">
                <a:latin typeface="Arial"/>
                <a:cs typeface="Arial"/>
              </a:rPr>
              <a:t>.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3000" b="1" baseline="30000" dirty="0" smtClean="0">
                <a:latin typeface="Arial"/>
                <a:cs typeface="Arial"/>
              </a:rPr>
              <a:t>15 </a:t>
            </a:r>
            <a:r>
              <a:rPr lang="en-US" sz="3000" dirty="0" smtClean="0">
                <a:latin typeface="Arial"/>
                <a:cs typeface="Arial"/>
              </a:rPr>
              <a:t>This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is a faithful </a:t>
            </a:r>
            <a:r>
              <a:rPr lang="en-US" sz="3000" dirty="0">
                <a:latin typeface="Arial"/>
                <a:cs typeface="Arial"/>
              </a:rPr>
              <a:t>saying and worthy of all acceptance, that Christ Jesus came into the world to save sinners, of whom I am chief. </a:t>
            </a:r>
            <a:r>
              <a:rPr lang="en-US" sz="3000" b="1" baseline="30000" dirty="0">
                <a:latin typeface="Arial"/>
                <a:cs typeface="Arial"/>
              </a:rPr>
              <a:t>16 </a:t>
            </a:r>
            <a:r>
              <a:rPr lang="en-US" sz="3000" dirty="0">
                <a:latin typeface="Arial"/>
                <a:cs typeface="Arial"/>
              </a:rPr>
              <a:t>However, for this reason </a:t>
            </a:r>
            <a:r>
              <a:rPr lang="en-US" sz="3000" dirty="0" smtClean="0">
                <a:latin typeface="Arial"/>
                <a:cs typeface="Arial"/>
              </a:rPr>
              <a:t>I </a:t>
            </a:r>
            <a:r>
              <a:rPr lang="en-US" sz="3000" dirty="0">
                <a:latin typeface="Arial"/>
                <a:cs typeface="Arial"/>
              </a:rPr>
              <a:t>obtained mercy, that in me first Jesus Christ might show all longsuffering, as a pattern to those who are going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to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believe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on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Him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for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everlasting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life.</a:t>
            </a:r>
            <a:r>
              <a:rPr lang="en-US" sz="2000" dirty="0">
                <a:latin typeface="Arial"/>
                <a:cs typeface="Arial"/>
              </a:rPr>
              <a:t> </a:t>
            </a:r>
            <a:r>
              <a:rPr lang="en-US" sz="3000" b="1" baseline="30000" dirty="0">
                <a:latin typeface="Arial"/>
                <a:cs typeface="Arial"/>
              </a:rPr>
              <a:t>17 </a:t>
            </a:r>
            <a:r>
              <a:rPr lang="en-US" sz="3000" dirty="0" smtClean="0">
                <a:latin typeface="Arial"/>
                <a:cs typeface="Arial"/>
              </a:rPr>
              <a:t>Now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to the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King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eternal,</a:t>
            </a:r>
            <a:r>
              <a:rPr lang="en-US" sz="2000" dirty="0">
                <a:latin typeface="Arial"/>
                <a:cs typeface="Arial"/>
              </a:rPr>
              <a:t> </a:t>
            </a:r>
            <a:r>
              <a:rPr lang="en-US" sz="3000" dirty="0">
                <a:latin typeface="Arial"/>
                <a:cs typeface="Arial"/>
              </a:rPr>
              <a:t>immortal,</a:t>
            </a:r>
            <a:r>
              <a:rPr lang="en-US" sz="2000" dirty="0">
                <a:latin typeface="Arial"/>
                <a:cs typeface="Arial"/>
              </a:rPr>
              <a:t> </a:t>
            </a:r>
            <a:r>
              <a:rPr lang="en-US" sz="3000" dirty="0">
                <a:latin typeface="Arial"/>
                <a:cs typeface="Arial"/>
              </a:rPr>
              <a:t>invisible,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to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God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who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alone is </a:t>
            </a:r>
            <a:r>
              <a:rPr lang="en-US" sz="3000" dirty="0">
                <a:latin typeface="Arial"/>
                <a:cs typeface="Arial"/>
              </a:rPr>
              <a:t>wise, </a:t>
            </a:r>
            <a:r>
              <a:rPr lang="en-US" sz="3000" i="1" dirty="0">
                <a:latin typeface="Arial"/>
                <a:cs typeface="Arial"/>
              </a:rPr>
              <a:t>be</a:t>
            </a:r>
            <a:r>
              <a:rPr lang="en-US" sz="3000" dirty="0">
                <a:latin typeface="Arial"/>
                <a:cs typeface="Arial"/>
              </a:rPr>
              <a:t> honor and glory forever and ever. Amen.</a:t>
            </a:r>
            <a:r>
              <a:rPr lang="en-US" sz="3000" dirty="0" smtClean="0">
                <a:effectLst/>
                <a:latin typeface="Arial"/>
                <a:cs typeface="Arial"/>
              </a:rPr>
              <a:t> 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488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10179"/>
            <a:ext cx="7691719" cy="84072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1:18-20</a:t>
            </a:r>
            <a:endParaRPr lang="en-US" sz="4800" b="1" dirty="0">
              <a:solidFill>
                <a:srgbClr val="3A4228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900" y="901700"/>
            <a:ext cx="8686800" cy="4306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spcAft>
                <a:spcPts val="600"/>
              </a:spcAft>
            </a:pPr>
            <a:r>
              <a:rPr lang="en-US" sz="3200" b="1" baseline="30000" dirty="0">
                <a:latin typeface="Arial"/>
                <a:cs typeface="Arial"/>
              </a:rPr>
              <a:t>18 </a:t>
            </a:r>
            <a:r>
              <a:rPr lang="en-US" sz="3200" dirty="0">
                <a:latin typeface="Arial"/>
                <a:cs typeface="Arial"/>
              </a:rPr>
              <a:t>This charge I commit to you, son Timothy, according to the prophecies previously made concerning you, that by them you may wage the good warfare, </a:t>
            </a:r>
            <a:r>
              <a:rPr lang="en-US" sz="3200" b="1" baseline="30000" dirty="0">
                <a:latin typeface="Arial"/>
                <a:cs typeface="Arial"/>
              </a:rPr>
              <a:t>19 </a:t>
            </a:r>
            <a:r>
              <a:rPr lang="en-US" sz="3200" dirty="0">
                <a:latin typeface="Arial"/>
                <a:cs typeface="Arial"/>
              </a:rPr>
              <a:t>having faith and a good conscience, which some having rejected, concerning the faith have suffered shipwreck, </a:t>
            </a:r>
            <a:r>
              <a:rPr lang="en-US" sz="3200" b="1" baseline="30000" dirty="0">
                <a:latin typeface="Arial"/>
                <a:cs typeface="Arial"/>
              </a:rPr>
              <a:t>20 </a:t>
            </a:r>
            <a:r>
              <a:rPr lang="en-US" sz="3200" dirty="0">
                <a:latin typeface="Arial"/>
                <a:cs typeface="Arial"/>
              </a:rPr>
              <a:t>of whom are </a:t>
            </a:r>
            <a:r>
              <a:rPr lang="en-US" sz="3200" dirty="0" err="1">
                <a:latin typeface="Arial"/>
                <a:cs typeface="Arial"/>
              </a:rPr>
              <a:t>Hymenaeus</a:t>
            </a:r>
            <a:r>
              <a:rPr lang="en-US" sz="3200" dirty="0">
                <a:latin typeface="Arial"/>
                <a:cs typeface="Arial"/>
              </a:rPr>
              <a:t> and Alexander, whom I delivered to Satan that they may learn not to blaspheme.</a:t>
            </a:r>
            <a:r>
              <a:rPr lang="en-US" sz="3200" dirty="0" smtClean="0">
                <a:effectLst/>
                <a:latin typeface="Arial"/>
                <a:cs typeface="Arial"/>
              </a:rPr>
              <a:t> 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08520"/>
            <a:ext cx="9144000" cy="164948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baseline="30000" dirty="0">
                <a:solidFill>
                  <a:srgbClr val="FFFF00"/>
                </a:solidFill>
              </a:rPr>
              <a:t>18 </a:t>
            </a:r>
            <a:r>
              <a:rPr lang="en-US" sz="3000" dirty="0">
                <a:solidFill>
                  <a:srgbClr val="FFFF00"/>
                </a:solidFill>
              </a:rPr>
              <a:t>This charge I commit unto thee, my child Timothy, according to the prophecies which led the way to thee, that by them thou </a:t>
            </a:r>
            <a:r>
              <a:rPr lang="en-US" sz="3000" dirty="0" err="1">
                <a:solidFill>
                  <a:srgbClr val="FFFF00"/>
                </a:solidFill>
              </a:rPr>
              <a:t>mayest</a:t>
            </a:r>
            <a:r>
              <a:rPr lang="en-US" sz="3000" dirty="0">
                <a:solidFill>
                  <a:srgbClr val="FFFF00"/>
                </a:solidFill>
              </a:rPr>
              <a:t> war the good </a:t>
            </a:r>
            <a:r>
              <a:rPr lang="en-US" sz="3000" dirty="0" smtClean="0">
                <a:solidFill>
                  <a:srgbClr val="FFFF00"/>
                </a:solidFill>
              </a:rPr>
              <a:t>warfare…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</a:rPr>
              <a:t>ASV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2222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22879"/>
            <a:ext cx="7691719" cy="91692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2:</a:t>
            </a:r>
            <a:r>
              <a:rPr lang="en-US" sz="4800" b="1" dirty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-7</a:t>
            </a:r>
            <a:endParaRPr lang="en-US" sz="4800" b="1" dirty="0">
              <a:solidFill>
                <a:srgbClr val="3A4228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914400"/>
            <a:ext cx="9067800" cy="6044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spcAft>
                <a:spcPts val="600"/>
              </a:spcAft>
            </a:pPr>
            <a:r>
              <a:rPr lang="en-US" sz="3000" b="1" baseline="30000" dirty="0" smtClean="0">
                <a:latin typeface="Arial"/>
                <a:cs typeface="Arial"/>
              </a:rPr>
              <a:t>1 </a:t>
            </a:r>
            <a:r>
              <a:rPr lang="en-US" sz="3000" dirty="0" smtClean="0">
                <a:latin typeface="Arial"/>
                <a:cs typeface="Arial"/>
              </a:rPr>
              <a:t>Therefore </a:t>
            </a:r>
            <a:r>
              <a:rPr lang="en-US" sz="3000" dirty="0">
                <a:latin typeface="Arial"/>
                <a:cs typeface="Arial"/>
              </a:rPr>
              <a:t>I exhort first of all that supplications</a:t>
            </a:r>
            <a:r>
              <a:rPr lang="en-US" sz="3000" dirty="0" smtClean="0">
                <a:latin typeface="Arial"/>
                <a:cs typeface="Arial"/>
              </a:rPr>
              <a:t>, </a:t>
            </a:r>
            <a:r>
              <a:rPr lang="en-US" sz="3000" dirty="0">
                <a:latin typeface="Arial"/>
                <a:cs typeface="Arial"/>
              </a:rPr>
              <a:t>prayers,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intercessions,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3000" i="1" dirty="0">
                <a:latin typeface="Arial"/>
                <a:cs typeface="Arial"/>
              </a:rPr>
              <a:t>and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giving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of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thanks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be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made for </a:t>
            </a:r>
            <a:r>
              <a:rPr lang="en-US" sz="3000" dirty="0">
                <a:latin typeface="Arial"/>
                <a:cs typeface="Arial"/>
              </a:rPr>
              <a:t>all men, </a:t>
            </a:r>
            <a:r>
              <a:rPr lang="en-US" sz="3000" b="1" baseline="30000" dirty="0">
                <a:latin typeface="Arial"/>
                <a:cs typeface="Arial"/>
              </a:rPr>
              <a:t>2 </a:t>
            </a:r>
            <a:r>
              <a:rPr lang="en-US" sz="3000" dirty="0">
                <a:latin typeface="Arial"/>
                <a:cs typeface="Arial"/>
              </a:rPr>
              <a:t>for kings and all who are in authority, that we may lead a quiet and peaceable life in all godliness and reverence. </a:t>
            </a:r>
            <a:r>
              <a:rPr lang="en-US" sz="3000" b="1" baseline="30000" dirty="0">
                <a:latin typeface="Arial"/>
                <a:cs typeface="Arial"/>
              </a:rPr>
              <a:t>3 </a:t>
            </a:r>
            <a:r>
              <a:rPr lang="en-US" sz="3000" dirty="0">
                <a:latin typeface="Arial"/>
                <a:cs typeface="Arial"/>
              </a:rPr>
              <a:t>For this </a:t>
            </a:r>
            <a:r>
              <a:rPr lang="en-US" sz="3000" i="1" dirty="0">
                <a:latin typeface="Arial"/>
                <a:cs typeface="Arial"/>
              </a:rPr>
              <a:t>is</a:t>
            </a:r>
            <a:r>
              <a:rPr lang="en-US" sz="3000" dirty="0">
                <a:latin typeface="Arial"/>
                <a:cs typeface="Arial"/>
              </a:rPr>
              <a:t> good and acceptable in the sight of God our Savior, </a:t>
            </a:r>
            <a:r>
              <a:rPr lang="en-US" sz="3000" b="1" baseline="30000" dirty="0">
                <a:latin typeface="Arial"/>
                <a:cs typeface="Arial"/>
              </a:rPr>
              <a:t>4 </a:t>
            </a:r>
            <a:r>
              <a:rPr lang="en-US" sz="3000" dirty="0" smtClean="0">
                <a:latin typeface="Arial"/>
                <a:cs typeface="Arial"/>
              </a:rPr>
              <a:t>who </a:t>
            </a:r>
            <a:r>
              <a:rPr lang="en-US" sz="3000" dirty="0">
                <a:latin typeface="Arial"/>
                <a:cs typeface="Arial"/>
              </a:rPr>
              <a:t>desires all men to be saved and to come to the knowledge of the truth. </a:t>
            </a:r>
            <a:r>
              <a:rPr lang="en-US" sz="3000" b="1" baseline="30000" dirty="0">
                <a:latin typeface="Arial"/>
                <a:cs typeface="Arial"/>
              </a:rPr>
              <a:t>5 </a:t>
            </a:r>
            <a:r>
              <a:rPr lang="en-US" sz="3000" dirty="0">
                <a:latin typeface="Arial"/>
                <a:cs typeface="Arial"/>
              </a:rPr>
              <a:t>For </a:t>
            </a:r>
            <a:r>
              <a:rPr lang="en-US" sz="3000" i="1" dirty="0">
                <a:latin typeface="Arial"/>
                <a:cs typeface="Arial"/>
              </a:rPr>
              <a:t>there is </a:t>
            </a:r>
            <a:r>
              <a:rPr lang="en-US" sz="3000" dirty="0">
                <a:latin typeface="Arial"/>
                <a:cs typeface="Arial"/>
              </a:rPr>
              <a:t>one </a:t>
            </a:r>
            <a:r>
              <a:rPr lang="en-US" sz="3000" dirty="0" smtClean="0">
                <a:latin typeface="Arial"/>
                <a:cs typeface="Arial"/>
              </a:rPr>
              <a:t>God and one Mediator </a:t>
            </a:r>
            <a:r>
              <a:rPr lang="en-US" sz="3000" dirty="0">
                <a:latin typeface="Arial"/>
                <a:cs typeface="Arial"/>
              </a:rPr>
              <a:t>between God and men, </a:t>
            </a:r>
            <a:r>
              <a:rPr lang="en-US" sz="3000" i="1" dirty="0">
                <a:latin typeface="Arial"/>
                <a:cs typeface="Arial"/>
              </a:rPr>
              <a:t>the</a:t>
            </a:r>
            <a:r>
              <a:rPr lang="en-US" sz="3000" dirty="0">
                <a:latin typeface="Arial"/>
                <a:cs typeface="Arial"/>
              </a:rPr>
              <a:t> Man Christ Jesus, </a:t>
            </a:r>
            <a:r>
              <a:rPr lang="en-US" sz="3000" b="1" baseline="30000" dirty="0">
                <a:latin typeface="Arial"/>
                <a:cs typeface="Arial"/>
              </a:rPr>
              <a:t>6 </a:t>
            </a:r>
            <a:r>
              <a:rPr lang="en-US" sz="3000" dirty="0">
                <a:latin typeface="Arial"/>
                <a:cs typeface="Arial"/>
              </a:rPr>
              <a:t>who gave Himself a ransom for all, to be testified in due time, </a:t>
            </a:r>
            <a:r>
              <a:rPr lang="en-US" sz="3000" b="1" baseline="30000" dirty="0">
                <a:latin typeface="Arial"/>
                <a:cs typeface="Arial"/>
              </a:rPr>
              <a:t>7 </a:t>
            </a:r>
            <a:r>
              <a:rPr lang="en-US" sz="3000" dirty="0">
                <a:latin typeface="Arial"/>
                <a:cs typeface="Arial"/>
              </a:rPr>
              <a:t>for which I was appointed a preacher and an apostle  — I am speaking the truth in Christ </a:t>
            </a:r>
            <a:r>
              <a:rPr lang="en-US" sz="3000" i="1" dirty="0">
                <a:latin typeface="Arial"/>
                <a:cs typeface="Arial"/>
              </a:rPr>
              <a:t>and</a:t>
            </a:r>
            <a:r>
              <a:rPr lang="en-US" sz="3000" dirty="0">
                <a:latin typeface="Arial"/>
                <a:cs typeface="Arial"/>
              </a:rPr>
              <a:t> not lying — a teacher of the Gentiles in faith and truth.</a:t>
            </a:r>
            <a:r>
              <a:rPr lang="en-US" sz="3000" dirty="0" smtClean="0">
                <a:effectLst/>
                <a:latin typeface="Arial"/>
                <a:cs typeface="Arial"/>
              </a:rPr>
              <a:t> 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865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22879"/>
            <a:ext cx="7691719" cy="91692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2:8-14</a:t>
            </a:r>
            <a:endParaRPr lang="en-US" sz="4800" b="1" dirty="0">
              <a:solidFill>
                <a:srgbClr val="3A4228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900" y="901700"/>
            <a:ext cx="9055100" cy="6044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</a:pPr>
            <a:r>
              <a:rPr lang="en-US" sz="3000" b="1" baseline="30000" dirty="0">
                <a:latin typeface="Arial"/>
                <a:cs typeface="Arial"/>
              </a:rPr>
              <a:t>8 </a:t>
            </a:r>
            <a:r>
              <a:rPr lang="en-US" sz="3000" dirty="0">
                <a:latin typeface="Arial"/>
                <a:cs typeface="Arial"/>
              </a:rPr>
              <a:t>I desire therefore that the men </a:t>
            </a:r>
            <a:r>
              <a:rPr lang="en-US" sz="3000" dirty="0" smtClean="0">
                <a:latin typeface="Arial"/>
                <a:cs typeface="Arial"/>
              </a:rPr>
              <a:t>pray everywhere, lifting </a:t>
            </a:r>
            <a:r>
              <a:rPr lang="en-US" sz="3000" dirty="0">
                <a:latin typeface="Arial"/>
                <a:cs typeface="Arial"/>
              </a:rPr>
              <a:t>up holy hands, without wrath </a:t>
            </a:r>
            <a:r>
              <a:rPr lang="en-US" sz="3000" dirty="0" smtClean="0">
                <a:latin typeface="Arial"/>
                <a:cs typeface="Arial"/>
              </a:rPr>
              <a:t>and doubting; </a:t>
            </a:r>
            <a:r>
              <a:rPr lang="en-US" sz="3000" b="1" baseline="30000" dirty="0" smtClean="0">
                <a:latin typeface="Arial"/>
                <a:cs typeface="Arial"/>
              </a:rPr>
              <a:t>9</a:t>
            </a:r>
            <a:r>
              <a:rPr lang="en-US" sz="3000" b="1" baseline="30000" dirty="0">
                <a:latin typeface="Arial"/>
                <a:cs typeface="Arial"/>
              </a:rPr>
              <a:t> </a:t>
            </a:r>
            <a:r>
              <a:rPr lang="en-US" sz="3000" dirty="0">
                <a:latin typeface="Arial"/>
                <a:cs typeface="Arial"/>
              </a:rPr>
              <a:t>in like manner also, that the women adorn themselves in modest apparel, with propriety and moderation, not with braided hair or gold or pearls or costly clothing,</a:t>
            </a:r>
            <a:r>
              <a:rPr lang="en-US" sz="2000" dirty="0">
                <a:latin typeface="Arial"/>
                <a:cs typeface="Arial"/>
              </a:rPr>
              <a:t> </a:t>
            </a:r>
            <a:r>
              <a:rPr lang="en-US" sz="3000" b="1" baseline="30000" dirty="0">
                <a:latin typeface="Arial"/>
                <a:cs typeface="Arial"/>
              </a:rPr>
              <a:t>10 </a:t>
            </a:r>
            <a:r>
              <a:rPr lang="en-US" sz="3000" dirty="0">
                <a:latin typeface="Arial"/>
                <a:cs typeface="Arial"/>
              </a:rPr>
              <a:t>but,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which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proper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for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women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professing godliness</a:t>
            </a:r>
            <a:r>
              <a:rPr lang="en-US" sz="3000" dirty="0">
                <a:latin typeface="Arial"/>
                <a:cs typeface="Arial"/>
              </a:rPr>
              <a:t>, with good works. </a:t>
            </a:r>
            <a:r>
              <a:rPr lang="en-US" sz="3000" b="1" baseline="30000" dirty="0">
                <a:latin typeface="Arial"/>
                <a:cs typeface="Arial"/>
              </a:rPr>
              <a:t>11 </a:t>
            </a:r>
            <a:r>
              <a:rPr lang="en-US" sz="3000" dirty="0">
                <a:latin typeface="Arial"/>
                <a:cs typeface="Arial"/>
              </a:rPr>
              <a:t>Let a woman learn in silence with all submission. </a:t>
            </a:r>
            <a:r>
              <a:rPr lang="en-US" sz="3000" b="1" baseline="30000" dirty="0">
                <a:latin typeface="Arial"/>
                <a:cs typeface="Arial"/>
              </a:rPr>
              <a:t>12 </a:t>
            </a:r>
            <a:r>
              <a:rPr lang="en-US" sz="3000" dirty="0">
                <a:latin typeface="Arial"/>
                <a:cs typeface="Arial"/>
              </a:rPr>
              <a:t>And I do not permit a woman to teach or to have authority over a man, but to be in silence. </a:t>
            </a:r>
            <a:r>
              <a:rPr lang="en-US" sz="3000" b="1" baseline="30000" dirty="0">
                <a:latin typeface="Arial"/>
                <a:cs typeface="Arial"/>
              </a:rPr>
              <a:t>13 </a:t>
            </a:r>
            <a:r>
              <a:rPr lang="en-US" sz="3000" dirty="0">
                <a:latin typeface="Arial"/>
                <a:cs typeface="Arial"/>
              </a:rPr>
              <a:t>For Adam was formed first, then Eve. </a:t>
            </a:r>
            <a:r>
              <a:rPr lang="en-US" sz="3000" b="1" baseline="30000" dirty="0">
                <a:latin typeface="Arial"/>
                <a:cs typeface="Arial"/>
              </a:rPr>
              <a:t>14 </a:t>
            </a:r>
            <a:r>
              <a:rPr lang="en-US" sz="3000" dirty="0">
                <a:latin typeface="Arial"/>
                <a:cs typeface="Arial"/>
              </a:rPr>
              <a:t>And Adam was not deceived, but the woman being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deceived,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fell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into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transgression.</a:t>
            </a:r>
            <a:r>
              <a:rPr lang="en-US" sz="1000" dirty="0" smtClean="0">
                <a:latin typeface="Arial"/>
                <a:cs typeface="Arial"/>
              </a:rPr>
              <a:t> </a:t>
            </a:r>
            <a:r>
              <a:rPr lang="en-US" sz="3000" b="1" baseline="30000" dirty="0" smtClean="0">
                <a:latin typeface="Arial"/>
                <a:cs typeface="Arial"/>
              </a:rPr>
              <a:t>15</a:t>
            </a:r>
            <a:r>
              <a:rPr lang="en-US" sz="2000" b="1" baseline="30000" dirty="0" smtClean="0">
                <a:latin typeface="Arial"/>
                <a:cs typeface="Arial"/>
              </a:rPr>
              <a:t> </a:t>
            </a:r>
            <a:r>
              <a:rPr lang="en-US" sz="2900" dirty="0" smtClean="0">
                <a:latin typeface="Arial"/>
                <a:cs typeface="Arial"/>
              </a:rPr>
              <a:t>Nevertheless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she </a:t>
            </a:r>
            <a:r>
              <a:rPr lang="en-US" sz="3000" dirty="0">
                <a:latin typeface="Arial"/>
                <a:cs typeface="Arial"/>
              </a:rPr>
              <a:t>will be saved in childbearing if they continue in faith, love, and holiness, with self-control.</a:t>
            </a:r>
            <a:r>
              <a:rPr lang="en-US" sz="3000" dirty="0" smtClean="0">
                <a:effectLst/>
                <a:latin typeface="Arial"/>
                <a:cs typeface="Arial"/>
              </a:rPr>
              <a:t> 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79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34448</TotalTime>
  <Words>52</Words>
  <Application>Microsoft Macintosh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Venture</vt:lpstr>
      <vt:lpstr>1st Timothy Titus 2nd Timothy</vt:lpstr>
      <vt:lpstr>1st Timothy 1:12-17</vt:lpstr>
      <vt:lpstr>1st Timothy 1:18-20</vt:lpstr>
      <vt:lpstr>1st Timothy 2:1-7</vt:lpstr>
      <vt:lpstr>1st Timothy 2:8-14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Timothy 2nd Timothy Titus</dc:title>
  <dc:creator>Harry Osborne</dc:creator>
  <cp:lastModifiedBy>Harry Osborne</cp:lastModifiedBy>
  <cp:revision>77</cp:revision>
  <dcterms:created xsi:type="dcterms:W3CDTF">2018-11-10T03:10:49Z</dcterms:created>
  <dcterms:modified xsi:type="dcterms:W3CDTF">2021-06-09T18:04:12Z</dcterms:modified>
</cp:coreProperties>
</file>