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92" r:id="rId3"/>
    <p:sldId id="302" r:id="rId4"/>
    <p:sldId id="293" r:id="rId5"/>
    <p:sldId id="295" r:id="rId6"/>
    <p:sldId id="294" r:id="rId7"/>
    <p:sldId id="296" r:id="rId8"/>
    <p:sldId id="303" r:id="rId9"/>
    <p:sldId id="297" r:id="rId10"/>
    <p:sldId id="299" r:id="rId11"/>
    <p:sldId id="304" r:id="rId12"/>
    <p:sldId id="298" r:id="rId13"/>
    <p:sldId id="301" r:id="rId14"/>
    <p:sldId id="300" r:id="rId15"/>
    <p:sldId id="305" r:id="rId16"/>
    <p:sldId id="306" r:id="rId17"/>
    <p:sldId id="307" r:id="rId18"/>
    <p:sldId id="308" r:id="rId19"/>
    <p:sldId id="30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96"/>
    <p:restoredTop sz="94719"/>
  </p:normalViewPr>
  <p:slideViewPr>
    <p:cSldViewPr snapToGrid="0" snapToObjects="1">
      <p:cViewPr varScale="1">
        <p:scale>
          <a:sx n="152" d="100"/>
          <a:sy n="152" d="100"/>
        </p:scale>
        <p:origin x="11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C99107-7F10-7F4E-A925-344F7EE84655}" type="datetimeFigureOut">
              <a:rPr lang="en-US" smtClean="0"/>
              <a:t>7/24/21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E444B2-32EA-E24C-913C-FF8254DB432D}" type="slidenum">
              <a:rPr lang="en-US" smtClean="0"/>
              <a:t>‹#›</a:t>
            </a:fld>
            <a:endParaRPr lang="en-US"/>
          </a:p>
        </p:txBody>
      </p:sp>
    </p:spTree>
    <p:extLst>
      <p:ext uri="{BB962C8B-B14F-4D97-AF65-F5344CB8AC3E}">
        <p14:creationId xmlns:p14="http://schemas.microsoft.com/office/powerpoint/2010/main" val="1517804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468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2698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6832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087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4129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1029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8670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021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1336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1076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523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4659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7564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3247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779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6615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0750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E444B2-32EA-E24C-913C-FF8254DB43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9500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6CCEFB-1C94-DE4D-9588-2865499B0D6C}"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355610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6CCEFB-1C94-DE4D-9588-2865499B0D6C}"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310443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6CCEFB-1C94-DE4D-9588-2865499B0D6C}"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379102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6CCEFB-1C94-DE4D-9588-2865499B0D6C}"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2397241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6CCEFB-1C94-DE4D-9588-2865499B0D6C}"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3028765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6CCEFB-1C94-DE4D-9588-2865499B0D6C}" type="datetimeFigureOut">
              <a:rPr lang="en-US" smtClean="0"/>
              <a:t>7/24/21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1299878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6CCEFB-1C94-DE4D-9588-2865499B0D6C}" type="datetimeFigureOut">
              <a:rPr lang="en-US" smtClean="0"/>
              <a:t>7/24/21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68883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6CCEFB-1C94-DE4D-9588-2865499B0D6C}" type="datetimeFigureOut">
              <a:rPr lang="en-US" smtClean="0"/>
              <a:t>7/24/21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1080833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CCEFB-1C94-DE4D-9588-2865499B0D6C}" type="datetimeFigureOut">
              <a:rPr lang="en-US" smtClean="0"/>
              <a:t>7/24/21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341846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6CCEFB-1C94-DE4D-9588-2865499B0D6C}" type="datetimeFigureOut">
              <a:rPr lang="en-US" smtClean="0"/>
              <a:t>7/24/21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3424927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6CCEFB-1C94-DE4D-9588-2865499B0D6C}" type="datetimeFigureOut">
              <a:rPr lang="en-US" smtClean="0"/>
              <a:t>7/24/21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72B93-9A1A-A748-961B-CA2D8E9FFA1A}" type="slidenum">
              <a:rPr lang="en-US" smtClean="0"/>
              <a:t>‹#›</a:t>
            </a:fld>
            <a:endParaRPr lang="en-US"/>
          </a:p>
        </p:txBody>
      </p:sp>
    </p:spTree>
    <p:extLst>
      <p:ext uri="{BB962C8B-B14F-4D97-AF65-F5344CB8AC3E}">
        <p14:creationId xmlns:p14="http://schemas.microsoft.com/office/powerpoint/2010/main" val="2896184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CCEFB-1C94-DE4D-9588-2865499B0D6C}" type="datetimeFigureOut">
              <a:rPr lang="en-US" smtClean="0"/>
              <a:t>7/24/21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72B93-9A1A-A748-961B-CA2D8E9FFA1A}" type="slidenum">
              <a:rPr lang="en-US" smtClean="0"/>
              <a:t>‹#›</a:t>
            </a:fld>
            <a:endParaRPr lang="en-US"/>
          </a:p>
        </p:txBody>
      </p:sp>
    </p:spTree>
    <p:extLst>
      <p:ext uri="{BB962C8B-B14F-4D97-AF65-F5344CB8AC3E}">
        <p14:creationId xmlns:p14="http://schemas.microsoft.com/office/powerpoint/2010/main" val="3347978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4" name="!!BGRectangle">
            <a:extLst>
              <a:ext uri="{FF2B5EF4-FFF2-40B4-BE49-F238E27FC236}">
                <a16:creationId xmlns:a16="http://schemas.microsoft.com/office/drawing/2014/main" id="{44B42A97-2187-442B-BB48-39526296D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522" b="4590"/>
          <a:stretch/>
        </p:blipFill>
        <p:spPr bwMode="auto">
          <a:xfrm>
            <a:off x="20" y="10"/>
            <a:ext cx="9143980" cy="4571990"/>
          </a:xfrm>
          <a:prstGeom prst="rect">
            <a:avLst/>
          </a:prstGeom>
          <a:noFill/>
          <a:extLst>
            <a:ext uri="{909E8E84-426E-40DD-AFC4-6F175D3DCCD1}">
              <a14:hiddenFill xmlns:a14="http://schemas.microsoft.com/office/drawing/2010/main">
                <a:solidFill>
                  <a:srgbClr val="FFFFFF"/>
                </a:solidFill>
              </a14:hiddenFill>
            </a:ext>
          </a:extLst>
        </p:spPr>
      </p:pic>
      <p:sp>
        <p:nvSpPr>
          <p:cNvPr id="1035" name="!!Rectangle">
            <a:extLst>
              <a:ext uri="{FF2B5EF4-FFF2-40B4-BE49-F238E27FC236}">
                <a16:creationId xmlns:a16="http://schemas.microsoft.com/office/drawing/2014/main" id="{F40CA114-B78B-4E3B-A785-96745276B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4000" cy="2285543"/>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518B548F-C93C-364A-8117-3B78DD615CAE}"/>
              </a:ext>
            </a:extLst>
          </p:cNvPr>
          <p:cNvSpPr>
            <a:spLocks noGrp="1"/>
          </p:cNvSpPr>
          <p:nvPr>
            <p:ph type="ctrTitle"/>
          </p:nvPr>
        </p:nvSpPr>
        <p:spPr>
          <a:xfrm>
            <a:off x="324852" y="5091762"/>
            <a:ext cx="5875644" cy="1264588"/>
          </a:xfrm>
        </p:spPr>
        <p:txBody>
          <a:bodyPr anchor="ctr">
            <a:normAutofit/>
          </a:bodyPr>
          <a:lstStyle/>
          <a:p>
            <a:pPr algn="r"/>
            <a:r>
              <a:rPr lang="en-US" dirty="0"/>
              <a:t>Galatians 3:5-25</a:t>
            </a:r>
          </a:p>
        </p:txBody>
      </p:sp>
      <p:sp>
        <p:nvSpPr>
          <p:cNvPr id="3" name="Subtitle 2">
            <a:extLst>
              <a:ext uri="{FF2B5EF4-FFF2-40B4-BE49-F238E27FC236}">
                <a16:creationId xmlns:a16="http://schemas.microsoft.com/office/drawing/2014/main" id="{0CA7D025-93A0-C14C-AE1E-503221099EB3}"/>
              </a:ext>
            </a:extLst>
          </p:cNvPr>
          <p:cNvSpPr>
            <a:spLocks noGrp="1"/>
          </p:cNvSpPr>
          <p:nvPr>
            <p:ph type="subTitle" idx="1"/>
          </p:nvPr>
        </p:nvSpPr>
        <p:spPr>
          <a:xfrm>
            <a:off x="6374330" y="5091763"/>
            <a:ext cx="2230655" cy="1264587"/>
          </a:xfrm>
        </p:spPr>
        <p:txBody>
          <a:bodyPr anchor="ctr">
            <a:normAutofit/>
          </a:bodyPr>
          <a:lstStyle/>
          <a:p>
            <a:pPr algn="l"/>
            <a:r>
              <a:rPr lang="en-US" sz="3200" dirty="0"/>
              <a:t>Lesson 6</a:t>
            </a:r>
          </a:p>
        </p:txBody>
      </p:sp>
      <p:sp>
        <p:nvSpPr>
          <p:cNvPr id="1036" name="!!Line">
            <a:extLst>
              <a:ext uri="{FF2B5EF4-FFF2-40B4-BE49-F238E27FC236}">
                <a16:creationId xmlns:a16="http://schemas.microsoft.com/office/drawing/2014/main" id="{1B1D834C-2707-49B0-A3CE-334D83DFF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8786" y="5266944"/>
            <a:ext cx="6858"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75473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V.10-12 – The old law had no provision for sin</a:t>
            </a:r>
          </a:p>
          <a:p>
            <a:pPr lvl="1"/>
            <a:r>
              <a:rPr lang="en-US" sz="2800" dirty="0">
                <a:solidFill>
                  <a:schemeClr val="bg1"/>
                </a:solidFill>
              </a:rPr>
              <a:t>Justification has always been on the basis of faith not law keeping</a:t>
            </a:r>
          </a:p>
          <a:p>
            <a:pPr lvl="2"/>
            <a:r>
              <a:rPr lang="en-US" sz="2800" dirty="0">
                <a:solidFill>
                  <a:schemeClr val="bg1"/>
                </a:solidFill>
              </a:rPr>
              <a:t>No one is justified by the old law, but through faith, “the just shall live by faith”</a:t>
            </a:r>
          </a:p>
          <a:p>
            <a:pPr lvl="3"/>
            <a:r>
              <a:rPr lang="en-US" sz="2800" dirty="0">
                <a:solidFill>
                  <a:schemeClr val="bg1"/>
                </a:solidFill>
              </a:rPr>
              <a:t>Faith isn’t belief alone but an obedient faith – this is what Abraham and the others in Hebrews 11 exemplified</a:t>
            </a:r>
          </a:p>
          <a:p>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356706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600" dirty="0">
                <a:solidFill>
                  <a:schemeClr val="bg1"/>
                </a:solidFill>
              </a:rPr>
              <a:t>Question 4</a:t>
            </a:r>
            <a:endParaRPr lang="en-US" dirty="0">
              <a:solidFill>
                <a:schemeClr val="bg1"/>
              </a:solidFill>
            </a:endParaRPr>
          </a:p>
          <a:p>
            <a:pPr lvl="1"/>
            <a:r>
              <a:rPr lang="en-US" sz="2800" dirty="0">
                <a:solidFill>
                  <a:schemeClr val="bg1"/>
                </a:solidFill>
              </a:rPr>
              <a:t>By what means does the New Testament provide forgiveness of sins? (Galatians 3:13-14)</a:t>
            </a:r>
          </a:p>
          <a:p>
            <a:pPr lvl="1"/>
            <a:endParaRPr lang="en-US" sz="2800" dirty="0">
              <a:solidFill>
                <a:schemeClr val="bg1"/>
              </a:solidFill>
            </a:endParaRPr>
          </a:p>
        </p:txBody>
      </p:sp>
    </p:spTree>
    <p:extLst>
      <p:ext uri="{BB962C8B-B14F-4D97-AF65-F5344CB8AC3E}">
        <p14:creationId xmlns:p14="http://schemas.microsoft.com/office/powerpoint/2010/main" val="216607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V.13-14 – Through Christ there is redemption</a:t>
            </a:r>
          </a:p>
          <a:p>
            <a:pPr lvl="1"/>
            <a:r>
              <a:rPr lang="en-US" sz="2800" dirty="0">
                <a:solidFill>
                  <a:schemeClr val="bg1"/>
                </a:solidFill>
              </a:rPr>
              <a:t>Christ redeemed us from the curse of the old law</a:t>
            </a:r>
          </a:p>
          <a:p>
            <a:pPr lvl="2"/>
            <a:r>
              <a:rPr lang="en-US" sz="2800" dirty="0">
                <a:solidFill>
                  <a:schemeClr val="bg1"/>
                </a:solidFill>
              </a:rPr>
              <a:t>He became a curse for us</a:t>
            </a:r>
          </a:p>
          <a:p>
            <a:pPr lvl="3"/>
            <a:r>
              <a:rPr lang="en-US" sz="2800" dirty="0">
                <a:solidFill>
                  <a:schemeClr val="bg1"/>
                </a:solidFill>
              </a:rPr>
              <a:t>Deuteronomy 21:22-23 – Jesus did not become sin but bore the punishment of sin for us</a:t>
            </a:r>
          </a:p>
          <a:p>
            <a:pPr lvl="4"/>
            <a:r>
              <a:rPr lang="en-US" sz="2800" dirty="0">
                <a:solidFill>
                  <a:schemeClr val="bg1"/>
                </a:solidFill>
              </a:rPr>
              <a:t>If Jesus became sin, how could he be the perfect sacrifice (Hebrews 10)?</a:t>
            </a:r>
          </a:p>
          <a:p>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9785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V.13-14 – Through Christ there is redemption</a:t>
            </a:r>
          </a:p>
          <a:p>
            <a:pPr lvl="1"/>
            <a:r>
              <a:rPr lang="en-US" sz="2800" dirty="0">
                <a:solidFill>
                  <a:schemeClr val="bg1"/>
                </a:solidFill>
              </a:rPr>
              <a:t>Christ redeemed us from the curse of the old law</a:t>
            </a:r>
          </a:p>
          <a:p>
            <a:pPr lvl="2"/>
            <a:r>
              <a:rPr lang="en-US" sz="2800" dirty="0">
                <a:solidFill>
                  <a:schemeClr val="bg1"/>
                </a:solidFill>
              </a:rPr>
              <a:t>He became a curse for us</a:t>
            </a:r>
          </a:p>
          <a:p>
            <a:pPr lvl="3"/>
            <a:r>
              <a:rPr lang="en-US" sz="2800" dirty="0">
                <a:solidFill>
                  <a:schemeClr val="bg1"/>
                </a:solidFill>
              </a:rPr>
              <a:t>Deuteronomy 21:22-23 – Jesus did not become sin but bore the punishment of sin for us</a:t>
            </a:r>
          </a:p>
          <a:p>
            <a:pPr lvl="4"/>
            <a:r>
              <a:rPr lang="en-US" sz="2800" dirty="0">
                <a:solidFill>
                  <a:schemeClr val="bg1"/>
                </a:solidFill>
              </a:rPr>
              <a:t>The punishment He bore was a public punishment on a tree that we were deserving of</a:t>
            </a:r>
          </a:p>
          <a:p>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4263940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V.13-14 – Through Christ there is redemption</a:t>
            </a:r>
          </a:p>
          <a:p>
            <a:pPr lvl="1"/>
            <a:r>
              <a:rPr lang="en-US" sz="2800" dirty="0">
                <a:solidFill>
                  <a:schemeClr val="bg1"/>
                </a:solidFill>
              </a:rPr>
              <a:t>In doing so it provided a way for the Gentiles to receive the promise and be right with God</a:t>
            </a:r>
          </a:p>
          <a:p>
            <a:pPr lvl="2"/>
            <a:r>
              <a:rPr lang="en-US" sz="2800" dirty="0">
                <a:solidFill>
                  <a:schemeClr val="bg1"/>
                </a:solidFill>
              </a:rPr>
              <a:t>This is through faith</a:t>
            </a:r>
          </a:p>
          <a:p>
            <a:pPr lvl="3"/>
            <a:r>
              <a:rPr lang="en-US" sz="2800" dirty="0">
                <a:solidFill>
                  <a:schemeClr val="bg1"/>
                </a:solidFill>
              </a:rPr>
              <a:t>Justification is through faith not through law keeping</a:t>
            </a:r>
          </a:p>
          <a:p>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1178109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3:15-18 – Promise to Abraham</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V.15 – With covenants of men it is understood that no one can annul or add to it</a:t>
            </a:r>
          </a:p>
          <a:p>
            <a:pPr lvl="1"/>
            <a:r>
              <a:rPr lang="en-US" sz="2800" dirty="0">
                <a:solidFill>
                  <a:schemeClr val="bg1"/>
                </a:solidFill>
              </a:rPr>
              <a:t>If this is the case how much more so is it with God?</a:t>
            </a:r>
          </a:p>
          <a:p>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215535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3:15-18 – Promise to Abraham</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V.16-18 – The promise made to Abraham is not annulled by the old law</a:t>
            </a:r>
          </a:p>
          <a:p>
            <a:pPr lvl="1"/>
            <a:r>
              <a:rPr lang="en-US" sz="2800" dirty="0">
                <a:solidFill>
                  <a:schemeClr val="bg1"/>
                </a:solidFill>
              </a:rPr>
              <a:t>The seed promise was made to Abraham</a:t>
            </a:r>
          </a:p>
          <a:p>
            <a:pPr lvl="2"/>
            <a:r>
              <a:rPr lang="en-US" sz="2800" dirty="0">
                <a:solidFill>
                  <a:schemeClr val="bg1"/>
                </a:solidFill>
              </a:rPr>
              <a:t>This was the promise of Christ</a:t>
            </a:r>
          </a:p>
          <a:p>
            <a:pPr lvl="1"/>
            <a:r>
              <a:rPr lang="en-US" sz="2800" dirty="0">
                <a:solidFill>
                  <a:schemeClr val="bg1"/>
                </a:solidFill>
              </a:rPr>
              <a:t>The Law which was 438 years later does not annul that promise</a:t>
            </a:r>
          </a:p>
          <a:p>
            <a:pPr lvl="2"/>
            <a:r>
              <a:rPr lang="en-US" sz="2800" dirty="0">
                <a:solidFill>
                  <a:schemeClr val="bg1"/>
                </a:solidFill>
              </a:rPr>
              <a:t>The inheritance is of promise to Abraham not the Law</a:t>
            </a:r>
          </a:p>
          <a:p>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2969888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3:19-25 – Purpose of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V.19-20 – What purpose then does the law serve?</a:t>
            </a:r>
          </a:p>
          <a:p>
            <a:pPr lvl="1"/>
            <a:r>
              <a:rPr lang="en-US" sz="2800" dirty="0">
                <a:solidFill>
                  <a:schemeClr val="bg1"/>
                </a:solidFill>
              </a:rPr>
              <a:t>It was added because of transgressions</a:t>
            </a:r>
          </a:p>
          <a:p>
            <a:pPr lvl="2"/>
            <a:r>
              <a:rPr lang="en-US" sz="2800" dirty="0">
                <a:solidFill>
                  <a:schemeClr val="bg1"/>
                </a:solidFill>
              </a:rPr>
              <a:t>Made known what transgression is and how serious it is </a:t>
            </a:r>
          </a:p>
          <a:p>
            <a:pPr lvl="1"/>
            <a:r>
              <a:rPr lang="en-US" sz="2800" dirty="0">
                <a:solidFill>
                  <a:schemeClr val="bg1"/>
                </a:solidFill>
              </a:rPr>
              <a:t>It was to remain until the Seed came</a:t>
            </a:r>
          </a:p>
          <a:p>
            <a:pPr lvl="1"/>
            <a:r>
              <a:rPr lang="en-US" sz="2800" dirty="0">
                <a:solidFill>
                  <a:schemeClr val="bg1"/>
                </a:solidFill>
              </a:rPr>
              <a:t>The law was given by God</a:t>
            </a:r>
          </a:p>
          <a:p>
            <a:pPr lvl="1"/>
            <a:endParaRPr lang="en-US" sz="2800" dirty="0">
              <a:solidFill>
                <a:schemeClr val="bg1"/>
              </a:solidFill>
            </a:endParaRPr>
          </a:p>
          <a:p>
            <a:pPr marL="1371600" lvl="3" indent="0">
              <a:buNone/>
            </a:pPr>
            <a:endParaRPr lang="en-US" sz="2600"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3146819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3:19-25 – Purpose of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V.21-25 – Is the law against the promise?</a:t>
            </a:r>
          </a:p>
          <a:p>
            <a:pPr lvl="1"/>
            <a:r>
              <a:rPr lang="en-US" sz="2800" dirty="0">
                <a:solidFill>
                  <a:schemeClr val="bg1"/>
                </a:solidFill>
              </a:rPr>
              <a:t>If there was a law that could have given life, righteousness would have been through the law</a:t>
            </a:r>
          </a:p>
          <a:p>
            <a:pPr lvl="2"/>
            <a:r>
              <a:rPr lang="en-US" sz="2800" dirty="0">
                <a:solidFill>
                  <a:schemeClr val="bg1"/>
                </a:solidFill>
              </a:rPr>
              <a:t>This isn’t the case, nor was it ever meant to be the case</a:t>
            </a: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2268675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3:19-25 – Purpose of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V.21-25 – Is the law against the promise?</a:t>
            </a:r>
          </a:p>
          <a:p>
            <a:pPr lvl="1"/>
            <a:r>
              <a:rPr lang="en-US" sz="2800" dirty="0">
                <a:solidFill>
                  <a:schemeClr val="bg1"/>
                </a:solidFill>
              </a:rPr>
              <a:t>Because all have made the choice to sin and the promise is through faith in Christ (we are forgiven of sins and made right through Christ), the law was meant to keep us under guard until Christ came</a:t>
            </a:r>
          </a:p>
          <a:p>
            <a:pPr lvl="1"/>
            <a:r>
              <a:rPr lang="en-US" sz="2800" dirty="0">
                <a:solidFill>
                  <a:schemeClr val="bg1"/>
                </a:solidFill>
              </a:rPr>
              <a:t>The law was a tutor to bring us to Christ</a:t>
            </a:r>
          </a:p>
          <a:p>
            <a:pPr lvl="2"/>
            <a:r>
              <a:rPr lang="en-US" sz="2800" dirty="0">
                <a:solidFill>
                  <a:schemeClr val="bg1"/>
                </a:solidFill>
              </a:rPr>
              <a:t>We are justified by faith</a:t>
            </a: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6055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V.5-7 – Faith is greater than works of the old law</a:t>
            </a:r>
          </a:p>
          <a:p>
            <a:pPr lvl="1"/>
            <a:r>
              <a:rPr lang="en-US" sz="2800" dirty="0">
                <a:solidFill>
                  <a:schemeClr val="bg1"/>
                </a:solidFill>
              </a:rPr>
              <a:t>The working of miracles proved the message was from God </a:t>
            </a:r>
          </a:p>
          <a:p>
            <a:pPr lvl="2"/>
            <a:r>
              <a:rPr lang="en-US" sz="2800" dirty="0">
                <a:solidFill>
                  <a:schemeClr val="bg1"/>
                </a:solidFill>
              </a:rPr>
              <a:t>When Paul came and preached it was accompanied by miracles to prove the message, one is justified by faith, was from God</a:t>
            </a:r>
          </a:p>
          <a:p>
            <a:pPr lvl="3"/>
            <a:r>
              <a:rPr lang="en-US" sz="2800" dirty="0">
                <a:solidFill>
                  <a:schemeClr val="bg1"/>
                </a:solidFill>
              </a:rPr>
              <a:t>Which message then was from God (Judaizing teachers or Paul)?</a:t>
            </a:r>
          </a:p>
          <a:p>
            <a:pPr marL="0" indent="0">
              <a:buNone/>
            </a:pPr>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40668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600" dirty="0">
                <a:solidFill>
                  <a:schemeClr val="bg1"/>
                </a:solidFill>
              </a:rPr>
              <a:t>Question 2</a:t>
            </a:r>
            <a:endParaRPr lang="en-US" dirty="0">
              <a:solidFill>
                <a:schemeClr val="bg1"/>
              </a:solidFill>
            </a:endParaRPr>
          </a:p>
          <a:p>
            <a:pPr lvl="1"/>
            <a:r>
              <a:rPr lang="en-US" sz="2800" dirty="0">
                <a:solidFill>
                  <a:schemeClr val="bg1"/>
                </a:solidFill>
              </a:rPr>
              <a:t>What Old Testament character is proof that one is justified by faith, not by circumcision or Old Testament law keeping? How is he proof? (Galatians 3:6-7)</a:t>
            </a:r>
          </a:p>
          <a:p>
            <a:endParaRPr lang="en-US" sz="2800" dirty="0">
              <a:solidFill>
                <a:schemeClr val="bg1"/>
              </a:solidFill>
            </a:endParaRPr>
          </a:p>
        </p:txBody>
      </p:sp>
    </p:spTree>
    <p:extLst>
      <p:ext uri="{BB962C8B-B14F-4D97-AF65-F5344CB8AC3E}">
        <p14:creationId xmlns:p14="http://schemas.microsoft.com/office/powerpoint/2010/main" val="259673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V.5-7 – Faith is greater than works of the old law</a:t>
            </a:r>
          </a:p>
          <a:p>
            <a:pPr lvl="1"/>
            <a:r>
              <a:rPr lang="en-US" sz="2800" dirty="0">
                <a:solidFill>
                  <a:schemeClr val="bg1"/>
                </a:solidFill>
              </a:rPr>
              <a:t>Abraham is proof that one is justified by faith </a:t>
            </a:r>
          </a:p>
          <a:p>
            <a:pPr lvl="2"/>
            <a:r>
              <a:rPr lang="en-US" sz="2800" dirty="0">
                <a:solidFill>
                  <a:schemeClr val="bg1"/>
                </a:solidFill>
              </a:rPr>
              <a:t>He believed and obeyed God, in doing so it was accounted to Him for righteousness</a:t>
            </a:r>
          </a:p>
          <a:p>
            <a:pPr lvl="3"/>
            <a:r>
              <a:rPr lang="en-US" sz="2800" dirty="0">
                <a:solidFill>
                  <a:schemeClr val="bg1"/>
                </a:solidFill>
              </a:rPr>
              <a:t>Abraham’s belief was accounted to him for righteousness before circumcision was required and before the old law was established</a:t>
            </a:r>
          </a:p>
          <a:p>
            <a:pPr lvl="4"/>
            <a:r>
              <a:rPr lang="en-US" sz="2800" dirty="0">
                <a:solidFill>
                  <a:schemeClr val="bg1"/>
                </a:solidFill>
              </a:rPr>
              <a:t>The point is one is justified by faith</a:t>
            </a:r>
          </a:p>
          <a:p>
            <a:pPr marL="0" indent="0">
              <a:buNone/>
            </a:pPr>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188062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V.5-7 – Faith is greater than works of the old law</a:t>
            </a:r>
          </a:p>
          <a:p>
            <a:pPr lvl="1"/>
            <a:r>
              <a:rPr lang="en-US" sz="2800" dirty="0">
                <a:solidFill>
                  <a:schemeClr val="bg1"/>
                </a:solidFill>
              </a:rPr>
              <a:t>Abraham is proof that one is justified by faith </a:t>
            </a:r>
          </a:p>
          <a:p>
            <a:pPr lvl="2"/>
            <a:r>
              <a:rPr lang="en-US" sz="2800" dirty="0">
                <a:solidFill>
                  <a:schemeClr val="bg1"/>
                </a:solidFill>
              </a:rPr>
              <a:t>He believed and obeyed God, in doing so it was accounted to Him for righteous</a:t>
            </a:r>
            <a:endParaRPr lang="en-US" dirty="0">
              <a:solidFill>
                <a:schemeClr val="bg1"/>
              </a:solidFill>
            </a:endParaRPr>
          </a:p>
          <a:p>
            <a:pPr lvl="3"/>
            <a:r>
              <a:rPr lang="en-US" sz="2800" dirty="0">
                <a:solidFill>
                  <a:schemeClr val="bg1"/>
                </a:solidFill>
              </a:rPr>
              <a:t>Imputation of Christs righteousness – False doctrine that is disproven here</a:t>
            </a:r>
          </a:p>
          <a:p>
            <a:endParaRPr lang="en-US" sz="2800" dirty="0">
              <a:solidFill>
                <a:schemeClr val="bg1"/>
              </a:solidFill>
            </a:endParaRPr>
          </a:p>
        </p:txBody>
      </p:sp>
    </p:spTree>
    <p:extLst>
      <p:ext uri="{BB962C8B-B14F-4D97-AF65-F5344CB8AC3E}">
        <p14:creationId xmlns:p14="http://schemas.microsoft.com/office/powerpoint/2010/main" val="412972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V.5-7 – Faith is greater than works of the old law</a:t>
            </a:r>
          </a:p>
          <a:p>
            <a:pPr lvl="1"/>
            <a:r>
              <a:rPr lang="en-US" sz="2800" dirty="0">
                <a:solidFill>
                  <a:schemeClr val="bg1"/>
                </a:solidFill>
              </a:rPr>
              <a:t>If we claim to be children of Abraham, we must follow his example</a:t>
            </a:r>
          </a:p>
          <a:p>
            <a:pPr lvl="2"/>
            <a:r>
              <a:rPr lang="en-US" sz="2800" dirty="0">
                <a:solidFill>
                  <a:schemeClr val="bg1"/>
                </a:solidFill>
              </a:rPr>
              <a:t>John 8:39 – “If you were Abraham’s children, you would do the works of Abraham”</a:t>
            </a:r>
          </a:p>
          <a:p>
            <a:pPr lvl="3"/>
            <a:r>
              <a:rPr lang="en-US" sz="2800" dirty="0">
                <a:solidFill>
                  <a:schemeClr val="bg1"/>
                </a:solidFill>
              </a:rPr>
              <a:t>If we want to be justified, we will follow Abraham’s example</a:t>
            </a:r>
          </a:p>
          <a:p>
            <a:pPr marL="0" indent="0">
              <a:buNone/>
            </a:pPr>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69016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V.8-9 – God’s plan was that all would be blessed through Abraham </a:t>
            </a:r>
          </a:p>
          <a:p>
            <a:pPr lvl="1"/>
            <a:r>
              <a:rPr lang="en-US" sz="2800" dirty="0">
                <a:solidFill>
                  <a:schemeClr val="bg1"/>
                </a:solidFill>
              </a:rPr>
              <a:t>Both Jew and Gentile would have an opportunity to be God’s children</a:t>
            </a:r>
          </a:p>
          <a:p>
            <a:pPr lvl="2"/>
            <a:r>
              <a:rPr lang="en-US" sz="2800" dirty="0">
                <a:solidFill>
                  <a:schemeClr val="bg1"/>
                </a:solidFill>
              </a:rPr>
              <a:t>Under the New Testament those who are a part of this promise and are God’s children are those of faith (NT)</a:t>
            </a:r>
          </a:p>
          <a:p>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4184558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600" dirty="0">
                <a:solidFill>
                  <a:schemeClr val="bg1"/>
                </a:solidFill>
              </a:rPr>
              <a:t>Question 3</a:t>
            </a:r>
            <a:endParaRPr lang="en-US" dirty="0">
              <a:solidFill>
                <a:schemeClr val="bg1"/>
              </a:solidFill>
            </a:endParaRPr>
          </a:p>
          <a:p>
            <a:pPr lvl="1"/>
            <a:r>
              <a:rPr lang="en-US" sz="2800" dirty="0">
                <a:solidFill>
                  <a:schemeClr val="bg1"/>
                </a:solidFill>
              </a:rPr>
              <a:t>What was lacking in the Old Testament that is provided in the New Testament? (Galatians 3:10-12)</a:t>
            </a:r>
          </a:p>
          <a:p>
            <a:endParaRPr lang="en-US" sz="2800" dirty="0">
              <a:solidFill>
                <a:schemeClr val="bg1"/>
              </a:solidFill>
            </a:endParaRPr>
          </a:p>
        </p:txBody>
      </p:sp>
    </p:spTree>
    <p:extLst>
      <p:ext uri="{BB962C8B-B14F-4D97-AF65-F5344CB8AC3E}">
        <p14:creationId xmlns:p14="http://schemas.microsoft.com/office/powerpoint/2010/main" val="1822930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Galatians · Dawson">
            <a:extLst>
              <a:ext uri="{FF2B5EF4-FFF2-40B4-BE49-F238E27FC236}">
                <a16:creationId xmlns:a16="http://schemas.microsoft.com/office/drawing/2014/main" id="{FDA03991-6A2D-6B40-82AF-CAFD7418AA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522" b="4590"/>
          <a:stretch/>
        </p:blipFill>
        <p:spPr bwMode="auto">
          <a:xfrm>
            <a:off x="20" y="10"/>
            <a:ext cx="9143980" cy="6857990"/>
          </a:xfrm>
          <a:prstGeom prst="rect">
            <a:avLst/>
          </a:prstGeom>
          <a:noFill/>
          <a:effectLst>
            <a:outerShdw dist="50800" sx="1000" sy="1000" algn="ctr" rotWithShape="0">
              <a:schemeClr val="tx2">
                <a:lumMod val="50000"/>
              </a:scheme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18B548F-C93C-364A-8117-3B78DD615CAE}"/>
              </a:ext>
            </a:extLst>
          </p:cNvPr>
          <p:cNvSpPr>
            <a:spLocks noGrp="1"/>
          </p:cNvSpPr>
          <p:nvPr>
            <p:ph type="title"/>
          </p:nvPr>
        </p:nvSpPr>
        <p:spPr>
          <a:solidFill>
            <a:schemeClr val="tx1">
              <a:alpha val="99000"/>
            </a:schemeClr>
          </a:solidFill>
          <a:ln>
            <a:solidFill>
              <a:schemeClr val="bg1"/>
            </a:solidFill>
          </a:ln>
        </p:spPr>
        <p:txBody>
          <a:bodyPr anchor="ctr">
            <a:noAutofit/>
          </a:bodyPr>
          <a:lstStyle/>
          <a:p>
            <a:pPr algn="ctr"/>
            <a:r>
              <a:rPr lang="en-US" dirty="0">
                <a:solidFill>
                  <a:schemeClr val="bg1"/>
                </a:solidFill>
              </a:rPr>
              <a:t>Galatians 3:5-14 – No longer under the old law</a:t>
            </a:r>
            <a:endParaRPr lang="en-US" sz="3200" dirty="0">
              <a:solidFill>
                <a:schemeClr val="bg1"/>
              </a:solidFill>
            </a:endParaRPr>
          </a:p>
        </p:txBody>
      </p:sp>
      <p:sp>
        <p:nvSpPr>
          <p:cNvPr id="3" name="Subtitle 2">
            <a:extLst>
              <a:ext uri="{FF2B5EF4-FFF2-40B4-BE49-F238E27FC236}">
                <a16:creationId xmlns:a16="http://schemas.microsoft.com/office/drawing/2014/main" id="{0CA7D025-93A0-C14C-AE1E-503221099EB3}"/>
              </a:ext>
            </a:extLst>
          </p:cNvPr>
          <p:cNvSpPr>
            <a:spLocks noGrp="1"/>
          </p:cNvSpPr>
          <p:nvPr>
            <p:ph idx="1"/>
          </p:nvPr>
        </p:nvSpPr>
        <p:spPr>
          <a:xfrm>
            <a:off x="628650" y="1825624"/>
            <a:ext cx="7886700" cy="4743341"/>
          </a:xfrm>
          <a:solidFill>
            <a:schemeClr val="tx1">
              <a:alpha val="99000"/>
            </a:schemeClr>
          </a:solidFill>
          <a:ln>
            <a:solidFill>
              <a:schemeClr val="bg1"/>
            </a:solidFill>
          </a:ln>
        </p:spPr>
        <p:txBody>
          <a:bodyPr anchor="t">
            <a:normAutofit/>
          </a:bodyPr>
          <a:lstStyle/>
          <a:p>
            <a:r>
              <a:rPr lang="en-US" sz="3200" dirty="0">
                <a:solidFill>
                  <a:schemeClr val="bg1"/>
                </a:solidFill>
              </a:rPr>
              <a:t>V.10-12 – The old law had no provision for sin</a:t>
            </a:r>
          </a:p>
          <a:p>
            <a:pPr lvl="1"/>
            <a:r>
              <a:rPr lang="en-US" sz="2800" dirty="0">
                <a:solidFill>
                  <a:schemeClr val="bg1"/>
                </a:solidFill>
              </a:rPr>
              <a:t>Deuteronomy 27:26 – There was a curse in the old law because if you failed in one point of the law, you were guilty of the whole law and in sin (James 2:10).</a:t>
            </a:r>
          </a:p>
          <a:p>
            <a:pPr lvl="2"/>
            <a:r>
              <a:rPr lang="en-US" sz="2800" dirty="0">
                <a:solidFill>
                  <a:schemeClr val="bg1"/>
                </a:solidFill>
              </a:rPr>
              <a:t>Romans 3:23 – All have sinned</a:t>
            </a:r>
          </a:p>
          <a:p>
            <a:pPr lvl="3"/>
            <a:r>
              <a:rPr lang="en-US" sz="2800" dirty="0">
                <a:solidFill>
                  <a:schemeClr val="bg1"/>
                </a:solidFill>
              </a:rPr>
              <a:t>There was no provision to be forgiven of sin and no way to get back into a right relationship with God in the old law</a:t>
            </a:r>
          </a:p>
          <a:p>
            <a:endParaRPr lang="en-US" dirty="0">
              <a:solidFill>
                <a:schemeClr val="bg1"/>
              </a:solidFill>
            </a:endParaRPr>
          </a:p>
          <a:p>
            <a:endParaRPr lang="en-US"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72736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6456</TotalTime>
  <Words>1060</Words>
  <Application>Microsoft Macintosh PowerPoint</Application>
  <PresentationFormat>On-screen Show (4:3)</PresentationFormat>
  <Paragraphs>118</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Tw Cen MT</vt:lpstr>
      <vt:lpstr>Office Theme</vt:lpstr>
      <vt:lpstr>Galatians 3:5-25</vt:lpstr>
      <vt:lpstr>Galatians 3:5-14 – No longer under the old law</vt:lpstr>
      <vt:lpstr>Galatians 3:5-14 – No longer under the old law</vt:lpstr>
      <vt:lpstr>Galatians 3:5-14 – No longer under the old law</vt:lpstr>
      <vt:lpstr>Galatians 3:5-14 – No longer under the old law</vt:lpstr>
      <vt:lpstr>Galatians 3:5-14 – No longer under the old law</vt:lpstr>
      <vt:lpstr>Galatians 3:5-14 – No longer under the old law</vt:lpstr>
      <vt:lpstr>Galatians 3:5-14 – No longer under the old law</vt:lpstr>
      <vt:lpstr>Galatians 3:5-14 – No longer under the old law</vt:lpstr>
      <vt:lpstr>Galatians 3:5-14 – No longer under the old law</vt:lpstr>
      <vt:lpstr>Galatians 3:5-14 – No longer under the old law</vt:lpstr>
      <vt:lpstr>Galatians 3:5-14 – No longer under the old law</vt:lpstr>
      <vt:lpstr>Galatians 3:5-14 – No longer under the old law</vt:lpstr>
      <vt:lpstr>Galatians 3:5-14 – No longer under the old law</vt:lpstr>
      <vt:lpstr>Galatians 3:15-18 – Promise to Abraham</vt:lpstr>
      <vt:lpstr>Galatians 3:15-18 – Promise to Abraham</vt:lpstr>
      <vt:lpstr>Galatians 3:19-25 – Purpose of the Old Law</vt:lpstr>
      <vt:lpstr>Galatians 3:19-25 – Purpose of the Old Law</vt:lpstr>
      <vt:lpstr>Galatians 3:19-25 – Purpose of the Old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and Galatians 1:1-9</dc:title>
  <dc:creator>Jay Carlson</dc:creator>
  <cp:lastModifiedBy>Jay Carlson</cp:lastModifiedBy>
  <cp:revision>52</cp:revision>
  <dcterms:created xsi:type="dcterms:W3CDTF">2021-06-20T01:27:58Z</dcterms:created>
  <dcterms:modified xsi:type="dcterms:W3CDTF">2021-07-25T11:54:10Z</dcterms:modified>
</cp:coreProperties>
</file>