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307" r:id="rId3"/>
    <p:sldId id="309" r:id="rId4"/>
    <p:sldId id="308" r:id="rId5"/>
    <p:sldId id="310" r:id="rId6"/>
    <p:sldId id="311" r:id="rId7"/>
    <p:sldId id="312" r:id="rId8"/>
    <p:sldId id="314" r:id="rId9"/>
    <p:sldId id="31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71"/>
    <p:restoredTop sz="94719"/>
  </p:normalViewPr>
  <p:slideViewPr>
    <p:cSldViewPr snapToGrid="0" snapToObjects="1">
      <p:cViewPr varScale="1">
        <p:scale>
          <a:sx n="152" d="100"/>
          <a:sy n="152" d="100"/>
        </p:scale>
        <p:origin x="14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9107-7F10-7F4E-A925-344F7EE84655}" type="datetimeFigureOut">
              <a:rPr lang="en-US" smtClean="0"/>
              <a:t>8/7/21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444B2-32EA-E24C-913C-FF8254DB4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0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444B2-32EA-E24C-913C-FF8254DB4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1021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444B2-32EA-E24C-913C-FF8254DB4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05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444B2-32EA-E24C-913C-FF8254DB4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1115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444B2-32EA-E24C-913C-FF8254DB4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1828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444B2-32EA-E24C-913C-FF8254DB4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963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444B2-32EA-E24C-913C-FF8254DB4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395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444B2-32EA-E24C-913C-FF8254DB4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3224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444B2-32EA-E24C-913C-FF8254DB4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6558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0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26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4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6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7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8/7/21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3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8/7/21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3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8/7/21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6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2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8/7/21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8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CCEFB-1C94-DE4D-9588-2865499B0D6C}" type="datetimeFigureOut">
              <a:rPr lang="en-US" smtClean="0"/>
              <a:t>8/7/21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7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4" name="!!BGRectangle">
            <a:extLst>
              <a:ext uri="{FF2B5EF4-FFF2-40B4-BE49-F238E27FC236}">
                <a16:creationId xmlns:a16="http://schemas.microsoft.com/office/drawing/2014/main" id="{44B42A97-2187-442B-BB48-39526296D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457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!!Rectangle">
            <a:extLst>
              <a:ext uri="{FF2B5EF4-FFF2-40B4-BE49-F238E27FC236}">
                <a16:creationId xmlns:a16="http://schemas.microsoft.com/office/drawing/2014/main" id="{F40CA114-B78B-4E3B-A785-96745276B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457"/>
            <a:ext cx="9144000" cy="22855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852" y="5091762"/>
            <a:ext cx="5875644" cy="1264588"/>
          </a:xfrm>
        </p:spPr>
        <p:txBody>
          <a:bodyPr anchor="ctr">
            <a:normAutofit fontScale="90000"/>
          </a:bodyPr>
          <a:lstStyle/>
          <a:p>
            <a:pPr algn="r"/>
            <a:r>
              <a:rPr lang="en-US" dirty="0"/>
              <a:t>Galatians 4:21 - 5:6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4330" y="5091763"/>
            <a:ext cx="223065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/>
              <a:t>Lesson 8</a:t>
            </a:r>
          </a:p>
        </p:txBody>
      </p:sp>
      <p:sp>
        <p:nvSpPr>
          <p:cNvPr id="1036" name="!!Line">
            <a:extLst>
              <a:ext uri="{FF2B5EF4-FFF2-40B4-BE49-F238E27FC236}">
                <a16:creationId xmlns:a16="http://schemas.microsoft.com/office/drawing/2014/main" id="{1B1D834C-2707-49B0-A3CE-334D83DFF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8786" y="5266944"/>
            <a:ext cx="6858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47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ctr">
            <a:no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Galatians 4:21-31 – An allegory to show the two covenants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V.21-22 – Paul uses an account from the Old Testament as an allegory to show we are not under the Old Testament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Those in Galatia were acting as though they desired to be under the old law, so Paul uses an account from the old law to draw a connection</a:t>
            </a:r>
          </a:p>
          <a:p>
            <a:pPr marL="1371600" lvl="3" indent="0">
              <a:buNone/>
            </a:pPr>
            <a:endParaRPr lang="en-US" sz="26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81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ctr">
            <a:no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Galatians 4:21-31 – An allegory to show the two covenants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V.21-22 – Paul uses an account from the Old Testament as an allegory to show we are not under the Old Testament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Allegory – a story in which people, things, and happenings have another meaning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The account he uses is that of Abraham and his two sons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Bondwoman: Hagar and Ishmael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Freewoman: Sarah and Isaac</a:t>
            </a:r>
          </a:p>
          <a:p>
            <a:pPr marL="1371600" lvl="3" indent="0">
              <a:buNone/>
            </a:pPr>
            <a:endParaRPr lang="en-US" sz="26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08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ctr">
            <a:no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Galatians 4:21-31 – An allegory to show the two covenants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V.23-31 – We are children of the freewoman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Ishmael born of the bondwoman (Hagar) was according to the flesh 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Isaac born of the freewoman (Sarah) was according to promise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These correspond with the OT and the NT</a:t>
            </a:r>
          </a:p>
          <a:p>
            <a:pPr lvl="3"/>
            <a:r>
              <a:rPr lang="en-US" sz="2800" dirty="0">
                <a:solidFill>
                  <a:schemeClr val="bg1"/>
                </a:solidFill>
              </a:rPr>
              <a:t>Hagar 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sz="2800" dirty="0">
                <a:solidFill>
                  <a:schemeClr val="bg1"/>
                </a:solidFill>
              </a:rPr>
              <a:t> OT, which is bondage </a:t>
            </a:r>
          </a:p>
          <a:p>
            <a:pPr lvl="3"/>
            <a:r>
              <a:rPr lang="en-US" sz="2800" dirty="0">
                <a:solidFill>
                  <a:schemeClr val="bg1"/>
                </a:solidFill>
              </a:rPr>
              <a:t>Sarah </a:t>
            </a:r>
            <a:r>
              <a:rPr lang="en-US" sz="2800" dirty="0">
                <a:solidFill>
                  <a:schemeClr val="bg1"/>
                </a:solidFill>
                <a:sym typeface="Wingdings" pitchFamily="2" charset="2"/>
              </a:rPr>
              <a:t></a:t>
            </a:r>
            <a:r>
              <a:rPr lang="en-US" sz="2800" dirty="0">
                <a:solidFill>
                  <a:schemeClr val="bg1"/>
                </a:solidFill>
              </a:rPr>
              <a:t> NT, which is free</a:t>
            </a:r>
          </a:p>
          <a:p>
            <a:endParaRPr lang="en-US" sz="26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62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ctr">
            <a:no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Galatians 4:21-31 – An allegory to show the two covenants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V.23-31 – We are children of the freewoman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We are Isaac, the child of promise, born of the freewoman, we are free, not in bondage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As it was that Isaac was persecuted by Ishmael, we are persecuted by the Jews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As it was that Hagar and Ishmael did not receive an inheritance so it is that those who follow the OT will not inherit the inheritance</a:t>
            </a:r>
          </a:p>
          <a:p>
            <a:pPr lvl="2"/>
            <a:r>
              <a:rPr lang="en-US" sz="2800" i="1" dirty="0">
                <a:solidFill>
                  <a:schemeClr val="bg1"/>
                </a:solidFill>
              </a:rPr>
              <a:t>“Cast out the bond women and her son”</a:t>
            </a:r>
          </a:p>
          <a:p>
            <a:pPr lvl="3"/>
            <a:r>
              <a:rPr lang="en-US" sz="2800" dirty="0">
                <a:solidFill>
                  <a:schemeClr val="bg1"/>
                </a:solidFill>
              </a:rPr>
              <a:t>There is a seriousness to be taken regarding the Judaizing teachers</a:t>
            </a:r>
          </a:p>
          <a:p>
            <a:endParaRPr lang="en-US" sz="26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85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ctr">
            <a:no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Galatians 4:21-31 – An allegory to show the two covenants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V.23-31 – We are children of the freewoman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We are children of the free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We are under the NT and do not need to follow the OT because the OT does not bring freedom</a:t>
            </a:r>
          </a:p>
          <a:p>
            <a:endParaRPr lang="en-US" sz="26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4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ctr">
            <a:no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Galatians 5:1-6 – Standing in the liberty of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After the allegory of Abraham and his two sons the conclusion is we are children of the freewoman, we are free, therefore standfast in that freedom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The freedom or liberty we are to stand is in Christ and we are not to go back to that which entangles one in bondage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The direct application is of the OT, but the application can be made to anything that is not the doctrine of Christ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76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ctr">
            <a:no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Galatians 5:1-6 – Standing in the liberty of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Christ profits you nothing if you are circumcised to be saved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You are saying Christ is insufficient</a:t>
            </a:r>
          </a:p>
          <a:p>
            <a:r>
              <a:rPr lang="en-US" sz="3200" dirty="0">
                <a:solidFill>
                  <a:schemeClr val="bg1"/>
                </a:solidFill>
              </a:rPr>
              <a:t>If you are binding circumcision, then you must bind the entire old law</a:t>
            </a:r>
          </a:p>
          <a:p>
            <a:r>
              <a:rPr lang="en-US" sz="3200" dirty="0">
                <a:solidFill>
                  <a:schemeClr val="bg1"/>
                </a:solidFill>
              </a:rPr>
              <a:t>If you try to bind the old law, you are going away from Christ and have fallen from grace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Grace comes from Christ, if you become estranged from Christ by going away from Him then you fall from the grace which saves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09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ctr">
            <a:no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Galatians 5:1-6 – Standing in the liberty of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Through the Spirit’s revelation we are told how to become righteous thereby having a hope of eternity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The way to become righteous and the hope we have as a result is not through circumcision or uncircumcision but faith working through love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Faith working through love – faith comes from hearing the word of God (Romans 10:17) and love is keeping God’s commandments (1 John 5:3)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38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7643</TotalTime>
  <Words>612</Words>
  <Application>Microsoft Macintosh PowerPoint</Application>
  <PresentationFormat>On-screen Show (4:3)</PresentationFormat>
  <Paragraphs>56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Tw Cen MT</vt:lpstr>
      <vt:lpstr>Office Theme</vt:lpstr>
      <vt:lpstr>Galatians 4:21 - 5:6</vt:lpstr>
      <vt:lpstr>Galatians 4:21-31 – An allegory to show the two covenants</vt:lpstr>
      <vt:lpstr>Galatians 4:21-31 – An allegory to show the two covenants</vt:lpstr>
      <vt:lpstr>Galatians 4:21-31 – An allegory to show the two covenants</vt:lpstr>
      <vt:lpstr>Galatians 4:21-31 – An allegory to show the two covenants</vt:lpstr>
      <vt:lpstr>Galatians 4:21-31 – An allegory to show the two covenants</vt:lpstr>
      <vt:lpstr>Galatians 5:1-6 – Standing in the liberty of Christ</vt:lpstr>
      <vt:lpstr>Galatians 5:1-6 – Standing in the liberty of Christ</vt:lpstr>
      <vt:lpstr>Galatians 5:1-6 – Standing in the liberty of Christ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and Galatians 1:1-9</dc:title>
  <dc:creator>Jay Carlson</dc:creator>
  <cp:lastModifiedBy>Jay Carlson</cp:lastModifiedBy>
  <cp:revision>68</cp:revision>
  <dcterms:created xsi:type="dcterms:W3CDTF">2021-06-20T01:27:58Z</dcterms:created>
  <dcterms:modified xsi:type="dcterms:W3CDTF">2021-08-08T12:05:43Z</dcterms:modified>
</cp:coreProperties>
</file>