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3"/>
  </p:notes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8" r:id="rId9"/>
    <p:sldId id="306" r:id="rId10"/>
    <p:sldId id="317" r:id="rId11"/>
    <p:sldId id="31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6C0000"/>
    <a:srgbClr val="3A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24"/>
    <p:restoredTop sz="96405"/>
  </p:normalViewPr>
  <p:slideViewPr>
    <p:cSldViewPr>
      <p:cViewPr varScale="1">
        <p:scale>
          <a:sx n="126" d="100"/>
          <a:sy n="126" d="100"/>
        </p:scale>
        <p:origin x="99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D5129-39A7-F146-A6BD-4A11CBBAF310}" type="datetimeFigureOut">
              <a:rPr lang="en-US" smtClean="0"/>
              <a:t>8/14/21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344BE-5D68-0A46-84E0-4745CA2EB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44BE-5D68-0A46-84E0-4745CA2EBF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44BE-5D68-0A46-84E0-4745CA2EBF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9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44BE-5D68-0A46-84E0-4745CA2EBF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7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44BE-5D68-0A46-84E0-4745CA2EBF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5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FEDE64-852D-443F-8AA8-3827B07E6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0202A-992E-4C76-80C1-10830E74F5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A4ECD-3134-4EC9-AB36-5EA626A5D9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8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929DC-568E-4716-9D25-C668214D3B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7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29238-F182-4AA9-AA1C-B9AF2132F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9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A8FDB-D65C-426F-985B-8EED24E3FB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2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E0D40-03CC-401B-95C2-3AD78FFA93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1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4028F-DE03-43ED-B291-88948782C4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2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D8E00-E225-4745-AD70-0033DA6E99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4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A43E3-4149-4913-B4A1-65851737ED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9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733D8-C712-401C-9AB9-90F488E291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3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26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075" name="Freeform 1027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Freeform 1028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Freeform 1029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Freeform 1030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Oval 1031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Oval 1032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Oval 1033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2" name="Rectangle 103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3" name="Rectangle 10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4" name="Rectangle 10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8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085" name="Rectangle 10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8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086" name="Rectangle 10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800000"/>
                  </a:outerShdw>
                </a:effectLst>
              </a:defRPr>
            </a:lvl1pPr>
          </a:lstStyle>
          <a:p>
            <a:fld id="{57564DAB-B8AA-4137-8DBE-FF33E00E846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8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8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8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8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8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8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8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8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8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30E7F1-1839-D140-810D-EE6C4F838B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1" b="-284"/>
          <a:stretch/>
        </p:blipFill>
        <p:spPr>
          <a:xfrm>
            <a:off x="-1" y="0"/>
            <a:ext cx="9144001" cy="70866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38643"/>
              </a:srgbClr>
            </a:outerShdw>
          </a:effectLst>
        </p:spPr>
      </p:pic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9144000" cy="4800600"/>
          </a:xfrm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23000"/>
                    </a:srgbClr>
                  </a:outerShdw>
                </a:effectLst>
              </a:rPr>
              <a:t>What Makes A Religious Practice Right or Wrong?</a:t>
            </a:r>
          </a:p>
        </p:txBody>
      </p:sp>
    </p:spTree>
    <p:extLst>
      <p:ext uri="{BB962C8B-B14F-4D97-AF65-F5344CB8AC3E}">
        <p14:creationId xmlns:p14="http://schemas.microsoft.com/office/powerpoint/2010/main" val="401958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5E98C-B574-6542-9FFE-13CD3D256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1" b="-284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38643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C98488-BCDA-EB49-8439-983C687D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7813"/>
            <a:ext cx="8839200" cy="1139825"/>
          </a:xfrm>
        </p:spPr>
        <p:txBody>
          <a:bodyPr/>
          <a:lstStyle/>
          <a:p>
            <a:r>
              <a:rPr lang="en-US" sz="6000" b="1" dirty="0">
                <a:effectLst>
                  <a:outerShdw blurRad="38100" dist="38100" dir="2700000" algn="tl">
                    <a:schemeClr val="bg1"/>
                  </a:outerShdw>
                </a:effectLst>
              </a:rPr>
              <a:t>How Do We Know What Is Right or Wrong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5471B-0C7A-B94C-AAB2-24372D1D0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ea typeface="ＭＳ Ｐゴシック" panose="020B0600070205080204" pitchFamily="34" charset="-128"/>
              </a:rPr>
              <a:t>Morality Required?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ea typeface="ＭＳ Ｐゴシック" panose="020B0600070205080204" pitchFamily="34" charset="-128"/>
              </a:rPr>
              <a:t>Reality of Heaven &amp; Hell?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ea typeface="ＭＳ Ｐゴシック" panose="020B0600070205080204" pitchFamily="34" charset="-128"/>
              </a:rPr>
              <a:t>Plan of Salvation?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ea typeface="ＭＳ Ｐゴシック" panose="020B0600070205080204" pitchFamily="34" charset="-128"/>
              </a:rPr>
              <a:t>One True Church?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ea typeface="ＭＳ Ｐゴシック" panose="020B0600070205080204" pitchFamily="34" charset="-128"/>
              </a:rPr>
              <a:t>Authorized Worship in the Church?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ea typeface="ＭＳ Ｐゴシック" panose="020B0600070205080204" pitchFamily="34" charset="-128"/>
              </a:rPr>
              <a:t>Any Religious Practice?</a:t>
            </a:r>
          </a:p>
        </p:txBody>
      </p:sp>
    </p:spTree>
    <p:extLst>
      <p:ext uri="{BB962C8B-B14F-4D97-AF65-F5344CB8AC3E}">
        <p14:creationId xmlns:p14="http://schemas.microsoft.com/office/powerpoint/2010/main" val="281872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B7C21E-CF10-F94D-8C83-B9E1617AB1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1" b="-284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38643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96962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Necessity of Submitting to God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of man walking in his own way is not good</a:t>
            </a:r>
          </a:p>
          <a:p>
            <a:pPr lvl="1" indent="-347663">
              <a:spcBef>
                <a:spcPts val="0"/>
              </a:spcBef>
              <a:spcAft>
                <a:spcPts val="800"/>
              </a:spcAft>
              <a:buClr>
                <a:srgbClr val="66FFFF"/>
              </a:buClr>
              <a:buFont typeface="Wingdings" pitchFamily="2" charset="2"/>
              <a:buChar char="Ø"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Isa. 65:2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Results in rebellion against God</a:t>
            </a:r>
          </a:p>
          <a:p>
            <a:pPr lvl="1" indent="-347663">
              <a:spcBef>
                <a:spcPts val="0"/>
              </a:spcBef>
              <a:spcAft>
                <a:spcPts val="800"/>
              </a:spcAft>
              <a:buClr>
                <a:srgbClr val="66FFFF"/>
              </a:buClr>
              <a:buFont typeface="Wingdings" pitchFamily="2" charset="2"/>
              <a:buChar char="Ø"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14:12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Man thinks right, but end is ways of death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Submission to God is foundational to acceptance</a:t>
            </a:r>
          </a:p>
          <a:p>
            <a:pPr lvl="1" indent="-347663">
              <a:spcBef>
                <a:spcPts val="0"/>
              </a:spcBef>
              <a:spcAft>
                <a:spcPts val="800"/>
              </a:spcAft>
              <a:buClr>
                <a:srgbClr val="66FFFF"/>
              </a:buClr>
              <a:buFont typeface="Wingdings" pitchFamily="2" charset="2"/>
              <a:buChar char="Ø"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Jas. 4:7-10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Begins &amp; ends with subjection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humility</a:t>
            </a:r>
          </a:p>
          <a:p>
            <a:pPr lvl="1" indent="-347663">
              <a:spcBef>
                <a:spcPts val="0"/>
              </a:spcBef>
              <a:spcAft>
                <a:spcPts val="800"/>
              </a:spcAft>
              <a:buClr>
                <a:srgbClr val="66FFFF"/>
              </a:buClr>
              <a:buFont typeface="Wingdings" pitchFamily="2" charset="2"/>
              <a:buChar char="Ø"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Pet. 5:6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Humble self under mighty hand of God</a:t>
            </a:r>
          </a:p>
          <a:p>
            <a:pPr lvl="1" indent="-347663">
              <a:spcBef>
                <a:spcPts val="0"/>
              </a:spcBef>
              <a:spcAft>
                <a:spcPts val="800"/>
              </a:spcAft>
              <a:buClr>
                <a:srgbClr val="66FFFF"/>
              </a:buClr>
              <a:buFont typeface="Wingdings" pitchFamily="2" charset="2"/>
              <a:buChar char="Ø"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Gal. 2:20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Crucify self &amp; life given over to Christ</a:t>
            </a:r>
          </a:p>
          <a:p>
            <a:pPr lvl="1" indent="-347663">
              <a:spcBef>
                <a:spcPts val="0"/>
              </a:spcBef>
              <a:spcAft>
                <a:spcPts val="800"/>
              </a:spcAft>
              <a:buClr>
                <a:srgbClr val="66FFFF"/>
              </a:buClr>
              <a:buFont typeface="Wingdings" pitchFamily="2" charset="2"/>
              <a:buChar char="Ø"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Rom.6:11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Dead to sin, but alive unto God in Christ</a:t>
            </a:r>
          </a:p>
          <a:p>
            <a:pPr lvl="1" indent="-347663">
              <a:spcBef>
                <a:spcPts val="0"/>
              </a:spcBef>
              <a:spcAft>
                <a:spcPts val="800"/>
              </a:spcAft>
              <a:buClr>
                <a:srgbClr val="66FFFF"/>
              </a:buClr>
              <a:buFont typeface="Wingdings" pitchFamily="2" charset="2"/>
              <a:buChar char="Ø"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14:12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Man thinks right, but end is ways of death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Submission makes service possible (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12:1-2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060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8B3460-B23F-8B4F-9FAB-710B517D4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1" b="-284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38643"/>
              </a:srgbClr>
            </a:outerShdw>
          </a:effec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Thoughts &amp; Feelings May Lead Us Astray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Man’s thoughts not same as God’s (</a:t>
            </a:r>
            <a:r>
              <a:rPr lang="en-US" b="1" i="1" dirty="0">
                <a:solidFill>
                  <a:srgbClr val="FFFF00"/>
                </a:solidFill>
                <a:effectLst/>
              </a:rPr>
              <a:t>Isaiah 55:8-9</a:t>
            </a:r>
            <a:r>
              <a:rPr lang="en-US" dirty="0">
                <a:effectLst/>
              </a:rPr>
              <a:t>)</a:t>
            </a:r>
          </a:p>
          <a:p>
            <a:pPr lvl="1" eaLnBrk="1" hangingPunct="1">
              <a:buClr>
                <a:srgbClr val="66FFFF"/>
              </a:buClr>
              <a:buFont typeface="Wingdings" pitchFamily="2" charset="2"/>
              <a:buChar char="w"/>
            </a:pPr>
            <a:r>
              <a:rPr lang="en-US" dirty="0">
                <a:effectLst/>
              </a:rPr>
              <a:t>What seems right may be deadly (</a:t>
            </a:r>
            <a:r>
              <a:rPr lang="en-US" b="1" i="1" dirty="0">
                <a:solidFill>
                  <a:srgbClr val="FFFF00"/>
                </a:solidFill>
                <a:effectLst/>
              </a:rPr>
              <a:t>Proverbs 14:12</a:t>
            </a:r>
            <a:r>
              <a:rPr lang="en-US" dirty="0">
                <a:effectLst/>
              </a:rPr>
              <a:t>; </a:t>
            </a:r>
            <a:r>
              <a:rPr lang="en-US" b="1" i="1" dirty="0">
                <a:solidFill>
                  <a:srgbClr val="FFFF00"/>
                </a:solidFill>
                <a:effectLst/>
              </a:rPr>
              <a:t>16:25</a:t>
            </a:r>
            <a:r>
              <a:rPr lang="en-US" dirty="0">
                <a:effectLst/>
              </a:rPr>
              <a:t>)</a:t>
            </a:r>
          </a:p>
          <a:p>
            <a:pPr lvl="1" eaLnBrk="1" hangingPunct="1">
              <a:buClr>
                <a:srgbClr val="66FFFF"/>
              </a:buClr>
              <a:buFont typeface="Wingdings" pitchFamily="2" charset="2"/>
              <a:buChar char="w"/>
            </a:pPr>
            <a:r>
              <a:rPr lang="en-US" dirty="0">
                <a:effectLst/>
              </a:rPr>
              <a:t>Not in man to direct his own steps (</a:t>
            </a:r>
            <a:r>
              <a:rPr lang="en-US" b="1" i="1" dirty="0">
                <a:solidFill>
                  <a:srgbClr val="FFFF00"/>
                </a:solidFill>
                <a:effectLst/>
              </a:rPr>
              <a:t>Jeremiah 10:23</a:t>
            </a:r>
            <a:r>
              <a:rPr lang="en-US" dirty="0">
                <a:effectLst/>
              </a:rPr>
              <a:t>)</a:t>
            </a:r>
          </a:p>
          <a:p>
            <a:pPr lvl="1" eaLnBrk="1" hangingPunct="1">
              <a:buClr>
                <a:srgbClr val="66FFFF"/>
              </a:buClr>
              <a:buFont typeface="Wingdings" pitchFamily="2" charset="2"/>
              <a:buChar char="w"/>
            </a:pPr>
            <a:r>
              <a:rPr lang="en-US" dirty="0">
                <a:effectLst/>
              </a:rPr>
              <a:t>Paul thought persecuting Christians was right (</a:t>
            </a:r>
            <a:r>
              <a:rPr lang="en-US" b="1" i="1" dirty="0">
                <a:solidFill>
                  <a:srgbClr val="FFFF00"/>
                </a:solidFill>
                <a:effectLst/>
              </a:rPr>
              <a:t>Acts 26:9</a:t>
            </a:r>
            <a:r>
              <a:rPr lang="en-US" dirty="0">
                <a:effectLst/>
              </a:rPr>
              <a:t>)</a:t>
            </a:r>
          </a:p>
          <a:p>
            <a:pPr eaLnBrk="1" hangingPunct="1"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Feelings are the result of one’s beliefs &amp; thoughts</a:t>
            </a:r>
          </a:p>
          <a:p>
            <a:pPr lvl="1" eaLnBrk="1" hangingPunct="1">
              <a:buClr>
                <a:srgbClr val="66FFFF"/>
              </a:buClr>
              <a:buFont typeface="Wingdings" pitchFamily="2" charset="2"/>
              <a:buChar char="w"/>
            </a:pPr>
            <a:r>
              <a:rPr lang="en-US" dirty="0">
                <a:effectLst/>
              </a:rPr>
              <a:t>Thoughts &amp; beliefs of man may be incorrect as noted</a:t>
            </a:r>
          </a:p>
          <a:p>
            <a:pPr lvl="1" eaLnBrk="1" hangingPunct="1">
              <a:buClr>
                <a:srgbClr val="66FFFF"/>
              </a:buClr>
              <a:buFont typeface="Wingdings" pitchFamily="2" charset="2"/>
              <a:buChar char="w"/>
            </a:pPr>
            <a:r>
              <a:rPr lang="en-US" dirty="0">
                <a:effectLst/>
              </a:rPr>
              <a:t>We are warned against believing a lie (</a:t>
            </a:r>
            <a:r>
              <a:rPr lang="en-US" b="1" i="1" dirty="0">
                <a:solidFill>
                  <a:srgbClr val="FFFF00"/>
                </a:solidFill>
                <a:effectLst/>
              </a:rPr>
              <a:t>2 Thess. 2:10-12</a:t>
            </a:r>
            <a:r>
              <a:rPr lang="en-US" dirty="0">
                <a:effectLst/>
              </a:rPr>
              <a:t>)</a:t>
            </a:r>
          </a:p>
          <a:p>
            <a:pPr lvl="1" eaLnBrk="1" hangingPunct="1">
              <a:buClr>
                <a:srgbClr val="66FFFF"/>
              </a:buClr>
              <a:buFont typeface="Wingdings" pitchFamily="2" charset="2"/>
              <a:buChar char="w"/>
            </a:pPr>
            <a:r>
              <a:rPr lang="en-US" dirty="0">
                <a:effectLst/>
              </a:rPr>
              <a:t>Paul did not feel a problem with his conscience, but “lived before God in all good conscience” (</a:t>
            </a:r>
            <a:r>
              <a:rPr lang="en-US" b="1" i="1" dirty="0">
                <a:solidFill>
                  <a:srgbClr val="FFFF00"/>
                </a:solidFill>
                <a:effectLst/>
              </a:rPr>
              <a:t>Acts 23:1</a:t>
            </a:r>
            <a:r>
              <a:rPr lang="en-US" dirty="0">
                <a:effectLst/>
              </a:rPr>
              <a:t>)</a:t>
            </a:r>
          </a:p>
          <a:p>
            <a:pPr eaLnBrk="1" hangingPunct="1"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FFFF"/>
                </a:solidFill>
                <a:effectLst/>
              </a:rPr>
              <a:t>Thus, our thoughts &amp; feelings are insufficient guide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383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1DC13A-4B0F-D74E-8467-628DFA7BB7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1" b="-284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38643"/>
              </a:srgbClr>
            </a:outerShdw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39825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Has Always Given Pattern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5626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Those obeying the pattern are pleasing to God</a:t>
            </a:r>
          </a:p>
          <a:p>
            <a:pPr lvl="1" eaLnBrk="1" hangingPunct="1">
              <a:buClr>
                <a:srgbClr val="66FFFF"/>
              </a:buClr>
              <a:buFont typeface="Wingdings" pitchFamily="2" charset="2"/>
              <a:buChar char="w"/>
            </a:pPr>
            <a:r>
              <a:rPr lang="en-US" sz="2900" dirty="0">
                <a:effectLst/>
              </a:rPr>
              <a:t>Noah in building the ark (</a:t>
            </a:r>
            <a:r>
              <a:rPr lang="en-US" sz="2900" b="1" i="1" dirty="0">
                <a:solidFill>
                  <a:srgbClr val="FFFF00"/>
                </a:solidFill>
                <a:effectLst/>
              </a:rPr>
              <a:t>Gen. 6:13-22</a:t>
            </a:r>
            <a:r>
              <a:rPr lang="en-US" sz="2900" dirty="0">
                <a:effectLst/>
              </a:rPr>
              <a:t>; </a:t>
            </a:r>
            <a:r>
              <a:rPr lang="en-US" sz="2900" b="1" i="1" dirty="0">
                <a:solidFill>
                  <a:srgbClr val="FFFF00"/>
                </a:solidFill>
                <a:effectLst/>
              </a:rPr>
              <a:t>Heb. 11:7</a:t>
            </a:r>
            <a:r>
              <a:rPr lang="en-US" sz="2900" dirty="0">
                <a:effectLst/>
              </a:rPr>
              <a:t>)</a:t>
            </a:r>
          </a:p>
          <a:p>
            <a:pPr lvl="1" eaLnBrk="1" hangingPunct="1">
              <a:buClr>
                <a:srgbClr val="66FFFF"/>
              </a:buClr>
              <a:buFont typeface="Wingdings" pitchFamily="2" charset="2"/>
              <a:buChar char="w"/>
            </a:pPr>
            <a:r>
              <a:rPr lang="en-US" sz="2900" dirty="0">
                <a:effectLst/>
              </a:rPr>
              <a:t>Moses in building the tabernacle (</a:t>
            </a:r>
            <a:r>
              <a:rPr lang="en-US" sz="2900" b="1" i="1" dirty="0">
                <a:solidFill>
                  <a:srgbClr val="FFFF00"/>
                </a:solidFill>
                <a:effectLst/>
              </a:rPr>
              <a:t>Exod. 25:10-40</a:t>
            </a:r>
            <a:r>
              <a:rPr lang="en-US" sz="2900" dirty="0">
                <a:effectLst/>
              </a:rPr>
              <a:t>; </a:t>
            </a:r>
            <a:r>
              <a:rPr lang="en-US" sz="2900" b="1" i="1" dirty="0">
                <a:solidFill>
                  <a:srgbClr val="FFFF00"/>
                </a:solidFill>
                <a:effectLst/>
              </a:rPr>
              <a:t>39:32, 43</a:t>
            </a:r>
            <a:r>
              <a:rPr lang="en-US" sz="2900" dirty="0">
                <a:effectLst/>
              </a:rPr>
              <a:t>)</a:t>
            </a:r>
          </a:p>
          <a:p>
            <a:pPr eaLnBrk="1" hangingPunct="1"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Those violating God’s pattern displease Him</a:t>
            </a:r>
          </a:p>
          <a:p>
            <a:pPr lvl="1" eaLnBrk="1" hangingPunct="1">
              <a:buClr>
                <a:srgbClr val="66FFFF"/>
              </a:buClr>
              <a:buFont typeface="Wingdings" pitchFamily="2" charset="2"/>
              <a:buChar char="w"/>
            </a:pPr>
            <a:r>
              <a:rPr lang="en-US" sz="2900" dirty="0">
                <a:effectLst/>
              </a:rPr>
              <a:t>Cain in his offering (</a:t>
            </a:r>
            <a:r>
              <a:rPr lang="en-US" sz="2900" b="1" i="1" dirty="0">
                <a:solidFill>
                  <a:srgbClr val="FFFF00"/>
                </a:solidFill>
                <a:effectLst/>
              </a:rPr>
              <a:t>Gen. 4:1-8</a:t>
            </a:r>
            <a:r>
              <a:rPr lang="en-US" sz="2900" dirty="0">
                <a:effectLst/>
              </a:rPr>
              <a:t>; </a:t>
            </a:r>
            <a:r>
              <a:rPr lang="en-US" sz="2900" b="1" i="1" dirty="0">
                <a:solidFill>
                  <a:srgbClr val="FFFF00"/>
                </a:solidFill>
                <a:effectLst/>
              </a:rPr>
              <a:t>Heb. 11:4</a:t>
            </a:r>
            <a:r>
              <a:rPr lang="en-US" sz="2900" dirty="0">
                <a:effectLst/>
              </a:rPr>
              <a:t>)</a:t>
            </a:r>
          </a:p>
          <a:p>
            <a:pPr lvl="1" eaLnBrk="1" hangingPunct="1">
              <a:buClr>
                <a:srgbClr val="66FFFF"/>
              </a:buClr>
              <a:buFont typeface="Wingdings" pitchFamily="2" charset="2"/>
              <a:buChar char="w"/>
            </a:pPr>
            <a:r>
              <a:rPr lang="en-US" sz="2900" dirty="0" err="1">
                <a:effectLst/>
              </a:rPr>
              <a:t>Nadab</a:t>
            </a:r>
            <a:r>
              <a:rPr lang="en-US" sz="2900" dirty="0">
                <a:effectLst/>
              </a:rPr>
              <a:t> &amp; </a:t>
            </a:r>
            <a:r>
              <a:rPr lang="en-US" sz="2900" dirty="0" err="1">
                <a:effectLst/>
              </a:rPr>
              <a:t>Abihu</a:t>
            </a:r>
            <a:r>
              <a:rPr lang="en-US" sz="2900" dirty="0">
                <a:effectLst/>
              </a:rPr>
              <a:t> in offering strange fire (</a:t>
            </a:r>
            <a:r>
              <a:rPr lang="en-US" sz="2900" b="1" i="1" dirty="0">
                <a:solidFill>
                  <a:srgbClr val="FFFF00"/>
                </a:solidFill>
                <a:effectLst/>
              </a:rPr>
              <a:t>Lev. 10:1-2</a:t>
            </a:r>
            <a:r>
              <a:rPr lang="en-US" sz="2900" dirty="0">
                <a:effectLst/>
              </a:rPr>
              <a:t>)</a:t>
            </a:r>
          </a:p>
          <a:p>
            <a:pPr lvl="1" eaLnBrk="1" hangingPunct="1">
              <a:buClr>
                <a:srgbClr val="66FFFF"/>
              </a:buClr>
              <a:buFont typeface="Wingdings" pitchFamily="2" charset="2"/>
              <a:buChar char="w"/>
            </a:pPr>
            <a:r>
              <a:rPr lang="en-US" sz="2900" dirty="0">
                <a:effectLst/>
              </a:rPr>
              <a:t>Change may seem minor to man, but not to God</a:t>
            </a:r>
          </a:p>
          <a:p>
            <a:pPr eaLnBrk="1" hangingPunct="1"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Man is forbidden from altering God’s pattern in any way (</a:t>
            </a:r>
            <a:r>
              <a:rPr lang="en-US" b="1" i="1" dirty="0">
                <a:solidFill>
                  <a:srgbClr val="FFFF00"/>
                </a:solidFill>
                <a:effectLst/>
              </a:rPr>
              <a:t>Deut. 4:2</a:t>
            </a:r>
            <a:r>
              <a:rPr lang="en-US" dirty="0">
                <a:effectLst/>
              </a:rPr>
              <a:t>; </a:t>
            </a:r>
            <a:r>
              <a:rPr lang="en-US" b="1" i="1" dirty="0">
                <a:solidFill>
                  <a:srgbClr val="FFFF00"/>
                </a:solidFill>
                <a:effectLst/>
              </a:rPr>
              <a:t>12:32</a:t>
            </a:r>
            <a:r>
              <a:rPr lang="en-US" dirty="0">
                <a:effectLst/>
              </a:rPr>
              <a:t>; </a:t>
            </a:r>
            <a:r>
              <a:rPr lang="en-US" b="1" i="1" dirty="0">
                <a:solidFill>
                  <a:srgbClr val="FFFF00"/>
                </a:solidFill>
                <a:effectLst/>
              </a:rPr>
              <a:t>2 Jn. 9</a:t>
            </a:r>
            <a:r>
              <a:rPr lang="en-US" dirty="0"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349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B73199-0108-3C40-9DF8-58014D107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1" b="-284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38643"/>
              </a:srgbClr>
            </a:outerShdw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20574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Source for Our Pattern of Authority Now?</a:t>
            </a:r>
          </a:p>
        </p:txBody>
      </p:sp>
    </p:spTree>
    <p:extLst>
      <p:ext uri="{BB962C8B-B14F-4D97-AF65-F5344CB8AC3E}">
        <p14:creationId xmlns:p14="http://schemas.microsoft.com/office/powerpoint/2010/main" val="126024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5F5209-09F6-3C4D-88C3-AB2A66172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1" b="-284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38643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/>
        </p:spPr>
        <p:txBody>
          <a:bodyPr/>
          <a:lstStyle/>
          <a:p>
            <a:r>
              <a:rPr lang="en-US" sz="4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the Old Testament?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220200" cy="5562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Many things commanded in Old Testament worship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FFFF"/>
              </a:buClr>
              <a:buFont typeface="Wingdings" pitchFamily="2" charset="2"/>
              <a:buChar char="w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A</a:t>
            </a:r>
            <a:r>
              <a:rPr lang="en-US" dirty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nimal sacrifice, Sabbath keeping, physical temple, etc.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We are not under O.T. law because it was done away in Christ &amp; replaced by gospel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FFFF"/>
              </a:buClr>
              <a:buFont typeface="Wingdings" pitchFamily="2" charset="2"/>
              <a:buChar char="w"/>
              <a:defRPr/>
            </a:pP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2 Corinthians 3:12-14  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Old law “done away in Christ”</a:t>
            </a:r>
            <a:endParaRPr lang="en-US" b="1" i="1" dirty="0">
              <a:solidFill>
                <a:schemeClr val="tx2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FFFF"/>
              </a:buClr>
              <a:buFont typeface="Wingdings" pitchFamily="2" charset="2"/>
              <a:buChar char="w"/>
              <a:defRPr/>
            </a:pP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Galatians 3:23-25   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Tutor to bring us to Christ</a:t>
            </a:r>
            <a:endParaRPr lang="en-US" b="1" i="1" dirty="0">
              <a:solidFill>
                <a:schemeClr val="tx2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FFFF"/>
              </a:buClr>
              <a:buFont typeface="Wingdings" pitchFamily="2" charset="2"/>
              <a:buChar char="w"/>
              <a:defRPr/>
            </a:pP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Ephesians 2:14-15  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Broke down dividing wall (law)</a:t>
            </a:r>
            <a:endParaRPr lang="en-US" b="1" i="1" dirty="0">
              <a:solidFill>
                <a:schemeClr val="tx2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FFFF"/>
              </a:buClr>
              <a:buFont typeface="Wingdings" pitchFamily="2" charset="2"/>
              <a:buChar char="w"/>
              <a:defRPr/>
            </a:pP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Colossians 2:13-14</a:t>
            </a:r>
            <a:r>
              <a:rPr lang="en-US" b="1" i="1" dirty="0">
                <a:solidFill>
                  <a:schemeClr val="tx2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 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Law nailed to cross = taken away</a:t>
            </a:r>
            <a:endParaRPr lang="en-US" b="1" i="1" dirty="0">
              <a:solidFill>
                <a:schemeClr val="tx2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FFFF"/>
              </a:buClr>
              <a:buFont typeface="Wingdings" pitchFamily="2" charset="2"/>
              <a:buChar char="w"/>
              <a:defRPr/>
            </a:pP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Hebrews 7:11-12   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Priesthood changed, law changed</a:t>
            </a:r>
            <a:endParaRPr lang="en-US" b="1" i="1" dirty="0">
              <a:solidFill>
                <a:schemeClr val="tx2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If we justify actions by appeal to old law, we fall from grace going to wrong source for authority (</a:t>
            </a:r>
            <a:r>
              <a:rPr lang="en-US" sz="3000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Gal. 5:4</a:t>
            </a:r>
            <a:r>
              <a:rPr lang="en-US" sz="3000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748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2F8612-AB20-E94C-80D3-D4AA033C1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1" b="-284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38643"/>
              </a:srgbClr>
            </a:outerShdw>
          </a:effec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39825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Christ Has All Authority Now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Jesus Christ is the complete &amp; final source for all authority in religious matters today</a:t>
            </a:r>
          </a:p>
          <a:p>
            <a:pPr lvl="1" eaLnBrk="1" hangingPunct="1">
              <a:spcBef>
                <a:spcPts val="0"/>
              </a:spcBef>
              <a:spcAft>
                <a:spcPts val="1000"/>
              </a:spcAft>
              <a:buClr>
                <a:srgbClr val="66FFFF"/>
              </a:buClr>
              <a:buFont typeface="Wingdings" pitchFamily="2" charset="2"/>
              <a:buChar char="w"/>
            </a:pP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Matthew 17:1-8</a:t>
            </a:r>
            <a:r>
              <a:rPr lang="en-US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(compare with </a:t>
            </a: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Acts 3:22-24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)</a:t>
            </a:r>
          </a:p>
          <a:p>
            <a:pPr lvl="1" eaLnBrk="1" hangingPunct="1">
              <a:spcBef>
                <a:spcPts val="0"/>
              </a:spcBef>
              <a:spcAft>
                <a:spcPts val="1000"/>
              </a:spcAft>
              <a:buClr>
                <a:srgbClr val="66FFFF"/>
              </a:buClr>
              <a:buFont typeface="Wingdings" pitchFamily="2" charset="2"/>
              <a:buChar char="w"/>
            </a:pP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Matthew 28:18-20</a:t>
            </a:r>
            <a:endParaRPr lang="en-US" dirty="0"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spcAft>
                <a:spcPts val="1000"/>
              </a:spcAft>
              <a:buClr>
                <a:srgbClr val="66FFFF"/>
              </a:buClr>
              <a:buFont typeface="Wingdings" pitchFamily="2" charset="2"/>
              <a:buChar char="w"/>
            </a:pP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Hebrews 1:1-2</a:t>
            </a:r>
            <a:endParaRPr lang="en-US" dirty="0"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spcAft>
                <a:spcPts val="1000"/>
              </a:spcAft>
              <a:buClr>
                <a:srgbClr val="66FFFF"/>
              </a:buClr>
              <a:buFont typeface="Wingdings" pitchFamily="2" charset="2"/>
              <a:buChar char="w"/>
            </a:pP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Colossians 1:18</a:t>
            </a:r>
            <a:r>
              <a:rPr lang="en-US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(also </a:t>
            </a: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Ephesians 1:22-23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)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Authority of Christ was revealed to man through the word given by inspiration of the Holy Spirit</a:t>
            </a:r>
          </a:p>
          <a:p>
            <a:pPr lvl="1" eaLnBrk="1" hangingPunct="1">
              <a:spcBef>
                <a:spcPts val="0"/>
              </a:spcBef>
              <a:spcAft>
                <a:spcPts val="1000"/>
              </a:spcAft>
              <a:buClr>
                <a:srgbClr val="66FFFF"/>
              </a:buClr>
              <a:buFont typeface="Wingdings" pitchFamily="2" charset="2"/>
              <a:buChar char="w"/>
            </a:pP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John 12:48-50</a:t>
            </a:r>
            <a:r>
              <a:rPr lang="en-US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(see also </a:t>
            </a: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John 5:22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)</a:t>
            </a:r>
          </a:p>
          <a:p>
            <a:pPr lvl="1" eaLnBrk="1" hangingPunct="1">
              <a:spcBef>
                <a:spcPts val="0"/>
              </a:spcBef>
              <a:spcAft>
                <a:spcPts val="1000"/>
              </a:spcAft>
              <a:buClr>
                <a:srgbClr val="66FFFF"/>
              </a:buClr>
              <a:buFont typeface="Wingdings" pitchFamily="2" charset="2"/>
              <a:buChar char="w"/>
            </a:pP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John 14:24-26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; </a:t>
            </a: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16:12-15</a:t>
            </a:r>
            <a:endParaRPr lang="en-US" dirty="0"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59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455277-34F9-3442-933B-0397345AC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1" b="-284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38643"/>
              </a:srgbClr>
            </a:outerShdw>
          </a:effec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39825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 of Christ Reveals God’s Will &amp; Authority for 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839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Revealed truth of gospel is our pattern today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  <a:buFont typeface="Wingdings" pitchFamily="2" charset="2"/>
              <a:buChar char="w"/>
            </a:pP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2 Timothy 1:13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  <a:buFont typeface="Wingdings" pitchFamily="2" charset="2"/>
              <a:buChar char="w"/>
            </a:pP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2 Timothy 3:16-17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  <a:buFont typeface="Wingdings" pitchFamily="2" charset="2"/>
              <a:buChar char="w"/>
            </a:pP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Philippians 4:9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  <a:buFont typeface="Wingdings" pitchFamily="2" charset="2"/>
              <a:buChar char="w"/>
            </a:pP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2 Thessalonians 2:13-15</a:t>
            </a:r>
            <a:r>
              <a:rPr lang="en-US" b="1" i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;</a:t>
            </a:r>
            <a:r>
              <a:rPr lang="en-US" b="1" i="1" dirty="0">
                <a:solidFill>
                  <a:schemeClr val="tx2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3:6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  <a:buFont typeface="Wingdings" pitchFamily="2" charset="2"/>
              <a:buChar char="w"/>
            </a:pP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Jude 3-4</a:t>
            </a:r>
            <a:r>
              <a:rPr lang="en-US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(compare </a:t>
            </a: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Titus 2:11-14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  <a:buFont typeface="Wingdings" pitchFamily="2" charset="2"/>
              <a:buChar char="w"/>
            </a:pP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Romans 1:16-17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New Testament is fitting pattern today because...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  <a:buFont typeface="Wingdings" pitchFamily="2" charset="2"/>
              <a:buChar char="w"/>
            </a:pP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It is complete &amp; final (</a:t>
            </a: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Galatians 1:8-9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; </a:t>
            </a: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Jude 3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  <a:buFont typeface="Wingdings" pitchFamily="2" charset="2"/>
              <a:buChar char="w"/>
            </a:pP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It is objective &amp; understandable (</a:t>
            </a: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Eph. 3:1-5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;</a:t>
            </a:r>
            <a:r>
              <a:rPr lang="en-US" b="1" i="1" dirty="0">
                <a:solidFill>
                  <a:schemeClr val="tx2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5:17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)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  <a:buFont typeface="Wingdings" pitchFamily="2" charset="2"/>
              <a:buChar char="w"/>
            </a:pP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It is absolute &amp; comprehensive (</a:t>
            </a: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Colossians 3:17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992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5E98C-B574-6542-9FFE-13CD3D256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1" b="-284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38643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C98488-BCDA-EB49-8439-983C687D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7813"/>
            <a:ext cx="8839200" cy="1139825"/>
          </a:xfrm>
        </p:spPr>
        <p:txBody>
          <a:bodyPr/>
          <a:lstStyle/>
          <a:p>
            <a:r>
              <a:rPr lang="en-US" sz="6000" b="1" dirty="0">
                <a:effectLst>
                  <a:outerShdw blurRad="38100" dist="38100" dir="2700000" algn="tl">
                    <a:schemeClr val="bg1"/>
                  </a:outerShdw>
                </a:effectLst>
              </a:rPr>
              <a:t>How Do We Know What Is Right or </a:t>
            </a:r>
            <a:r>
              <a:rPr lang="en-US" sz="6000" b="1">
                <a:effectLst>
                  <a:outerShdw blurRad="38100" dist="38100" dir="2700000" algn="tl">
                    <a:schemeClr val="bg1"/>
                  </a:outerShdw>
                </a:effectLst>
              </a:rPr>
              <a:t>Wrong in…</a:t>
            </a:r>
            <a:endParaRPr lang="en-US" sz="6000" b="1" dirty="0">
              <a:effectLst>
                <a:outerShdw blurRad="38100" dist="38100" dir="2700000" algn="tl">
                  <a:schemeClr val="bg1"/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5471B-0C7A-B94C-AAB2-24372D1D0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ea typeface="ＭＳ Ｐゴシック" panose="020B0600070205080204" pitchFamily="34" charset="-128"/>
              </a:rPr>
              <a:t>Morality Required?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ea typeface="ＭＳ Ｐゴシック" panose="020B0600070205080204" pitchFamily="34" charset="-128"/>
              </a:rPr>
              <a:t>Reality of Heaven &amp; Hell?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ea typeface="ＭＳ Ｐゴシック" panose="020B0600070205080204" pitchFamily="34" charset="-128"/>
              </a:rPr>
              <a:t>Plan of Salvation?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ea typeface="ＭＳ Ｐゴシック" panose="020B0600070205080204" pitchFamily="34" charset="-128"/>
              </a:rPr>
              <a:t>One True Church?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ea typeface="ＭＳ Ｐゴシック" panose="020B0600070205080204" pitchFamily="34" charset="-128"/>
              </a:rPr>
              <a:t>Authorized Worship in the Church?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ea typeface="ＭＳ Ｐゴシック" panose="020B0600070205080204" pitchFamily="34" charset="-128"/>
              </a:rPr>
              <a:t>Any Religious Practice?</a:t>
            </a:r>
          </a:p>
        </p:txBody>
      </p:sp>
    </p:spTree>
    <p:extLst>
      <p:ext uri="{BB962C8B-B14F-4D97-AF65-F5344CB8AC3E}">
        <p14:creationId xmlns:p14="http://schemas.microsoft.com/office/powerpoint/2010/main" val="28872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B7C21E-CF10-F94D-8C83-B9E1617AB1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1" b="-284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38643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96962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Necessity of Submitting to God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of man walking in his own way is not good</a:t>
            </a:r>
          </a:p>
          <a:p>
            <a:pPr lvl="1" indent="-347663">
              <a:spcBef>
                <a:spcPts val="0"/>
              </a:spcBef>
              <a:spcAft>
                <a:spcPts val="800"/>
              </a:spcAft>
              <a:buClr>
                <a:srgbClr val="66FFFF"/>
              </a:buClr>
              <a:buFont typeface="Wingdings" pitchFamily="2" charset="2"/>
              <a:buChar char="Ø"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Isa. 65:2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Results in rebellion against God</a:t>
            </a:r>
          </a:p>
          <a:p>
            <a:pPr lvl="1" indent="-347663">
              <a:spcBef>
                <a:spcPts val="0"/>
              </a:spcBef>
              <a:spcAft>
                <a:spcPts val="800"/>
              </a:spcAft>
              <a:buClr>
                <a:srgbClr val="66FFFF"/>
              </a:buClr>
              <a:buFont typeface="Wingdings" pitchFamily="2" charset="2"/>
              <a:buChar char="Ø"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14:12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Man thinks right, but end is ways of death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Submission to God is foundational to acceptance</a:t>
            </a:r>
          </a:p>
          <a:p>
            <a:pPr lvl="1" indent="-347663">
              <a:spcBef>
                <a:spcPts val="0"/>
              </a:spcBef>
              <a:spcAft>
                <a:spcPts val="800"/>
              </a:spcAft>
              <a:buClr>
                <a:srgbClr val="66FFFF"/>
              </a:buClr>
              <a:buFont typeface="Wingdings" pitchFamily="2" charset="2"/>
              <a:buChar char="Ø"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Jas. 4:7-10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Begins &amp; ends with subjection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humility</a:t>
            </a:r>
          </a:p>
          <a:p>
            <a:pPr lvl="1" indent="-347663">
              <a:spcBef>
                <a:spcPts val="0"/>
              </a:spcBef>
              <a:spcAft>
                <a:spcPts val="800"/>
              </a:spcAft>
              <a:buClr>
                <a:srgbClr val="66FFFF"/>
              </a:buClr>
              <a:buFont typeface="Wingdings" pitchFamily="2" charset="2"/>
              <a:buChar char="Ø"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Pet. 5:6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Humble self under mighty hand of God</a:t>
            </a:r>
          </a:p>
          <a:p>
            <a:pPr lvl="1" indent="-347663">
              <a:spcBef>
                <a:spcPts val="0"/>
              </a:spcBef>
              <a:spcAft>
                <a:spcPts val="800"/>
              </a:spcAft>
              <a:buClr>
                <a:srgbClr val="66FFFF"/>
              </a:buClr>
              <a:buFont typeface="Wingdings" pitchFamily="2" charset="2"/>
              <a:buChar char="Ø"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Gal. 2:20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Crucify self &amp; life given over to Christ</a:t>
            </a:r>
          </a:p>
          <a:p>
            <a:pPr lvl="1" indent="-347663">
              <a:spcBef>
                <a:spcPts val="0"/>
              </a:spcBef>
              <a:spcAft>
                <a:spcPts val="800"/>
              </a:spcAft>
              <a:buClr>
                <a:srgbClr val="66FFFF"/>
              </a:buClr>
              <a:buFont typeface="Wingdings" pitchFamily="2" charset="2"/>
              <a:buChar char="Ø"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Rom.6:11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Dead to sin, but alive unto God in Christ</a:t>
            </a:r>
          </a:p>
          <a:p>
            <a:pPr lvl="1" indent="-347663">
              <a:spcBef>
                <a:spcPts val="0"/>
              </a:spcBef>
              <a:spcAft>
                <a:spcPts val="800"/>
              </a:spcAft>
              <a:buClr>
                <a:srgbClr val="66FFFF"/>
              </a:buClr>
              <a:buFont typeface="Wingdings" pitchFamily="2" charset="2"/>
              <a:buChar char="Ø"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14:12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Man thinks right, but end is ways of death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Submission makes service possible (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12:1-2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899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theme/theme1.xml><?xml version="1.0" encoding="utf-8"?>
<a:theme xmlns:a="http://schemas.openxmlformats.org/drawingml/2006/main" name="Orbit">
  <a:themeElements>
    <a:clrScheme name="">
      <a:dk1>
        <a:srgbClr val="800000"/>
      </a:dk1>
      <a:lt1>
        <a:srgbClr val="FFFFFF"/>
      </a:lt1>
      <a:dk2>
        <a:srgbClr val="000000"/>
      </a:dk2>
      <a:lt2>
        <a:srgbClr val="FFFF7D"/>
      </a:lt2>
      <a:accent1>
        <a:srgbClr val="B40022"/>
      </a:accent1>
      <a:accent2>
        <a:srgbClr val="FFA1A1"/>
      </a:accent2>
      <a:accent3>
        <a:srgbClr val="AAAAAA"/>
      </a:accent3>
      <a:accent4>
        <a:srgbClr val="DADADA"/>
      </a:accent4>
      <a:accent5>
        <a:srgbClr val="D6AAAB"/>
      </a:accent5>
      <a:accent6>
        <a:srgbClr val="E79191"/>
      </a:accent6>
      <a:hlink>
        <a:srgbClr val="FFFFCC"/>
      </a:hlink>
      <a:folHlink>
        <a:srgbClr val="FFCC66"/>
      </a:folHlink>
    </a:clrScheme>
    <a:fontScheme name="Orbi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8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Designs\Orbit.pot</Template>
  <TotalTime>584</TotalTime>
  <Words>822</Words>
  <Application>Microsoft Macintosh PowerPoint</Application>
  <PresentationFormat>On-screen Show (4:3)</PresentationFormat>
  <Paragraphs>92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Orbit</vt:lpstr>
      <vt:lpstr>What Makes A Religious Practice Right or Wrong?</vt:lpstr>
      <vt:lpstr>Human Thoughts &amp; Feelings May Lead Us Astray</vt:lpstr>
      <vt:lpstr>God Has Always Given Pattern</vt:lpstr>
      <vt:lpstr>What Is the Source for Our Pattern of Authority Now?</vt:lpstr>
      <vt:lpstr>Is It the Old Testament? </vt:lpstr>
      <vt:lpstr>Christ Has All Authority Now</vt:lpstr>
      <vt:lpstr>Gospel of Christ Reveals God’s Will &amp; Authority for Us</vt:lpstr>
      <vt:lpstr>How Do We Know What Is Right or Wrong in…</vt:lpstr>
      <vt:lpstr>The Necessity of Submitting to God</vt:lpstr>
      <vt:lpstr>How Do We Know What Is Right or Wrong in…</vt:lpstr>
      <vt:lpstr>The Necessity of Submitting to God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_Master</dc:title>
  <dc:creator>Harry Osborne</dc:creator>
  <cp:lastModifiedBy>Harry Osborne</cp:lastModifiedBy>
  <cp:revision>23</cp:revision>
  <dcterms:created xsi:type="dcterms:W3CDTF">2003-10-05T01:10:12Z</dcterms:created>
  <dcterms:modified xsi:type="dcterms:W3CDTF">2021-08-14T20:43:35Z</dcterms:modified>
</cp:coreProperties>
</file>