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4" r:id="rId17"/>
    <p:sldId id="275" r:id="rId18"/>
    <p:sldId id="276" r:id="rId19"/>
    <p:sldId id="273" r:id="rId20"/>
    <p:sldId id="258"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EFF"/>
    <a:srgbClr val="FFFD78"/>
    <a:srgbClr val="2D2D2D"/>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16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FF7C8-7F19-D94A-BEE1-A16DCB460E03}" type="datetimeFigureOut">
              <a:rPr lang="en-US" smtClean="0"/>
              <a:t>9/18/21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BB24A-1FC4-A246-9BA1-F71F431A98D8}" type="slidenum">
              <a:rPr lang="en-US" smtClean="0"/>
              <a:t>‹#›</a:t>
            </a:fld>
            <a:endParaRPr lang="en-US"/>
          </a:p>
        </p:txBody>
      </p:sp>
    </p:spTree>
    <p:extLst>
      <p:ext uri="{BB962C8B-B14F-4D97-AF65-F5344CB8AC3E}">
        <p14:creationId xmlns:p14="http://schemas.microsoft.com/office/powerpoint/2010/main" val="254370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a:t>
            </a:fld>
            <a:endParaRPr lang="en-US"/>
          </a:p>
        </p:txBody>
      </p:sp>
    </p:spTree>
    <p:extLst>
      <p:ext uri="{BB962C8B-B14F-4D97-AF65-F5344CB8AC3E}">
        <p14:creationId xmlns:p14="http://schemas.microsoft.com/office/powerpoint/2010/main" val="2634506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10</a:t>
            </a:fld>
            <a:endParaRPr lang="en-US"/>
          </a:p>
        </p:txBody>
      </p:sp>
    </p:spTree>
    <p:extLst>
      <p:ext uri="{BB962C8B-B14F-4D97-AF65-F5344CB8AC3E}">
        <p14:creationId xmlns:p14="http://schemas.microsoft.com/office/powerpoint/2010/main" val="855122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11</a:t>
            </a:fld>
            <a:endParaRPr lang="en-US"/>
          </a:p>
        </p:txBody>
      </p:sp>
    </p:spTree>
    <p:extLst>
      <p:ext uri="{BB962C8B-B14F-4D97-AF65-F5344CB8AC3E}">
        <p14:creationId xmlns:p14="http://schemas.microsoft.com/office/powerpoint/2010/main" val="3873917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12</a:t>
            </a:fld>
            <a:endParaRPr lang="en-US"/>
          </a:p>
        </p:txBody>
      </p:sp>
    </p:spTree>
    <p:extLst>
      <p:ext uri="{BB962C8B-B14F-4D97-AF65-F5344CB8AC3E}">
        <p14:creationId xmlns:p14="http://schemas.microsoft.com/office/powerpoint/2010/main" val="2499103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13</a:t>
            </a:fld>
            <a:endParaRPr lang="en-US"/>
          </a:p>
        </p:txBody>
      </p:sp>
    </p:spTree>
    <p:extLst>
      <p:ext uri="{BB962C8B-B14F-4D97-AF65-F5344CB8AC3E}">
        <p14:creationId xmlns:p14="http://schemas.microsoft.com/office/powerpoint/2010/main" val="146483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14</a:t>
            </a:fld>
            <a:endParaRPr lang="en-US"/>
          </a:p>
        </p:txBody>
      </p:sp>
    </p:spTree>
    <p:extLst>
      <p:ext uri="{BB962C8B-B14F-4D97-AF65-F5344CB8AC3E}">
        <p14:creationId xmlns:p14="http://schemas.microsoft.com/office/powerpoint/2010/main" val="356823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15</a:t>
            </a:fld>
            <a:endParaRPr lang="en-US"/>
          </a:p>
        </p:txBody>
      </p:sp>
    </p:spTree>
    <p:extLst>
      <p:ext uri="{BB962C8B-B14F-4D97-AF65-F5344CB8AC3E}">
        <p14:creationId xmlns:p14="http://schemas.microsoft.com/office/powerpoint/2010/main" val="2112727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20</a:t>
            </a:fld>
            <a:endParaRPr lang="en-US"/>
          </a:p>
        </p:txBody>
      </p:sp>
    </p:spTree>
    <p:extLst>
      <p:ext uri="{BB962C8B-B14F-4D97-AF65-F5344CB8AC3E}">
        <p14:creationId xmlns:p14="http://schemas.microsoft.com/office/powerpoint/2010/main" val="2297978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21</a:t>
            </a:fld>
            <a:endParaRPr lang="en-US"/>
          </a:p>
        </p:txBody>
      </p:sp>
    </p:spTree>
    <p:extLst>
      <p:ext uri="{BB962C8B-B14F-4D97-AF65-F5344CB8AC3E}">
        <p14:creationId xmlns:p14="http://schemas.microsoft.com/office/powerpoint/2010/main" val="112721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2</a:t>
            </a:fld>
            <a:endParaRPr lang="en-US"/>
          </a:p>
        </p:txBody>
      </p:sp>
    </p:spTree>
    <p:extLst>
      <p:ext uri="{BB962C8B-B14F-4D97-AF65-F5344CB8AC3E}">
        <p14:creationId xmlns:p14="http://schemas.microsoft.com/office/powerpoint/2010/main" val="215118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3</a:t>
            </a:fld>
            <a:endParaRPr lang="en-US"/>
          </a:p>
        </p:txBody>
      </p:sp>
    </p:spTree>
    <p:extLst>
      <p:ext uri="{BB962C8B-B14F-4D97-AF65-F5344CB8AC3E}">
        <p14:creationId xmlns:p14="http://schemas.microsoft.com/office/powerpoint/2010/main" val="259563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4</a:t>
            </a:fld>
            <a:endParaRPr lang="en-US"/>
          </a:p>
        </p:txBody>
      </p:sp>
    </p:spTree>
    <p:extLst>
      <p:ext uri="{BB962C8B-B14F-4D97-AF65-F5344CB8AC3E}">
        <p14:creationId xmlns:p14="http://schemas.microsoft.com/office/powerpoint/2010/main" val="151502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5</a:t>
            </a:fld>
            <a:endParaRPr lang="en-US"/>
          </a:p>
        </p:txBody>
      </p:sp>
    </p:spTree>
    <p:extLst>
      <p:ext uri="{BB962C8B-B14F-4D97-AF65-F5344CB8AC3E}">
        <p14:creationId xmlns:p14="http://schemas.microsoft.com/office/powerpoint/2010/main" val="299617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6</a:t>
            </a:fld>
            <a:endParaRPr lang="en-US"/>
          </a:p>
        </p:txBody>
      </p:sp>
    </p:spTree>
    <p:extLst>
      <p:ext uri="{BB962C8B-B14F-4D97-AF65-F5344CB8AC3E}">
        <p14:creationId xmlns:p14="http://schemas.microsoft.com/office/powerpoint/2010/main" val="1257437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7</a:t>
            </a:fld>
            <a:endParaRPr lang="en-US"/>
          </a:p>
        </p:txBody>
      </p:sp>
    </p:spTree>
    <p:extLst>
      <p:ext uri="{BB962C8B-B14F-4D97-AF65-F5344CB8AC3E}">
        <p14:creationId xmlns:p14="http://schemas.microsoft.com/office/powerpoint/2010/main" val="929882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8</a:t>
            </a:fld>
            <a:endParaRPr lang="en-US"/>
          </a:p>
        </p:txBody>
      </p:sp>
    </p:spTree>
    <p:extLst>
      <p:ext uri="{BB962C8B-B14F-4D97-AF65-F5344CB8AC3E}">
        <p14:creationId xmlns:p14="http://schemas.microsoft.com/office/powerpoint/2010/main" val="4179557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BB24A-1FC4-A246-9BA1-F71F431A98D8}" type="slidenum">
              <a:rPr lang="en-US" smtClean="0"/>
              <a:t>9</a:t>
            </a:fld>
            <a:endParaRPr lang="en-US"/>
          </a:p>
        </p:txBody>
      </p:sp>
    </p:spTree>
    <p:extLst>
      <p:ext uri="{BB962C8B-B14F-4D97-AF65-F5344CB8AC3E}">
        <p14:creationId xmlns:p14="http://schemas.microsoft.com/office/powerpoint/2010/main" val="316460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9/18/21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9/18/21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9/18/21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9/18/21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533650"/>
          </a:xfrm>
        </p:spPr>
        <p:txBody>
          <a:bodyPr>
            <a:normAutofit/>
          </a:bodyPr>
          <a:lstStyle/>
          <a:p>
            <a:r>
              <a:rPr lang="en-US" sz="7200" b="1" dirty="0">
                <a:solidFill>
                  <a:srgbClr val="FFFF00"/>
                </a:solidFill>
                <a:effectLst>
                  <a:outerShdw blurRad="50800" dist="50800" dir="5400000" algn="ctr" rotWithShape="0">
                    <a:schemeClr val="tx1"/>
                  </a:outerShdw>
                </a:effectLst>
              </a:rPr>
              <a:t>Receiving or Rejecting the Remedy:</a:t>
            </a:r>
          </a:p>
        </p:txBody>
      </p:sp>
      <p:sp>
        <p:nvSpPr>
          <p:cNvPr id="3" name="Subtitle 2"/>
          <p:cNvSpPr>
            <a:spLocks noGrp="1"/>
          </p:cNvSpPr>
          <p:nvPr>
            <p:ph type="subTitle" idx="1"/>
          </p:nvPr>
        </p:nvSpPr>
        <p:spPr>
          <a:xfrm>
            <a:off x="1371600" y="5867400"/>
            <a:ext cx="6400800" cy="990600"/>
          </a:xfrm>
        </p:spPr>
        <p:txBody>
          <a:bodyPr>
            <a:normAutofit/>
          </a:bodyPr>
          <a:lstStyle/>
          <a:p>
            <a:r>
              <a:rPr lang="en-US" sz="4400" b="1" i="1" dirty="0">
                <a:solidFill>
                  <a:srgbClr val="FFFD78"/>
                </a:solidFill>
                <a:effectLst>
                  <a:outerShdw blurRad="50800" dist="50800" dir="5400000" algn="ctr" rotWithShape="0">
                    <a:schemeClr val="tx1"/>
                  </a:outerShdw>
                </a:effectLst>
              </a:rPr>
              <a:t>2</a:t>
            </a:r>
            <a:r>
              <a:rPr lang="en-US" sz="4400" b="1" i="1" baseline="30000" dirty="0">
                <a:solidFill>
                  <a:srgbClr val="FFFD78"/>
                </a:solidFill>
                <a:effectLst>
                  <a:outerShdw blurRad="50800" dist="50800" dir="5400000" algn="ctr" rotWithShape="0">
                    <a:schemeClr val="tx1"/>
                  </a:outerShdw>
                </a:effectLst>
              </a:rPr>
              <a:t>nd</a:t>
            </a:r>
            <a:r>
              <a:rPr lang="en-US" sz="4400" b="1" i="1" dirty="0">
                <a:solidFill>
                  <a:srgbClr val="FFFD78"/>
                </a:solidFill>
                <a:effectLst>
                  <a:outerShdw blurRad="50800" dist="50800" dir="5400000" algn="ctr" rotWithShape="0">
                    <a:schemeClr val="tx1"/>
                  </a:outerShdw>
                </a:effectLst>
              </a:rPr>
              <a:t> Chronicles 36:14-16</a:t>
            </a:r>
          </a:p>
        </p:txBody>
      </p:sp>
      <p:sp>
        <p:nvSpPr>
          <p:cNvPr id="4" name="Subtitle 2">
            <a:extLst>
              <a:ext uri="{FF2B5EF4-FFF2-40B4-BE49-F238E27FC236}">
                <a16:creationId xmlns:a16="http://schemas.microsoft.com/office/drawing/2014/main" id="{E47B0CEA-2D1F-B642-8677-7F63EF186156}"/>
              </a:ext>
            </a:extLst>
          </p:cNvPr>
          <p:cNvSpPr txBox="1">
            <a:spLocks/>
          </p:cNvSpPr>
          <p:nvPr/>
        </p:nvSpPr>
        <p:spPr>
          <a:xfrm>
            <a:off x="0" y="2819400"/>
            <a:ext cx="91440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Times New Roman" panose="02020603050405020304"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Times New Roman" panose="02020603050405020304"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Times New Roman" panose="02020603050405020304"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5800" b="1" i="1" dirty="0">
                <a:solidFill>
                  <a:schemeClr val="bg1"/>
                </a:solidFill>
                <a:effectLst>
                  <a:outerShdw blurRad="50800" dist="50800" dir="5400000" algn="ctr" rotWithShape="0">
                    <a:schemeClr val="tx1"/>
                  </a:outerShdw>
                </a:effectLst>
              </a:rPr>
              <a:t>Do I Really Have a Choice?</a:t>
            </a:r>
          </a:p>
        </p:txBody>
      </p:sp>
    </p:spTree>
    <p:extLst>
      <p:ext uri="{BB962C8B-B14F-4D97-AF65-F5344CB8AC3E}">
        <p14:creationId xmlns:p14="http://schemas.microsoft.com/office/powerpoint/2010/main" val="189829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50800" dir="5400000" algn="ctr" rotWithShape="0">
                    <a:schemeClr val="tx1"/>
                  </a:outerShdw>
                </a:effectLst>
              </a:rPr>
              <a:t>Hebrews 3:12-19</a:t>
            </a:r>
          </a:p>
        </p:txBody>
      </p:sp>
      <p:sp>
        <p:nvSpPr>
          <p:cNvPr id="4" name="TextBox 3"/>
          <p:cNvSpPr txBox="1"/>
          <p:nvPr/>
        </p:nvSpPr>
        <p:spPr>
          <a:xfrm>
            <a:off x="304800" y="990600"/>
            <a:ext cx="8610600" cy="5693866"/>
          </a:xfrm>
          <a:prstGeom prst="rect">
            <a:avLst/>
          </a:prstGeom>
          <a:noFill/>
        </p:spPr>
        <p:txBody>
          <a:bodyPr wrap="square" rtlCol="0">
            <a:spAutoFit/>
          </a:bodyPr>
          <a:lstStyle/>
          <a:p>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exhort one another daily, while it is called “Today,” lest any of you be hardened through the deceitfulness of sin.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we have become partakers of Christ if we hold the beginning of our confidence steadfast to the end,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while it is said: “Today, if you will hear His voice, Do not harden your hearts as in the rebellion.”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who, having heard, rebelled? Indeed, was it not all who came out of Egypt, led by Moses?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Now with whom was He angry forty years? Was it not with those who sinned, whose corpses fell in the wilderness?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to whom did He swear that they would not enter His rest, but to those who did not obey?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So we see that they could not enter in because of unbelief. </a:t>
            </a:r>
          </a:p>
        </p:txBody>
      </p:sp>
    </p:spTree>
    <p:extLst>
      <p:ext uri="{BB962C8B-B14F-4D97-AF65-F5344CB8AC3E}">
        <p14:creationId xmlns:p14="http://schemas.microsoft.com/office/powerpoint/2010/main" val="69156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50800" dir="5400000" algn="ctr" rotWithShape="0">
                    <a:schemeClr val="tx1"/>
                  </a:outerShdw>
                </a:effectLst>
              </a:rPr>
              <a:t>Hebrews 3:12-19</a:t>
            </a:r>
          </a:p>
        </p:txBody>
      </p:sp>
      <p:sp>
        <p:nvSpPr>
          <p:cNvPr id="4" name="TextBox 3"/>
          <p:cNvSpPr txBox="1"/>
          <p:nvPr/>
        </p:nvSpPr>
        <p:spPr>
          <a:xfrm>
            <a:off x="304800" y="990600"/>
            <a:ext cx="8610600" cy="5693866"/>
          </a:xfrm>
          <a:prstGeom prst="rect">
            <a:avLst/>
          </a:prstGeom>
          <a:noFill/>
        </p:spPr>
        <p:txBody>
          <a:bodyPr wrap="square" rtlCol="0">
            <a:spAutoFit/>
          </a:bodyPr>
          <a:lstStyle/>
          <a:p>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exhort one another daily, while it is called “Today,” lest any of you be hardened through the deceitfulness of sin.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we have become partakers of Christ if we hold the beginning of our confidence steadfast to the end,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while it is said: “Today, if you will hear His voice, Do not harden your hearts as in the rebellion.”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who, having heard, rebelled?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Indeed, was it not all who came out of Egypt, led by Moses?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Now with whom was He angry forty years? Was it not with those who sinned, whose corpses fell in the wilderness?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to whom did He swear that they would not enter His rest, but to those who did not obey?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So we see that they could not enter in because of unbelief. </a:t>
            </a:r>
          </a:p>
        </p:txBody>
      </p:sp>
    </p:spTree>
    <p:extLst>
      <p:ext uri="{BB962C8B-B14F-4D97-AF65-F5344CB8AC3E}">
        <p14:creationId xmlns:p14="http://schemas.microsoft.com/office/powerpoint/2010/main" val="3368787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50800" dir="5400000" algn="ctr" rotWithShape="0">
                    <a:schemeClr val="tx1"/>
                  </a:outerShdw>
                </a:effectLst>
              </a:rPr>
              <a:t>Hebrews 3:12-19</a:t>
            </a:r>
          </a:p>
        </p:txBody>
      </p:sp>
      <p:sp>
        <p:nvSpPr>
          <p:cNvPr id="4" name="TextBox 3"/>
          <p:cNvSpPr txBox="1"/>
          <p:nvPr/>
        </p:nvSpPr>
        <p:spPr>
          <a:xfrm>
            <a:off x="304800" y="990600"/>
            <a:ext cx="8610600" cy="5693866"/>
          </a:xfrm>
          <a:prstGeom prst="rect">
            <a:avLst/>
          </a:prstGeom>
          <a:noFill/>
        </p:spPr>
        <p:txBody>
          <a:bodyPr wrap="square" rtlCol="0">
            <a:spAutoFit/>
          </a:bodyPr>
          <a:lstStyle/>
          <a:p>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exhort one another daily, while it is called “Today,” lest any of you be hardened through the deceitfulness of sin.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we have become partakers of Christ if we hold the beginning of our confidence steadfast to the end,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while it is said: “Today, if you will hear His voice, Do not harden your hearts as in the rebellion.”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who, having heard, rebelled?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Indeed,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was it not all who came out of Egypt, led by Moses?</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Now with whom was He angry forty years? Was it not with those who sinned, whose corpses fell in the wilderness?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to whom did He swear that they would not enter His rest, but to those who did not obey?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So we see that they could not enter in because of unbelief. </a:t>
            </a:r>
          </a:p>
        </p:txBody>
      </p:sp>
    </p:spTree>
    <p:extLst>
      <p:ext uri="{BB962C8B-B14F-4D97-AF65-F5344CB8AC3E}">
        <p14:creationId xmlns:p14="http://schemas.microsoft.com/office/powerpoint/2010/main" val="389452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50800" dir="5400000" algn="ctr" rotWithShape="0">
                    <a:schemeClr val="tx1"/>
                  </a:outerShdw>
                </a:effectLst>
              </a:rPr>
              <a:t>Hebrews 3:12-19</a:t>
            </a:r>
          </a:p>
        </p:txBody>
      </p:sp>
      <p:sp>
        <p:nvSpPr>
          <p:cNvPr id="4" name="TextBox 3"/>
          <p:cNvSpPr txBox="1"/>
          <p:nvPr/>
        </p:nvSpPr>
        <p:spPr>
          <a:xfrm>
            <a:off x="304800" y="990600"/>
            <a:ext cx="8610600" cy="5693866"/>
          </a:xfrm>
          <a:prstGeom prst="rect">
            <a:avLst/>
          </a:prstGeom>
          <a:noFill/>
        </p:spPr>
        <p:txBody>
          <a:bodyPr wrap="square" rtlCol="0">
            <a:spAutoFit/>
          </a:bodyPr>
          <a:lstStyle/>
          <a:p>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exhort one another daily, while it is called “Today,” lest any of you be hardened through the deceitfulness of sin.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we have become partakers of Christ if we hold the beginning of our confidence steadfast to the end,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while it is said: “Today, if you will hear His voice, Do not harden your hearts as in the rebellion.”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who, having heard, rebelled?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Indeed,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was it not all who came out of Egypt, led by Moses?</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Now with whom was He angry forty years? Was it not with those who sinned, whose corpses fell in the wilderness?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to whom did He swear that they would not enter His rest, but to those who did not obey?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 we see that they could not enter in because of unbelief.</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0286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50800" dir="5400000" algn="ctr" rotWithShape="0">
                    <a:schemeClr val="tx1"/>
                  </a:outerShdw>
                </a:effectLst>
              </a:rPr>
              <a:t>Hebrews 3:12-19</a:t>
            </a:r>
          </a:p>
        </p:txBody>
      </p:sp>
      <p:sp>
        <p:nvSpPr>
          <p:cNvPr id="4" name="TextBox 3"/>
          <p:cNvSpPr txBox="1"/>
          <p:nvPr/>
        </p:nvSpPr>
        <p:spPr>
          <a:xfrm>
            <a:off x="304800" y="990600"/>
            <a:ext cx="8610600" cy="5693866"/>
          </a:xfrm>
          <a:prstGeom prst="rect">
            <a:avLst/>
          </a:prstGeom>
          <a:noFill/>
        </p:spPr>
        <p:txBody>
          <a:bodyPr wrap="square" rtlCol="0">
            <a:spAutoFit/>
          </a:bodyPr>
          <a:lstStyle/>
          <a:p>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Beware, brethren, lest there be in any of you an evil heart of unbelief in departing from the living God;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exhort one another daily, while it is called “Today,” lest any of you be hardened through the deceitfulness of sin.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we have become partakers of Christ if we hold the beginning of </a:t>
            </a:r>
            <a:r>
              <a:rPr lang="en-US" sz="2600" u="sng"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our</a:t>
            </a:r>
            <a:r>
              <a:rPr lang="en-US" sz="26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u="sng"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confidence</a:t>
            </a:r>
            <a:r>
              <a:rPr lang="en-US" sz="26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steadfast to the end</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while it is said: “Today, if you will hear His voice, Do not harden your hearts as in the rebellion.”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who, having heard, rebelled?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Indeed,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was it not all who came out of Egypt, led by Moses?</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Now with whom was He angry forty years? Was it not with those who sinned, whose corpses fell in the wilderness?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to whom did He swear that they would not enter His rest, but to those who did not obey?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 we see that they could not enter in because of unbelief.</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1324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87E38E-4D49-8249-9AAE-3D5E9293F9EB}"/>
              </a:ext>
            </a:extLst>
          </p:cNvPr>
          <p:cNvSpPr>
            <a:spLocks noGrp="1"/>
          </p:cNvSpPr>
          <p:nvPr>
            <p:ph type="ctrTitle"/>
          </p:nvPr>
        </p:nvSpPr>
        <p:spPr>
          <a:xfrm>
            <a:off x="0" y="685801"/>
            <a:ext cx="9144000" cy="2914650"/>
          </a:xfrm>
        </p:spPr>
        <p:txBody>
          <a:bodyPr>
            <a:noAutofit/>
          </a:bodyPr>
          <a:lstStyle/>
          <a:p>
            <a:r>
              <a:rPr lang="en-US" sz="7200" b="1" dirty="0">
                <a:solidFill>
                  <a:schemeClr val="bg1"/>
                </a:solidFill>
                <a:effectLst>
                  <a:outerShdw blurRad="50800" dist="50800" dir="5400000" algn="ctr" rotWithShape="0">
                    <a:schemeClr val="tx1"/>
                  </a:outerShdw>
                </a:effectLst>
              </a:rPr>
              <a:t>Could Israel Have Been Saved?</a:t>
            </a:r>
          </a:p>
        </p:txBody>
      </p:sp>
      <p:sp>
        <p:nvSpPr>
          <p:cNvPr id="4" name="Subtitle 3">
            <a:extLst>
              <a:ext uri="{FF2B5EF4-FFF2-40B4-BE49-F238E27FC236}">
                <a16:creationId xmlns:a16="http://schemas.microsoft.com/office/drawing/2014/main" id="{10486942-1C7A-D545-BCC1-10A5B4ECB6C4}"/>
              </a:ext>
            </a:extLst>
          </p:cNvPr>
          <p:cNvSpPr>
            <a:spLocks noGrp="1"/>
          </p:cNvSpPr>
          <p:nvPr>
            <p:ph type="subTitle" idx="1"/>
          </p:nvPr>
        </p:nvSpPr>
        <p:spPr>
          <a:xfrm>
            <a:off x="0" y="3886199"/>
            <a:ext cx="9144000" cy="2285999"/>
          </a:xfrm>
        </p:spPr>
        <p:txBody>
          <a:bodyPr>
            <a:noAutofit/>
          </a:bodyPr>
          <a:lstStyle/>
          <a:p>
            <a:r>
              <a:rPr lang="en-US" sz="6000" b="1" dirty="0">
                <a:solidFill>
                  <a:srgbClr val="FFFD78"/>
                </a:solidFill>
                <a:effectLst>
                  <a:outerShdw blurRad="50800" dist="50800" dir="5400000" algn="ctr" rotWithShape="0">
                    <a:schemeClr val="tx1"/>
                  </a:outerShdw>
                </a:effectLst>
              </a:rPr>
              <a:t>Did They Have the Ability to Choose Faith?</a:t>
            </a:r>
          </a:p>
        </p:txBody>
      </p:sp>
    </p:spTree>
    <p:extLst>
      <p:ext uri="{BB962C8B-B14F-4D97-AF65-F5344CB8AC3E}">
        <p14:creationId xmlns:p14="http://schemas.microsoft.com/office/powerpoint/2010/main" val="127678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0A59453-7100-884F-BB40-8FDD56C42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99" y="43450"/>
            <a:ext cx="8129031" cy="6814550"/>
          </a:xfrm>
          <a:prstGeom prst="rect">
            <a:avLst/>
          </a:prstGeom>
        </p:spPr>
      </p:pic>
    </p:spTree>
    <p:extLst>
      <p:ext uri="{BB962C8B-B14F-4D97-AF65-F5344CB8AC3E}">
        <p14:creationId xmlns:p14="http://schemas.microsoft.com/office/powerpoint/2010/main" val="168436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2D87D3-8900-4240-A8F2-C0E3AE640C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3684047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95FB96-BF43-2F4D-9086-784F109292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7470"/>
            <a:ext cx="9144000" cy="4303059"/>
          </a:xfrm>
          <a:prstGeom prst="rect">
            <a:avLst/>
          </a:prstGeom>
        </p:spPr>
      </p:pic>
    </p:spTree>
    <p:extLst>
      <p:ext uri="{BB962C8B-B14F-4D97-AF65-F5344CB8AC3E}">
        <p14:creationId xmlns:p14="http://schemas.microsoft.com/office/powerpoint/2010/main" val="3405588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A1BDA4-222A-C54E-B2DB-3E49F4DB73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7" y="914400"/>
            <a:ext cx="9092293" cy="5057964"/>
          </a:xfrm>
          <a:prstGeom prst="rect">
            <a:avLst/>
          </a:prstGeom>
        </p:spPr>
      </p:pic>
    </p:spTree>
    <p:extLst>
      <p:ext uri="{BB962C8B-B14F-4D97-AF65-F5344CB8AC3E}">
        <p14:creationId xmlns:p14="http://schemas.microsoft.com/office/powerpoint/2010/main" val="247609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sent warnings to them by His messengers, rising up early and sending them, because He had compassion on His people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they mocked the messengers of God, despised His words, and scoffed at His prophets, until the wrath of the Lord arose against His people, till there was no remedy. </a:t>
            </a:r>
          </a:p>
        </p:txBody>
      </p:sp>
    </p:spTree>
    <p:extLst>
      <p:ext uri="{BB962C8B-B14F-4D97-AF65-F5344CB8AC3E}">
        <p14:creationId xmlns:p14="http://schemas.microsoft.com/office/powerpoint/2010/main" val="285779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a:bodyPr>
          <a:lstStyle/>
          <a:p>
            <a:r>
              <a:rPr lang="en-US" sz="4200" b="1" dirty="0">
                <a:solidFill>
                  <a:srgbClr val="FFFF00"/>
                </a:solidFill>
                <a:effectLst>
                  <a:outerShdw blurRad="50800" dist="50800" dir="5400000" algn="ctr" rotWithShape="0">
                    <a:schemeClr val="tx1"/>
                  </a:outerShdw>
                </a:effectLst>
              </a:rPr>
              <a:t>Facts About God’s Actions in Salvation</a:t>
            </a:r>
          </a:p>
        </p:txBody>
      </p:sp>
      <p:sp>
        <p:nvSpPr>
          <p:cNvPr id="4" name="Content Placeholder 3"/>
          <p:cNvSpPr>
            <a:spLocks noGrp="1"/>
          </p:cNvSpPr>
          <p:nvPr>
            <p:ph idx="1"/>
          </p:nvPr>
        </p:nvSpPr>
        <p:spPr>
          <a:xfrm>
            <a:off x="0" y="990600"/>
            <a:ext cx="9296400" cy="5943600"/>
          </a:xfrm>
        </p:spPr>
        <p:txBody>
          <a:bodyPr>
            <a:normAutofit fontScale="92500" lnSpcReduction="10000"/>
          </a:bodyPr>
          <a:lstStyle/>
          <a:p>
            <a:pPr>
              <a:lnSpc>
                <a:spcPct val="110000"/>
              </a:lnSpc>
              <a:spcBef>
                <a:spcPts val="0"/>
              </a:spcBef>
              <a:spcAft>
                <a:spcPts val="600"/>
              </a:spcAft>
              <a:buClr>
                <a:srgbClr val="FFFF00"/>
              </a:buClr>
            </a:pPr>
            <a:r>
              <a:rPr lang="en-US" b="1" dirty="0">
                <a:solidFill>
                  <a:schemeClr val="bg1"/>
                </a:solidFill>
                <a:effectLst>
                  <a:outerShdw blurRad="50800" dist="50800" dir="5400000" algn="ctr" rotWithShape="0">
                    <a:schemeClr val="tx1"/>
                  </a:outerShdw>
                </a:effectLst>
              </a:rPr>
              <a:t>God Wants All To Be Saved</a:t>
            </a: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1 Timothy 2:3-4  </a:t>
            </a:r>
            <a:r>
              <a:rPr lang="en-US" sz="2700" dirty="0">
                <a:solidFill>
                  <a:schemeClr val="bg1"/>
                </a:solidFill>
                <a:effectLst>
                  <a:outerShdw blurRad="50800" dist="50800" dir="5400000" algn="ctr" rotWithShape="0">
                    <a:schemeClr val="tx1"/>
                  </a:outerShdw>
                </a:effectLst>
              </a:rPr>
              <a:t>God would have all to be saved - </a:t>
            </a:r>
            <a:r>
              <a:rPr lang="en-US" sz="2700" b="1" i="1" dirty="0">
                <a:solidFill>
                  <a:srgbClr val="73FEFF"/>
                </a:solidFill>
                <a:effectLst>
                  <a:outerShdw blurRad="50800" dist="50800" dir="5400000" algn="ctr" rotWithShape="0">
                    <a:schemeClr val="tx1"/>
                  </a:outerShdw>
                </a:effectLst>
              </a:rPr>
              <a:t>Desire</a:t>
            </a: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2 Peter 3:9  </a:t>
            </a:r>
            <a:r>
              <a:rPr lang="en-US" sz="2700" dirty="0">
                <a:solidFill>
                  <a:schemeClr val="bg1"/>
                </a:solidFill>
                <a:effectLst>
                  <a:outerShdw blurRad="50800" dist="50800" dir="5400000" algn="ctr" rotWithShape="0">
                    <a:schemeClr val="tx1"/>
                  </a:outerShdw>
                </a:effectLst>
              </a:rPr>
              <a:t>God does not want any to perish, but repent</a:t>
            </a:r>
            <a:endParaRPr lang="en-US" sz="2700" b="1" i="1" dirty="0">
              <a:solidFill>
                <a:schemeClr val="bg1"/>
              </a:solidFill>
              <a:effectLst>
                <a:outerShdw blurRad="50800" dist="50800" dir="5400000" algn="ctr" rotWithShape="0">
                  <a:schemeClr val="tx1"/>
                </a:outerShdw>
              </a:effectLst>
            </a:endParaRP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Acts 10:34-35  </a:t>
            </a:r>
            <a:r>
              <a:rPr lang="en-US" sz="2700" dirty="0">
                <a:solidFill>
                  <a:schemeClr val="bg1"/>
                </a:solidFill>
                <a:effectLst>
                  <a:outerShdw blurRad="50800" dist="50800" dir="5400000" algn="ctr" rotWithShape="0">
                    <a:schemeClr val="tx1"/>
                  </a:outerShdw>
                </a:effectLst>
              </a:rPr>
              <a:t>God shows no partiality</a:t>
            </a:r>
            <a:endParaRPr lang="en-US" sz="2700" b="1" i="1" dirty="0">
              <a:solidFill>
                <a:srgbClr val="FFFD78"/>
              </a:solidFill>
              <a:effectLst>
                <a:outerShdw blurRad="50800" dist="50800" dir="5400000" algn="ctr" rotWithShape="0">
                  <a:schemeClr val="tx1"/>
                </a:outerShdw>
              </a:effectLst>
            </a:endParaRPr>
          </a:p>
          <a:p>
            <a:pPr>
              <a:lnSpc>
                <a:spcPct val="110000"/>
              </a:lnSpc>
              <a:spcBef>
                <a:spcPts val="0"/>
              </a:spcBef>
              <a:spcAft>
                <a:spcPts val="600"/>
              </a:spcAft>
              <a:buClr>
                <a:srgbClr val="FFFF00"/>
              </a:buClr>
            </a:pPr>
            <a:r>
              <a:rPr lang="en-US" b="1" dirty="0">
                <a:solidFill>
                  <a:schemeClr val="bg1"/>
                </a:solidFill>
                <a:effectLst>
                  <a:outerShdw blurRad="50800" dist="50800" dir="5400000" algn="ctr" rotWithShape="0">
                    <a:schemeClr val="tx1"/>
                  </a:outerShdw>
                </a:effectLst>
              </a:rPr>
              <a:t>Christ Died For All So They Could Be Saved</a:t>
            </a: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1 Timothy 2:5-6  </a:t>
            </a:r>
            <a:r>
              <a:rPr lang="en-US" sz="2700" dirty="0">
                <a:solidFill>
                  <a:schemeClr val="bg1"/>
                </a:solidFill>
                <a:effectLst>
                  <a:outerShdw blurRad="50800" dist="50800" dir="5400000" algn="ctr" rotWithShape="0">
                    <a:schemeClr val="tx1"/>
                  </a:outerShdw>
                </a:effectLst>
              </a:rPr>
              <a:t>Jesus gave Himself as ransom for all</a:t>
            </a:r>
            <a:endParaRPr lang="en-US" sz="2700" b="1" i="1" dirty="0">
              <a:solidFill>
                <a:srgbClr val="FFFD78"/>
              </a:solidFill>
              <a:effectLst>
                <a:outerShdw blurRad="50800" dist="50800" dir="5400000" algn="ctr" rotWithShape="0">
                  <a:schemeClr val="tx1"/>
                </a:outerShdw>
              </a:effectLst>
            </a:endParaRP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1 John 2:1-2  </a:t>
            </a:r>
            <a:r>
              <a:rPr lang="en-US" sz="2700" dirty="0">
                <a:solidFill>
                  <a:schemeClr val="bg1"/>
                </a:solidFill>
                <a:effectLst>
                  <a:outerShdw blurRad="50800" dist="50800" dir="5400000" algn="ctr" rotWithShape="0">
                    <a:schemeClr val="tx1"/>
                  </a:outerShdw>
                </a:effectLst>
              </a:rPr>
              <a:t>He is propitiation for sins of the whole world</a:t>
            </a:r>
            <a:endParaRPr lang="en-US" sz="2700" b="1" i="1" dirty="0">
              <a:solidFill>
                <a:schemeClr val="bg1"/>
              </a:solidFill>
              <a:effectLst>
                <a:outerShdw blurRad="50800" dist="50800" dir="5400000" algn="ctr" rotWithShape="0">
                  <a:schemeClr val="tx1"/>
                </a:outerShdw>
              </a:effectLst>
            </a:endParaRP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Hebrews 2:9  </a:t>
            </a:r>
            <a:r>
              <a:rPr lang="en-US" sz="2700" dirty="0">
                <a:solidFill>
                  <a:schemeClr val="bg1"/>
                </a:solidFill>
                <a:effectLst>
                  <a:outerShdw blurRad="50800" dist="50800" dir="5400000" algn="ctr" rotWithShape="0">
                    <a:schemeClr val="tx1"/>
                  </a:outerShdw>
                </a:effectLst>
              </a:rPr>
              <a:t>Christ Jesus tasted death for everyone</a:t>
            </a:r>
          </a:p>
          <a:p>
            <a:pPr>
              <a:lnSpc>
                <a:spcPct val="110000"/>
              </a:lnSpc>
              <a:spcBef>
                <a:spcPts val="0"/>
              </a:spcBef>
              <a:spcAft>
                <a:spcPts val="600"/>
              </a:spcAft>
              <a:buClr>
                <a:srgbClr val="FFFF00"/>
              </a:buClr>
            </a:pPr>
            <a:r>
              <a:rPr lang="en-US" b="1" dirty="0">
                <a:solidFill>
                  <a:schemeClr val="bg1"/>
                </a:solidFill>
                <a:effectLst>
                  <a:outerShdw blurRad="50800" dist="50800" dir="5400000" algn="ctr" rotWithShape="0">
                    <a:schemeClr val="tx1"/>
                  </a:outerShdw>
                </a:effectLst>
              </a:rPr>
              <a:t>God Called All To Salvation By The Gospel</a:t>
            </a: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2 Thessalonians 2:13-15  </a:t>
            </a:r>
            <a:r>
              <a:rPr lang="en-US" sz="2700" dirty="0">
                <a:solidFill>
                  <a:schemeClr val="bg1"/>
                </a:solidFill>
                <a:effectLst>
                  <a:outerShdw blurRad="50800" dist="50800" dir="5400000" algn="ctr" rotWithShape="0">
                    <a:schemeClr val="tx1"/>
                  </a:outerShdw>
                </a:effectLst>
              </a:rPr>
              <a:t>Called to salvation by the gospel</a:t>
            </a:r>
            <a:endParaRPr lang="en-US" sz="2700" b="1" i="1" dirty="0">
              <a:solidFill>
                <a:srgbClr val="FFFD78"/>
              </a:solidFill>
              <a:effectLst>
                <a:outerShdw blurRad="50800" dist="50800" dir="5400000" algn="ctr" rotWithShape="0">
                  <a:schemeClr val="tx1"/>
                </a:outerShdw>
              </a:effectLst>
            </a:endParaRP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1 Thessalonians 2:13  </a:t>
            </a:r>
            <a:r>
              <a:rPr lang="en-US" sz="2600" dirty="0">
                <a:solidFill>
                  <a:schemeClr val="bg1"/>
                </a:solidFill>
                <a:effectLst>
                  <a:outerShdw blurRad="50800" dist="50800" dir="5400000" algn="ctr" rotWithShape="0">
                    <a:schemeClr val="tx1"/>
                  </a:outerShdw>
                </a:effectLst>
              </a:rPr>
              <a:t>Word is of God &amp; designed to work in us</a:t>
            </a:r>
          </a:p>
          <a:p>
            <a:pPr lvl="1">
              <a:lnSpc>
                <a:spcPct val="110000"/>
              </a:lnSpc>
              <a:spcBef>
                <a:spcPts val="0"/>
              </a:spcBef>
              <a:spcAft>
                <a:spcPts val="600"/>
              </a:spcAft>
              <a:buClr>
                <a:schemeClr val="bg1"/>
              </a:buClr>
            </a:pPr>
            <a:r>
              <a:rPr lang="en-US" b="1" i="1" dirty="0">
                <a:solidFill>
                  <a:srgbClr val="FFFD78"/>
                </a:solidFill>
                <a:effectLst>
                  <a:outerShdw blurRad="50800" dist="50800" dir="5400000" algn="ctr" rotWithShape="0">
                    <a:schemeClr val="tx1"/>
                  </a:outerShdw>
                </a:effectLst>
              </a:rPr>
              <a:t>Hebrews 4:12-13  </a:t>
            </a:r>
            <a:r>
              <a:rPr lang="en-US" sz="2700" dirty="0">
                <a:solidFill>
                  <a:schemeClr val="bg1"/>
                </a:solidFill>
                <a:effectLst>
                  <a:outerShdw blurRad="50800" dist="50800" dir="5400000" algn="ctr" rotWithShape="0">
                    <a:schemeClr val="tx1"/>
                  </a:outerShdw>
                </a:effectLst>
              </a:rPr>
              <a:t>Word discerns thoughts &amp; intents of heart</a:t>
            </a: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Autofit/>
          </a:bodyPr>
          <a:lstStyle/>
          <a:p>
            <a:r>
              <a:rPr lang="en-US" sz="4000" b="1" dirty="0">
                <a:solidFill>
                  <a:srgbClr val="FFFF00"/>
                </a:solidFill>
                <a:effectLst>
                  <a:outerShdw blurRad="50800" dist="50800" dir="5400000" algn="ctr" rotWithShape="0">
                    <a:schemeClr val="tx1"/>
                  </a:outerShdw>
                </a:effectLst>
              </a:rPr>
              <a:t>Facts About Man’s Actions in Salvation</a:t>
            </a:r>
          </a:p>
        </p:txBody>
      </p:sp>
      <p:sp>
        <p:nvSpPr>
          <p:cNvPr id="4" name="Content Placeholder 3"/>
          <p:cNvSpPr>
            <a:spLocks noGrp="1"/>
          </p:cNvSpPr>
          <p:nvPr>
            <p:ph idx="1"/>
          </p:nvPr>
        </p:nvSpPr>
        <p:spPr>
          <a:xfrm>
            <a:off x="0" y="990600"/>
            <a:ext cx="9220200" cy="5867400"/>
          </a:xfrm>
        </p:spPr>
        <p:txBody>
          <a:bodyPr>
            <a:normAutofit fontScale="92500" lnSpcReduction="20000"/>
          </a:bodyPr>
          <a:lstStyle/>
          <a:p>
            <a:pPr>
              <a:lnSpc>
                <a:spcPct val="120000"/>
              </a:lnSpc>
              <a:spcBef>
                <a:spcPts val="0"/>
              </a:spcBef>
              <a:spcAft>
                <a:spcPts val="200"/>
              </a:spcAft>
              <a:buClr>
                <a:srgbClr val="FFFF00"/>
              </a:buClr>
            </a:pPr>
            <a:r>
              <a:rPr lang="en-US" b="1" dirty="0">
                <a:solidFill>
                  <a:schemeClr val="bg1"/>
                </a:solidFill>
                <a:effectLst>
                  <a:outerShdw blurRad="50800" dist="50800" dir="5400000" algn="ctr" rotWithShape="0">
                    <a:schemeClr val="tx1"/>
                  </a:outerShdw>
                </a:effectLst>
              </a:rPr>
              <a:t>Each Person Is Responsible For His Own Sin</a:t>
            </a: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Ezekiel 18:20  </a:t>
            </a:r>
            <a:r>
              <a:rPr lang="en-US" sz="2600" dirty="0">
                <a:solidFill>
                  <a:schemeClr val="bg1"/>
                </a:solidFill>
                <a:effectLst>
                  <a:outerShdw blurRad="50800" dist="50800" dir="5400000" algn="ctr" rotWithShape="0">
                    <a:schemeClr val="tx1"/>
                  </a:outerShdw>
                </a:effectLst>
              </a:rPr>
              <a:t>Soul that sins shall die; Sin not charged to others</a:t>
            </a:r>
            <a:endParaRPr lang="en-US" sz="2600" b="1" i="1" dirty="0">
              <a:solidFill>
                <a:srgbClr val="FFFD78"/>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James 1:13-15  </a:t>
            </a:r>
            <a:r>
              <a:rPr lang="en-US" sz="2600" dirty="0">
                <a:solidFill>
                  <a:schemeClr val="bg1"/>
                </a:solidFill>
                <a:effectLst>
                  <a:outerShdw blurRad="50800" dist="50800" dir="5400000" algn="ctr" rotWithShape="0">
                    <a:schemeClr val="tx1"/>
                  </a:outerShdw>
                </a:effectLst>
              </a:rPr>
              <a:t>Sin is result of our own lust &amp; actions</a:t>
            </a:r>
            <a:endParaRPr lang="en-US" sz="2600" b="1" i="1" dirty="0">
              <a:solidFill>
                <a:srgbClr val="FFFD78"/>
              </a:solidFill>
              <a:effectLst>
                <a:outerShdw blurRad="50800" dist="50800" dir="5400000" algn="ctr" rotWithShape="0">
                  <a:schemeClr val="tx1"/>
                </a:outerShdw>
              </a:effectLst>
            </a:endParaRPr>
          </a:p>
          <a:p>
            <a:pPr>
              <a:lnSpc>
                <a:spcPct val="120000"/>
              </a:lnSpc>
              <a:spcBef>
                <a:spcPts val="0"/>
              </a:spcBef>
              <a:spcAft>
                <a:spcPts val="200"/>
              </a:spcAft>
              <a:buClr>
                <a:srgbClr val="FFFF00"/>
              </a:buClr>
            </a:pPr>
            <a:r>
              <a:rPr lang="en-US" b="1" dirty="0">
                <a:solidFill>
                  <a:schemeClr val="bg1"/>
                </a:solidFill>
                <a:effectLst>
                  <a:outerShdw blurRad="50800" dist="50800" dir="5400000" algn="ctr" rotWithShape="0">
                    <a:schemeClr val="tx1"/>
                  </a:outerShdw>
                </a:effectLst>
              </a:rPr>
              <a:t>People Have The Ability To Choose To Do Good</a:t>
            </a: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Deuteronomy 30:19  </a:t>
            </a:r>
            <a:r>
              <a:rPr lang="en-US" sz="2600" dirty="0">
                <a:solidFill>
                  <a:srgbClr val="FFFFFF"/>
                </a:solidFill>
                <a:effectLst>
                  <a:outerShdw blurRad="50800" dist="50800" dir="5400000" algn="ctr" rotWithShape="0">
                    <a:schemeClr val="tx1"/>
                  </a:outerShdw>
                </a:effectLst>
              </a:rPr>
              <a:t>Life &amp; death set before them; “Choose life”</a:t>
            </a: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Joshua 24:15</a:t>
            </a:r>
            <a:r>
              <a:rPr lang="en-US" b="1"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Choose you this day whom ye will serve</a:t>
            </a:r>
            <a:endParaRPr lang="en-US" sz="2600" i="1" dirty="0">
              <a:solidFill>
                <a:srgbClr val="FFFF00"/>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1 Kings 18:21</a:t>
            </a:r>
            <a:r>
              <a:rPr lang="en-US" b="1"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Charged crowd to cease wavering in faith &amp; action</a:t>
            </a:r>
            <a:endParaRPr lang="en-US" sz="2600" i="1" dirty="0">
              <a:solidFill>
                <a:srgbClr val="FFFF00"/>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Romans 6:12-19</a:t>
            </a:r>
            <a:r>
              <a:rPr lang="en-US" b="1"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“Present” members to serve right or sin</a:t>
            </a:r>
            <a:endParaRPr lang="en-US" sz="2600" i="1" dirty="0">
              <a:solidFill>
                <a:srgbClr val="FFFF00"/>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2 Timothy 2:22-26</a:t>
            </a:r>
            <a:r>
              <a:rPr lang="en-US"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One snared by devil may recover himself</a:t>
            </a:r>
            <a:endParaRPr lang="en-US" sz="2600" dirty="0">
              <a:solidFill>
                <a:schemeClr val="bg1"/>
              </a:solidFill>
              <a:effectLst>
                <a:outerShdw blurRad="50800" dist="50800" dir="5400000" algn="ctr" rotWithShape="0">
                  <a:schemeClr val="tx1"/>
                </a:outerShdw>
              </a:effectLst>
            </a:endParaRPr>
          </a:p>
          <a:p>
            <a:pPr>
              <a:lnSpc>
                <a:spcPct val="120000"/>
              </a:lnSpc>
              <a:spcBef>
                <a:spcPts val="0"/>
              </a:spcBef>
              <a:spcAft>
                <a:spcPts val="200"/>
              </a:spcAft>
              <a:buClr>
                <a:srgbClr val="FFFF00"/>
              </a:buClr>
            </a:pPr>
            <a:r>
              <a:rPr lang="en-US" b="1" dirty="0">
                <a:solidFill>
                  <a:schemeClr val="bg1"/>
                </a:solidFill>
                <a:effectLst>
                  <a:outerShdw blurRad="50800" dist="50800" dir="5400000" algn="ctr" rotWithShape="0">
                    <a:schemeClr val="tx1"/>
                  </a:outerShdw>
                </a:effectLst>
              </a:rPr>
              <a:t>The Human Will Is Challenged To Good By Gospel</a:t>
            </a: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John 5:38-47</a:t>
            </a:r>
            <a:r>
              <a:rPr lang="en-US" b="1"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Parallel effect between OT &amp; Christ’s word</a:t>
            </a:r>
            <a:endParaRPr lang="en-US" sz="2600" i="1" dirty="0">
              <a:solidFill>
                <a:srgbClr val="FFFF00"/>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John 7:17</a:t>
            </a:r>
            <a:r>
              <a:rPr lang="en-US" b="1" i="1" dirty="0">
                <a:solidFill>
                  <a:srgbClr val="FFFFFF"/>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“If anyone wills to do His will…”</a:t>
            </a:r>
            <a:endParaRPr lang="en-US" sz="2600" i="1" dirty="0">
              <a:solidFill>
                <a:srgbClr val="FFFF00"/>
              </a:solidFill>
              <a:effectLst>
                <a:outerShdw blurRad="50800" dist="50800" dir="5400000" algn="ctr" rotWithShape="0">
                  <a:schemeClr val="tx1"/>
                </a:outerShdw>
              </a:effectLst>
            </a:endParaRPr>
          </a:p>
          <a:p>
            <a:pPr lvl="1">
              <a:lnSpc>
                <a:spcPct val="120000"/>
              </a:lnSpc>
              <a:spcBef>
                <a:spcPts val="0"/>
              </a:spcBef>
              <a:spcAft>
                <a:spcPts val="200"/>
              </a:spcAft>
              <a:buClr>
                <a:schemeClr val="bg1"/>
              </a:buClr>
            </a:pPr>
            <a:r>
              <a:rPr lang="en-US" b="1" i="1" dirty="0">
                <a:solidFill>
                  <a:srgbClr val="FFFD78"/>
                </a:solidFill>
                <a:effectLst>
                  <a:outerShdw blurRad="50800" dist="50800" dir="5400000" algn="ctr" rotWithShape="0">
                    <a:schemeClr val="tx1"/>
                  </a:outerShdw>
                </a:effectLst>
              </a:rPr>
              <a:t>Revelation 22:17</a:t>
            </a:r>
            <a:r>
              <a:rPr lang="en-US" b="1" i="1" dirty="0">
                <a:solidFill>
                  <a:srgbClr val="FFFF00"/>
                </a:solidFill>
                <a:effectLst>
                  <a:outerShdw blurRad="50800" dist="50800" dir="5400000" algn="ctr" rotWithShape="0">
                    <a:schemeClr val="tx1"/>
                  </a:outerShdw>
                </a:effectLst>
              </a:rPr>
              <a:t>  </a:t>
            </a:r>
            <a:r>
              <a:rPr lang="en-US" sz="2600" dirty="0">
                <a:solidFill>
                  <a:srgbClr val="FFFFFF"/>
                </a:solidFill>
                <a:effectLst>
                  <a:outerShdw blurRad="50800" dist="50800" dir="5400000" algn="ctr" rotWithShape="0">
                    <a:schemeClr val="tx1"/>
                  </a:outerShdw>
                </a:effectLst>
              </a:rPr>
              <a:t>He that will, may come &amp; take water of life</a:t>
            </a:r>
            <a:endParaRPr lang="en-US" sz="2600" i="1" dirty="0">
              <a:solidFill>
                <a:srgbClr val="FFFF00"/>
              </a:solidFill>
              <a:effectLst>
                <a:outerShdw blurRad="50800" dist="50800" dir="5400000" algn="ctr" rotWithShape="0">
                  <a:schemeClr val="tx1"/>
                </a:outerShdw>
              </a:effectLst>
            </a:endParaRPr>
          </a:p>
          <a:p>
            <a:pPr lvl="1">
              <a:buClr>
                <a:srgbClr val="FFFF00"/>
              </a:buClr>
            </a:pPr>
            <a:endParaRPr lang="en-US" dirty="0">
              <a:solidFill>
                <a:schemeClr val="bg1"/>
              </a:solidFill>
            </a:endParaRPr>
          </a:p>
        </p:txBody>
      </p:sp>
    </p:spTree>
    <p:extLst>
      <p:ext uri="{BB962C8B-B14F-4D97-AF65-F5344CB8AC3E}">
        <p14:creationId xmlns:p14="http://schemas.microsoft.com/office/powerpoint/2010/main" val="35674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4">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4">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500" fill="hold"/>
                                        <p:tgtEl>
                                          <p:spTgt spid="4">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4">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500" fill="hold"/>
                                        <p:tgtEl>
                                          <p:spTgt spid="4">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4">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500" fill="hold"/>
                                        <p:tgtEl>
                                          <p:spTgt spid="4">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4">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4">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500" fill="hold"/>
                                        <p:tgtEl>
                                          <p:spTgt spid="4">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4">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anim calcmode="lin" valueType="num">
                                      <p:cBhvr>
                                        <p:cTn id="95" dur="500" fill="hold"/>
                                        <p:tgtEl>
                                          <p:spTgt spid="4">
                                            <p:txEl>
                                              <p:pRg st="11" end="11"/>
                                            </p:txEl>
                                          </p:spTgt>
                                        </p:tgtEl>
                                        <p:attrNameLst>
                                          <p:attrName>ppt_x</p:attrName>
                                        </p:attrNameLst>
                                      </p:cBhvr>
                                      <p:tavLst>
                                        <p:tav tm="0">
                                          <p:val>
                                            <p:strVal val="#ppt_x-#ppt_w/2"/>
                                          </p:val>
                                        </p:tav>
                                        <p:tav tm="100000">
                                          <p:val>
                                            <p:strVal val="#ppt_x"/>
                                          </p:val>
                                        </p:tav>
                                      </p:tavLst>
                                    </p:anim>
                                    <p:anim calcmode="lin" valueType="num">
                                      <p:cBhvr>
                                        <p:cTn id="96" dur="500" fill="hold"/>
                                        <p:tgtEl>
                                          <p:spTgt spid="4">
                                            <p:txEl>
                                              <p:pRg st="11" end="11"/>
                                            </p:txEl>
                                          </p:spTgt>
                                        </p:tgtEl>
                                        <p:attrNameLst>
                                          <p:attrName>ppt_y</p:attrName>
                                        </p:attrNameLst>
                                      </p:cBhvr>
                                      <p:tavLst>
                                        <p:tav tm="0">
                                          <p:val>
                                            <p:strVal val="#ppt_y"/>
                                          </p:val>
                                        </p:tav>
                                        <p:tav tm="100000">
                                          <p:val>
                                            <p:strVal val="#ppt_y"/>
                                          </p:val>
                                        </p:tav>
                                      </p:tavLst>
                                    </p:anim>
                                    <p:anim calcmode="lin" valueType="num">
                                      <p:cBhvr>
                                        <p:cTn id="9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grpId="0" nodeType="clickEffect">
                                  <p:stCondLst>
                                    <p:cond delay="0"/>
                                  </p:stCondLst>
                                  <p:childTnLst>
                                    <p:set>
                                      <p:cBhvr>
                                        <p:cTn id="102" dur="1" fill="hold">
                                          <p:stCondLst>
                                            <p:cond delay="0"/>
                                          </p:stCondLst>
                                        </p:cTn>
                                        <p:tgtEl>
                                          <p:spTgt spid="4">
                                            <p:txEl>
                                              <p:pRg st="12" end="12"/>
                                            </p:txEl>
                                          </p:spTgt>
                                        </p:tgtEl>
                                        <p:attrNameLst>
                                          <p:attrName>style.visibility</p:attrName>
                                        </p:attrNameLst>
                                      </p:cBhvr>
                                      <p:to>
                                        <p:strVal val="visible"/>
                                      </p:to>
                                    </p:set>
                                    <p:anim calcmode="lin" valueType="num">
                                      <p:cBhvr>
                                        <p:cTn id="103" dur="500" fill="hold"/>
                                        <p:tgtEl>
                                          <p:spTgt spid="4">
                                            <p:txEl>
                                              <p:pRg st="12" end="12"/>
                                            </p:txEl>
                                          </p:spTgt>
                                        </p:tgtEl>
                                        <p:attrNameLst>
                                          <p:attrName>ppt_x</p:attrName>
                                        </p:attrNameLst>
                                      </p:cBhvr>
                                      <p:tavLst>
                                        <p:tav tm="0">
                                          <p:val>
                                            <p:strVal val="#ppt_x-#ppt_w/2"/>
                                          </p:val>
                                        </p:tav>
                                        <p:tav tm="100000">
                                          <p:val>
                                            <p:strVal val="#ppt_x"/>
                                          </p:val>
                                        </p:tav>
                                      </p:tavLst>
                                    </p:anim>
                                    <p:anim calcmode="lin" valueType="num">
                                      <p:cBhvr>
                                        <p:cTn id="104" dur="500" fill="hold"/>
                                        <p:tgtEl>
                                          <p:spTgt spid="4">
                                            <p:txEl>
                                              <p:pRg st="12" end="12"/>
                                            </p:txEl>
                                          </p:spTgt>
                                        </p:tgtEl>
                                        <p:attrNameLst>
                                          <p:attrName>ppt_y</p:attrName>
                                        </p:attrNameLst>
                                      </p:cBhvr>
                                      <p:tavLst>
                                        <p:tav tm="0">
                                          <p:val>
                                            <p:strVal val="#ppt_y"/>
                                          </p:val>
                                        </p:tav>
                                        <p:tav tm="100000">
                                          <p:val>
                                            <p:strVal val="#ppt_y"/>
                                          </p:val>
                                        </p:tav>
                                      </p:tavLst>
                                    </p:anim>
                                    <p:anim calcmode="lin" valueType="num">
                                      <p:cBhvr>
                                        <p:cTn id="105"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106" dur="500" fill="hold"/>
                                        <p:tgtEl>
                                          <p:spTgt spid="4">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rising up early and sending them, because He had compassion on His people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they mocked the messengers of God, despised His words, and scoffed at His prophets, until the wrath of the Lord arose against His people, till there was no remedy. </a:t>
            </a:r>
          </a:p>
        </p:txBody>
      </p:sp>
    </p:spTree>
    <p:extLst>
      <p:ext uri="{BB962C8B-B14F-4D97-AF65-F5344CB8AC3E}">
        <p14:creationId xmlns:p14="http://schemas.microsoft.com/office/powerpoint/2010/main" val="373269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rising up early and sending them</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because He had compassion on His people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they mocked the messengers of God, despised His words, and scoffed at His prophets, until the wrath of the Lord arose against His people, till there was no remedy. </a:t>
            </a:r>
          </a:p>
        </p:txBody>
      </p:sp>
    </p:spTree>
    <p:extLst>
      <p:ext uri="{BB962C8B-B14F-4D97-AF65-F5344CB8AC3E}">
        <p14:creationId xmlns:p14="http://schemas.microsoft.com/office/powerpoint/2010/main" val="173179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rising up early and sending them</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because He had compassion on His people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But they mocked the messengers of God, despised His words, and scoffed at His prophets, until the wrath of the Lord arose against His people, till there was no remedy. </a:t>
            </a:r>
          </a:p>
        </p:txBody>
      </p:sp>
    </p:spTree>
    <p:extLst>
      <p:ext uri="{BB962C8B-B14F-4D97-AF65-F5344CB8AC3E}">
        <p14:creationId xmlns:p14="http://schemas.microsoft.com/office/powerpoint/2010/main" val="333250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rising up early and sending them</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because He had compassion on His people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they mocked the messengers of God, despised His words, and scoffed at His prophets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until the wrath of the Lord arose against His people, till there was no remedy. </a:t>
            </a:r>
          </a:p>
        </p:txBody>
      </p:sp>
    </p:spTree>
    <p:extLst>
      <p:ext uri="{BB962C8B-B14F-4D97-AF65-F5344CB8AC3E}">
        <p14:creationId xmlns:p14="http://schemas.microsoft.com/office/powerpoint/2010/main" val="346268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rising up early and sending them</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because He had compassion on His people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they mocked the messengers of God, despised His words, and scoffed at His prophets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until the wrath of the Lord arose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against His people, till there was no remedy. </a:t>
            </a:r>
          </a:p>
        </p:txBody>
      </p:sp>
    </p:spTree>
    <p:extLst>
      <p:ext uri="{BB962C8B-B14F-4D97-AF65-F5344CB8AC3E}">
        <p14:creationId xmlns:p14="http://schemas.microsoft.com/office/powerpoint/2010/main" val="422985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b="1" dirty="0">
                <a:solidFill>
                  <a:srgbClr val="FFFF00"/>
                </a:solidFill>
                <a:effectLst>
                  <a:outerShdw blurRad="50800" dist="50800" dir="5400000" algn="ctr" rotWithShape="0">
                    <a:schemeClr val="tx1"/>
                  </a:outerShdw>
                </a:effectLst>
              </a:rPr>
              <a:t>2 Chronicles 36:14-16</a:t>
            </a:r>
          </a:p>
        </p:txBody>
      </p:sp>
      <p:sp>
        <p:nvSpPr>
          <p:cNvPr id="4" name="TextBox 3"/>
          <p:cNvSpPr txBox="1"/>
          <p:nvPr/>
        </p:nvSpPr>
        <p:spPr>
          <a:xfrm>
            <a:off x="228600" y="1213277"/>
            <a:ext cx="8686800" cy="5339923"/>
          </a:xfrm>
          <a:prstGeom prst="rect">
            <a:avLst/>
          </a:prstGeom>
          <a:noFill/>
        </p:spPr>
        <p:txBody>
          <a:bodyPr wrap="square" rtlCol="0">
            <a:spAutoFit/>
          </a:bodyPr>
          <a:lstStyle/>
          <a:p>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Moreover all the leaders of the priests and the people transgressed more and more, according to all the abominations of the nations, and defiled the house of the Lord which He had consecrated in Jerusalem.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a:t>
            </a:r>
            <a:r>
              <a:rPr lang="en-US" sz="3100"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Lord God of their fathers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sent warnings to them by His messengers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rising up early and sending them</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because He had compassion on His people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on His dwelling place. </a:t>
            </a:r>
            <a:r>
              <a:rPr lang="en-US" sz="31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73FEFF"/>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they mocked the messengers of God, despised His words, and scoffed at His prophets</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until the wrath of the Lord arose</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against His people, </a:t>
            </a:r>
            <a:r>
              <a:rPr lang="en-US" sz="3100" dirty="0">
                <a:solidFill>
                  <a:srgbClr val="FFFD78"/>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till there was no remedy</a:t>
            </a:r>
            <a:r>
              <a:rPr lang="en-US" sz="31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6522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87E38E-4D49-8249-9AAE-3D5E9293F9EB}"/>
              </a:ext>
            </a:extLst>
          </p:cNvPr>
          <p:cNvSpPr>
            <a:spLocks noGrp="1"/>
          </p:cNvSpPr>
          <p:nvPr>
            <p:ph type="ctrTitle"/>
          </p:nvPr>
        </p:nvSpPr>
        <p:spPr>
          <a:xfrm>
            <a:off x="0" y="685801"/>
            <a:ext cx="9144000" cy="2914650"/>
          </a:xfrm>
        </p:spPr>
        <p:txBody>
          <a:bodyPr>
            <a:noAutofit/>
          </a:bodyPr>
          <a:lstStyle/>
          <a:p>
            <a:r>
              <a:rPr lang="en-US" sz="7200" b="1" dirty="0">
                <a:solidFill>
                  <a:schemeClr val="bg1"/>
                </a:solidFill>
                <a:effectLst>
                  <a:outerShdw blurRad="50800" dist="50800" dir="5400000" algn="ctr" rotWithShape="0">
                    <a:schemeClr val="tx1"/>
                  </a:outerShdw>
                </a:effectLst>
              </a:rPr>
              <a:t>Could Israel Have Been Saved?</a:t>
            </a:r>
          </a:p>
        </p:txBody>
      </p:sp>
      <p:sp>
        <p:nvSpPr>
          <p:cNvPr id="4" name="Subtitle 3">
            <a:extLst>
              <a:ext uri="{FF2B5EF4-FFF2-40B4-BE49-F238E27FC236}">
                <a16:creationId xmlns:a16="http://schemas.microsoft.com/office/drawing/2014/main" id="{10486942-1C7A-D545-BCC1-10A5B4ECB6C4}"/>
              </a:ext>
            </a:extLst>
          </p:cNvPr>
          <p:cNvSpPr>
            <a:spLocks noGrp="1"/>
          </p:cNvSpPr>
          <p:nvPr>
            <p:ph type="subTitle" idx="1"/>
          </p:nvPr>
        </p:nvSpPr>
        <p:spPr>
          <a:xfrm>
            <a:off x="0" y="3886199"/>
            <a:ext cx="9144000" cy="2285999"/>
          </a:xfrm>
        </p:spPr>
        <p:txBody>
          <a:bodyPr>
            <a:noAutofit/>
          </a:bodyPr>
          <a:lstStyle/>
          <a:p>
            <a:r>
              <a:rPr lang="en-US" sz="6000" b="1" dirty="0">
                <a:solidFill>
                  <a:srgbClr val="FFFD78"/>
                </a:solidFill>
                <a:effectLst>
                  <a:outerShdw blurRad="50800" dist="50800" dir="5400000" algn="ctr" rotWithShape="0">
                    <a:schemeClr val="tx1"/>
                  </a:outerShdw>
                </a:effectLst>
              </a:rPr>
              <a:t>Did They Have the Ability to Choose the Remedy?</a:t>
            </a:r>
          </a:p>
        </p:txBody>
      </p:sp>
    </p:spTree>
    <p:extLst>
      <p:ext uri="{BB962C8B-B14F-4D97-AF65-F5344CB8AC3E}">
        <p14:creationId xmlns:p14="http://schemas.microsoft.com/office/powerpoint/2010/main" val="421831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2058</Words>
  <Application>Microsoft Macintosh PowerPoint</Application>
  <PresentationFormat>On-screen Show (4:3)</PresentationFormat>
  <Paragraphs>75</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Receiving or Rejecting the Remedy:</vt:lpstr>
      <vt:lpstr>2 Chronicles 36:14-16</vt:lpstr>
      <vt:lpstr>2 Chronicles 36:14-16</vt:lpstr>
      <vt:lpstr>2 Chronicles 36:14-16</vt:lpstr>
      <vt:lpstr>2 Chronicles 36:14-16</vt:lpstr>
      <vt:lpstr>2 Chronicles 36:14-16</vt:lpstr>
      <vt:lpstr>2 Chronicles 36:14-16</vt:lpstr>
      <vt:lpstr>2 Chronicles 36:14-16</vt:lpstr>
      <vt:lpstr>Could Israel Have Been Saved?</vt:lpstr>
      <vt:lpstr>Hebrews 3:12-19</vt:lpstr>
      <vt:lpstr>Hebrews 3:12-19</vt:lpstr>
      <vt:lpstr>Hebrews 3:12-19</vt:lpstr>
      <vt:lpstr>Hebrews 3:12-19</vt:lpstr>
      <vt:lpstr>Hebrews 3:12-19</vt:lpstr>
      <vt:lpstr>Could Israel Have Been Saved?</vt:lpstr>
      <vt:lpstr>PowerPoint Presentation</vt:lpstr>
      <vt:lpstr>PowerPoint Presentation</vt:lpstr>
      <vt:lpstr>PowerPoint Presentation</vt:lpstr>
      <vt:lpstr>PowerPoint Presentation</vt:lpstr>
      <vt:lpstr>Facts About God’s Actions in Salvation</vt:lpstr>
      <vt:lpstr>Facts About Man’s Actions in Salvation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7</cp:revision>
  <dcterms:created xsi:type="dcterms:W3CDTF">2017-02-11T14:18:26Z</dcterms:created>
  <dcterms:modified xsi:type="dcterms:W3CDTF">2021-09-19T12:02:35Z</dcterms:modified>
</cp:coreProperties>
</file>