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99D5"/>
    <a:srgbClr val="311CF4"/>
    <a:srgbClr val="1D67DF"/>
    <a:srgbClr val="371F5F"/>
    <a:srgbClr val="601E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32" y="64"/>
      </p:cViewPr>
      <p:guideLst>
        <p:guide orient="horz" pos="348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B1BF9A0B-9280-4F71-9466-4D2D29CB96DA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441AE99-453E-4D47-A4FD-017576FD8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0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1AE99-453E-4D47-A4FD-017576FD80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00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B13D-4389-4A40-A0E9-009D2027F53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D194-ED87-47FC-AB84-A50A07E2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2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B13D-4389-4A40-A0E9-009D2027F53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D194-ED87-47FC-AB84-A50A07E2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54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B13D-4389-4A40-A0E9-009D2027F53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D194-ED87-47FC-AB84-A50A07E2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52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B13D-4389-4A40-A0E9-009D2027F53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D194-ED87-47FC-AB84-A50A07E2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4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B13D-4389-4A40-A0E9-009D2027F53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D194-ED87-47FC-AB84-A50A07E2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0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B13D-4389-4A40-A0E9-009D2027F53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D194-ED87-47FC-AB84-A50A07E2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4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B13D-4389-4A40-A0E9-009D2027F53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D194-ED87-47FC-AB84-A50A07E2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3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B13D-4389-4A40-A0E9-009D2027F53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D194-ED87-47FC-AB84-A50A07E2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91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B13D-4389-4A40-A0E9-009D2027F53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D194-ED87-47FC-AB84-A50A07E2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8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B13D-4389-4A40-A0E9-009D2027F53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D194-ED87-47FC-AB84-A50A07E2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88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B13D-4389-4A40-A0E9-009D2027F53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D194-ED87-47FC-AB84-A50A07E2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06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8B13D-4389-4A40-A0E9-009D2027F53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9D194-ED87-47FC-AB84-A50A07E2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60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799D5"/>
            </a:gs>
            <a:gs pos="100000">
              <a:schemeClr val="accent1">
                <a:lumMod val="40000"/>
                <a:lumOff val="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2" y="52046"/>
            <a:ext cx="9144000" cy="675373"/>
          </a:xfrm>
        </p:spPr>
        <p:txBody>
          <a:bodyPr>
            <a:noAutofit/>
          </a:bodyPr>
          <a:lstStyle/>
          <a:p>
            <a:r>
              <a:rPr lang="en-US" sz="4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  <a:cs typeface="Angsana New" panose="02020603050405020304" pitchFamily="18" charset="-34"/>
              </a:rPr>
              <a:t>GOD’S PLAN FOR SALVATION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56991" y="2535425"/>
            <a:ext cx="21527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IS OFFERED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TO ALL</a:t>
            </a:r>
          </a:p>
          <a:p>
            <a:pPr algn="ctr"/>
            <a:r>
              <a:rPr lang="en-US" sz="2000" b="1" dirty="0">
                <a:latin typeface="Bookman Old Style" panose="02050604050505020204" pitchFamily="18" charset="0"/>
              </a:rPr>
              <a:t>Titus 2:11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02398" y="5767118"/>
            <a:ext cx="22619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SAVES US</a:t>
            </a:r>
          </a:p>
          <a:p>
            <a:pPr algn="ctr"/>
            <a:r>
              <a:rPr lang="en-US" sz="2000" b="1" dirty="0">
                <a:latin typeface="Bookman Old Style" panose="02050604050505020204" pitchFamily="18" charset="0"/>
              </a:rPr>
              <a:t>Eph. 2:8-10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63898" y="885764"/>
            <a:ext cx="2338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Bookman Old Style" panose="02050604050505020204" pitchFamily="18" charset="0"/>
                <a:cs typeface="Angsana New" panose="02020603050405020304" pitchFamily="18" charset="-34"/>
              </a:rPr>
              <a:t>GRACE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747260" y="883829"/>
            <a:ext cx="312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Bookman Old Style" panose="02050604050505020204" pitchFamily="18" charset="0"/>
                <a:cs typeface="Angsana New" panose="02020603050405020304" pitchFamily="18" charset="-34"/>
              </a:rPr>
              <a:t>+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053357" y="879960"/>
            <a:ext cx="2141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cs typeface="Angsana New" panose="02020603050405020304" pitchFamily="18" charset="-34"/>
              </a:rPr>
              <a:t>FAITH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212832" y="879959"/>
            <a:ext cx="312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Bookman Old Style" panose="02050604050505020204" pitchFamily="18" charset="0"/>
                <a:cs typeface="Angsana New" panose="02020603050405020304" pitchFamily="18" charset="-34"/>
              </a:rPr>
              <a:t>=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03821" y="879958"/>
            <a:ext cx="3267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Bookman Old Style" panose="02050604050505020204" pitchFamily="18" charset="0"/>
                <a:cs typeface="Angsana New" panose="02020603050405020304" pitchFamily="18" charset="-34"/>
              </a:rPr>
              <a:t>SALVATION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2388F7-B092-46D8-851C-19D90B3EA87C}"/>
              </a:ext>
            </a:extLst>
          </p:cNvPr>
          <p:cNvSpPr txBox="1"/>
          <p:nvPr/>
        </p:nvSpPr>
        <p:spPr>
          <a:xfrm>
            <a:off x="402398" y="3553347"/>
            <a:ext cx="22619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MANIFESTED IN THE WORD</a:t>
            </a:r>
          </a:p>
          <a:p>
            <a:pPr algn="ctr"/>
            <a:r>
              <a:rPr lang="en-US" sz="2000" b="1" dirty="0">
                <a:latin typeface="Bookman Old Style" panose="02050604050505020204" pitchFamily="18" charset="0"/>
              </a:rPr>
              <a:t>Acts 20:32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7AA1F0-2F32-4CC6-B652-5160EC0CD802}"/>
              </a:ext>
            </a:extLst>
          </p:cNvPr>
          <p:cNvSpPr txBox="1"/>
          <p:nvPr/>
        </p:nvSpPr>
        <p:spPr>
          <a:xfrm>
            <a:off x="3047791" y="3553347"/>
            <a:ext cx="21527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ACCESSES GOD’S GRACE</a:t>
            </a:r>
          </a:p>
          <a:p>
            <a:pPr algn="ctr"/>
            <a:r>
              <a:rPr lang="en-US" sz="2000" b="1" dirty="0">
                <a:latin typeface="Bookman Old Style" panose="02050604050505020204" pitchFamily="18" charset="0"/>
              </a:rPr>
              <a:t>Romans 5:1-2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8F65D4-14E9-4A3E-91F0-F8B87AD71330}"/>
              </a:ext>
            </a:extLst>
          </p:cNvPr>
          <p:cNvSpPr txBox="1"/>
          <p:nvPr/>
        </p:nvSpPr>
        <p:spPr>
          <a:xfrm>
            <a:off x="402398" y="4566750"/>
            <a:ext cx="22619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IS SOURCE OF FORGIVENESS</a:t>
            </a:r>
          </a:p>
          <a:p>
            <a:pPr algn="ctr"/>
            <a:r>
              <a:rPr lang="en-US" sz="2000" b="1" dirty="0">
                <a:latin typeface="Bookman Old Style" panose="02050604050505020204" pitchFamily="18" charset="0"/>
              </a:rPr>
              <a:t>Eph. 1:7-8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78D2900-C1DD-4278-A334-88F9A772D63A}"/>
              </a:ext>
            </a:extLst>
          </p:cNvPr>
          <p:cNvCxnSpPr>
            <a:cxnSpLocks/>
          </p:cNvCxnSpPr>
          <p:nvPr/>
        </p:nvCxnSpPr>
        <p:spPr>
          <a:xfrm>
            <a:off x="456992" y="3549647"/>
            <a:ext cx="21527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E164FC9-E8CF-4565-B167-77DDBF8DC7DF}"/>
              </a:ext>
            </a:extLst>
          </p:cNvPr>
          <p:cNvCxnSpPr>
            <a:cxnSpLocks/>
          </p:cNvCxnSpPr>
          <p:nvPr/>
        </p:nvCxnSpPr>
        <p:spPr>
          <a:xfrm>
            <a:off x="456992" y="4566750"/>
            <a:ext cx="21527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3270F20-9E95-40B1-9C75-050B88A7807C}"/>
              </a:ext>
            </a:extLst>
          </p:cNvPr>
          <p:cNvCxnSpPr>
            <a:cxnSpLocks/>
          </p:cNvCxnSpPr>
          <p:nvPr/>
        </p:nvCxnSpPr>
        <p:spPr>
          <a:xfrm>
            <a:off x="456992" y="5629609"/>
            <a:ext cx="21527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C9F598F-FFFA-4CA8-9DEF-7B2E2D8F086B}"/>
              </a:ext>
            </a:extLst>
          </p:cNvPr>
          <p:cNvCxnSpPr>
            <a:cxnSpLocks/>
          </p:cNvCxnSpPr>
          <p:nvPr/>
        </p:nvCxnSpPr>
        <p:spPr>
          <a:xfrm>
            <a:off x="456992" y="2549522"/>
            <a:ext cx="21527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F3EEE9E-36C2-4E07-B21D-D301204CE6EB}"/>
              </a:ext>
            </a:extLst>
          </p:cNvPr>
          <p:cNvCxnSpPr>
            <a:cxnSpLocks/>
          </p:cNvCxnSpPr>
          <p:nvPr/>
        </p:nvCxnSpPr>
        <p:spPr>
          <a:xfrm>
            <a:off x="3047792" y="2549522"/>
            <a:ext cx="21527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FAA75D4-6B40-48D3-A3EE-C2F659A60BAA}"/>
              </a:ext>
            </a:extLst>
          </p:cNvPr>
          <p:cNvCxnSpPr>
            <a:cxnSpLocks/>
          </p:cNvCxnSpPr>
          <p:nvPr/>
        </p:nvCxnSpPr>
        <p:spPr>
          <a:xfrm>
            <a:off x="3047792" y="4591618"/>
            <a:ext cx="21527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3F67DE8-EF55-4ED8-B214-B95FF702962E}"/>
              </a:ext>
            </a:extLst>
          </p:cNvPr>
          <p:cNvSpPr txBox="1"/>
          <p:nvPr/>
        </p:nvSpPr>
        <p:spPr>
          <a:xfrm>
            <a:off x="456991" y="1436468"/>
            <a:ext cx="21527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Favorable attitude leading to favorable action</a:t>
            </a:r>
            <a:endParaRPr lang="en-US" sz="1600" b="1" dirty="0">
              <a:latin typeface="Bookman Old Style" panose="020506040505050202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B4ED2A9-563D-4190-9D3B-8402D9118F1C}"/>
              </a:ext>
            </a:extLst>
          </p:cNvPr>
          <p:cNvSpPr txBox="1"/>
          <p:nvPr/>
        </p:nvSpPr>
        <p:spPr>
          <a:xfrm>
            <a:off x="3047791" y="1436468"/>
            <a:ext cx="2152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Belief and Trust in the unseen leading to obedience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17730DB-EBE8-406C-8730-89D73CECA92B}"/>
              </a:ext>
            </a:extLst>
          </p:cNvPr>
          <p:cNvSpPr txBox="1"/>
          <p:nvPr/>
        </p:nvSpPr>
        <p:spPr>
          <a:xfrm>
            <a:off x="3060084" y="4566750"/>
            <a:ext cx="21527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IS INSEPARABLY  LINKED TO OBEDIENCE</a:t>
            </a:r>
          </a:p>
          <a:p>
            <a:pPr algn="ctr"/>
            <a:r>
              <a:rPr lang="en-US" sz="2000" b="1" dirty="0">
                <a:latin typeface="Bookman Old Style" panose="02050604050505020204" pitchFamily="18" charset="0"/>
              </a:rPr>
              <a:t>Hebrews 11</a:t>
            </a:r>
          </a:p>
          <a:p>
            <a:pPr algn="ctr"/>
            <a:r>
              <a:rPr lang="en-US" sz="2000" b="1" dirty="0">
                <a:latin typeface="Bookman Old Style" panose="02050604050505020204" pitchFamily="18" charset="0"/>
              </a:rPr>
              <a:t>James 2:14-26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498B3C2-45E5-49D5-B25A-DFA6128C2876}"/>
              </a:ext>
            </a:extLst>
          </p:cNvPr>
          <p:cNvCxnSpPr>
            <a:cxnSpLocks/>
          </p:cNvCxnSpPr>
          <p:nvPr/>
        </p:nvCxnSpPr>
        <p:spPr>
          <a:xfrm>
            <a:off x="3047792" y="3549647"/>
            <a:ext cx="21527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8E33C333-E780-4ADF-9F75-60A3752D8191}"/>
              </a:ext>
            </a:extLst>
          </p:cNvPr>
          <p:cNvSpPr txBox="1"/>
          <p:nvPr/>
        </p:nvSpPr>
        <p:spPr>
          <a:xfrm>
            <a:off x="3047791" y="2535425"/>
            <a:ext cx="21527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COMES FROM GOD’S WORD</a:t>
            </a:r>
          </a:p>
          <a:p>
            <a:pPr algn="ctr"/>
            <a:r>
              <a:rPr lang="en-US" sz="2000" b="1" dirty="0">
                <a:latin typeface="Bookman Old Style" panose="02050604050505020204" pitchFamily="18" charset="0"/>
              </a:rPr>
              <a:t>Romans 10:17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3A65B9D-F412-453D-8007-D867D50EAF4E}"/>
              </a:ext>
            </a:extLst>
          </p:cNvPr>
          <p:cNvSpPr txBox="1"/>
          <p:nvPr/>
        </p:nvSpPr>
        <p:spPr>
          <a:xfrm>
            <a:off x="6061332" y="1436468"/>
            <a:ext cx="2152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Reconciled to God by the forgiveness of our sins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F8B838A-614C-4180-AEE8-8A13B85EB047}"/>
              </a:ext>
            </a:extLst>
          </p:cNvPr>
          <p:cNvCxnSpPr>
            <a:cxnSpLocks/>
          </p:cNvCxnSpPr>
          <p:nvPr/>
        </p:nvCxnSpPr>
        <p:spPr>
          <a:xfrm>
            <a:off x="6061333" y="2553986"/>
            <a:ext cx="21527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89098FD6-4366-4900-A1EC-8EC6C15B0A33}"/>
              </a:ext>
            </a:extLst>
          </p:cNvPr>
          <p:cNvSpPr txBox="1"/>
          <p:nvPr/>
        </p:nvSpPr>
        <p:spPr>
          <a:xfrm>
            <a:off x="6061332" y="2535424"/>
            <a:ext cx="21527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IS IN CHRIST ALONE</a:t>
            </a:r>
          </a:p>
          <a:p>
            <a:pPr algn="ctr"/>
            <a:r>
              <a:rPr lang="en-US" sz="2000" b="1" dirty="0">
                <a:latin typeface="Bookman Old Style" panose="02050604050505020204" pitchFamily="18" charset="0"/>
              </a:rPr>
              <a:t>Acts 4:8-12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AA76322-47FD-4894-A831-572F66E18C7F}"/>
              </a:ext>
            </a:extLst>
          </p:cNvPr>
          <p:cNvCxnSpPr>
            <a:cxnSpLocks/>
          </p:cNvCxnSpPr>
          <p:nvPr/>
        </p:nvCxnSpPr>
        <p:spPr>
          <a:xfrm>
            <a:off x="6061333" y="3546809"/>
            <a:ext cx="21527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D69D9E1B-818C-4436-9920-886188EB3057}"/>
              </a:ext>
            </a:extLst>
          </p:cNvPr>
          <p:cNvSpPr txBox="1"/>
          <p:nvPr/>
        </p:nvSpPr>
        <p:spPr>
          <a:xfrm>
            <a:off x="363898" y="652084"/>
            <a:ext cx="2338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Bookman Old Style" panose="02050604050505020204" pitchFamily="18" charset="0"/>
                <a:cs typeface="Angsana New" panose="02020603050405020304" pitchFamily="18" charset="-34"/>
              </a:rPr>
              <a:t>CONSTANT</a:t>
            </a:r>
            <a:endParaRPr lang="en-US" sz="2000" b="1" dirty="0">
              <a:solidFill>
                <a:srgbClr val="002060"/>
              </a:solidFill>
              <a:latin typeface="Bookman Old Style" panose="02050604050505020204" pitchFamily="18" charset="0"/>
              <a:cs typeface="Angsana New" panose="02020603050405020304" pitchFamily="18" charset="-34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5B89280-8F3F-4311-9B37-74C26409522D}"/>
              </a:ext>
            </a:extLst>
          </p:cNvPr>
          <p:cNvSpPr txBox="1"/>
          <p:nvPr/>
        </p:nvSpPr>
        <p:spPr>
          <a:xfrm>
            <a:off x="2954698" y="652084"/>
            <a:ext cx="2338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cs typeface="Angsana New" panose="02020603050405020304" pitchFamily="18" charset="-34"/>
              </a:rPr>
              <a:t>VARIABLE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859C5A9-A747-41AE-B092-80170BA0BBD8}"/>
              </a:ext>
            </a:extLst>
          </p:cNvPr>
          <p:cNvSpPr txBox="1"/>
          <p:nvPr/>
        </p:nvSpPr>
        <p:spPr>
          <a:xfrm>
            <a:off x="5785598" y="652084"/>
            <a:ext cx="2704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Bookman Old Style" panose="02050604050505020204" pitchFamily="18" charset="0"/>
                <a:cs typeface="Angsana New" panose="02020603050405020304" pitchFamily="18" charset="-34"/>
              </a:rPr>
              <a:t>Matthew 25:31-33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EED6FFE-A61F-4997-81CF-3F0912BBF0BF}"/>
              </a:ext>
            </a:extLst>
          </p:cNvPr>
          <p:cNvSpPr txBox="1"/>
          <p:nvPr/>
        </p:nvSpPr>
        <p:spPr>
          <a:xfrm>
            <a:off x="6061332" y="3551424"/>
            <a:ext cx="21527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REQUIRES OBEDIENCE</a:t>
            </a:r>
          </a:p>
          <a:p>
            <a:pPr algn="ctr"/>
            <a:r>
              <a:rPr lang="en-US" sz="2000" b="1" dirty="0">
                <a:latin typeface="Bookman Old Style" panose="02050604050505020204" pitchFamily="18" charset="0"/>
              </a:rPr>
              <a:t>Hebrews 5:9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5A83E7C-2A71-46ED-9EB7-CB5264616528}"/>
              </a:ext>
            </a:extLst>
          </p:cNvPr>
          <p:cNvCxnSpPr>
            <a:cxnSpLocks/>
          </p:cNvCxnSpPr>
          <p:nvPr/>
        </p:nvCxnSpPr>
        <p:spPr>
          <a:xfrm>
            <a:off x="6061333" y="4591618"/>
            <a:ext cx="21527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23BC51F8-643E-4830-A623-D5FA0D5A5CA5}"/>
              </a:ext>
            </a:extLst>
          </p:cNvPr>
          <p:cNvSpPr txBox="1"/>
          <p:nvPr/>
        </p:nvSpPr>
        <p:spPr>
          <a:xfrm>
            <a:off x="6061332" y="4566750"/>
            <a:ext cx="21527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REQUIRES ENDURANCE</a:t>
            </a:r>
          </a:p>
          <a:p>
            <a:pPr algn="ctr"/>
            <a:r>
              <a:rPr lang="en-US" sz="2000" b="1" dirty="0">
                <a:latin typeface="Bookman Old Style" panose="02050604050505020204" pitchFamily="18" charset="0"/>
              </a:rPr>
              <a:t>Mark 13:9-13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976C218-5D6B-47AE-AA75-D872C9130897}"/>
              </a:ext>
            </a:extLst>
          </p:cNvPr>
          <p:cNvCxnSpPr>
            <a:cxnSpLocks/>
          </p:cNvCxnSpPr>
          <p:nvPr/>
        </p:nvCxnSpPr>
        <p:spPr>
          <a:xfrm>
            <a:off x="6061333" y="5629609"/>
            <a:ext cx="21527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023D24B3-6CBD-4B9C-9BD6-89685C2936B2}"/>
              </a:ext>
            </a:extLst>
          </p:cNvPr>
          <p:cNvSpPr txBox="1"/>
          <p:nvPr/>
        </p:nvSpPr>
        <p:spPr>
          <a:xfrm>
            <a:off x="6071492" y="5613230"/>
            <a:ext cx="21527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DESIRED BY GOD FOR ALL</a:t>
            </a:r>
          </a:p>
          <a:p>
            <a:pPr algn="ctr"/>
            <a:r>
              <a:rPr lang="en-US" sz="2000" b="1" dirty="0">
                <a:latin typeface="Bookman Old Style" panose="02050604050505020204" pitchFamily="18" charset="0"/>
              </a:rPr>
              <a:t>1 Tim. 2:1-4</a:t>
            </a:r>
          </a:p>
        </p:txBody>
      </p:sp>
    </p:spTree>
    <p:extLst>
      <p:ext uri="{BB962C8B-B14F-4D97-AF65-F5344CB8AC3E}">
        <p14:creationId xmlns:p14="http://schemas.microsoft.com/office/powerpoint/2010/main" val="326018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42" grpId="0"/>
      <p:bldP spid="48" grpId="0"/>
      <p:bldP spid="49" grpId="0"/>
      <p:bldP spid="50" grpId="0"/>
      <p:bldP spid="51" grpId="0"/>
      <p:bldP spid="13" grpId="0"/>
      <p:bldP spid="14" grpId="0"/>
      <p:bldP spid="15" grpId="0"/>
      <p:bldP spid="24" grpId="0"/>
      <p:bldP spid="26" grpId="0"/>
      <p:bldP spid="27" grpId="0"/>
      <p:bldP spid="30" grpId="0"/>
      <p:bldP spid="35" grpId="0"/>
      <p:bldP spid="37" grpId="0"/>
      <p:bldP spid="39" grpId="0"/>
      <p:bldP spid="43" grpId="0"/>
      <p:bldP spid="44" grpId="0"/>
      <p:bldP spid="45" grpId="0"/>
      <p:bldP spid="53" grpId="0"/>
      <p:bldP spid="5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3673</TotalTime>
  <Words>109</Words>
  <Application>Microsoft Office PowerPoint</Application>
  <PresentationFormat>On-screen Show (4:3)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Calibri Light</vt:lpstr>
      <vt:lpstr>Office Theme</vt:lpstr>
      <vt:lpstr>GOD’S PLAN FOR SALVATION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+ FAITH = SALVATION</dc:title>
  <dc:creator>Bryan Legg</dc:creator>
  <cp:lastModifiedBy>Bryan Legg</cp:lastModifiedBy>
  <cp:revision>24</cp:revision>
  <cp:lastPrinted>2021-10-09T20:27:56Z</cp:lastPrinted>
  <dcterms:created xsi:type="dcterms:W3CDTF">2015-10-06T17:10:38Z</dcterms:created>
  <dcterms:modified xsi:type="dcterms:W3CDTF">2021-10-09T20:29:50Z</dcterms:modified>
</cp:coreProperties>
</file>