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261" r:id="rId3"/>
    <p:sldId id="281" r:id="rId4"/>
    <p:sldId id="287" r:id="rId5"/>
    <p:sldId id="282" r:id="rId6"/>
    <p:sldId id="283" r:id="rId7"/>
    <p:sldId id="292" r:id="rId8"/>
    <p:sldId id="293" r:id="rId9"/>
    <p:sldId id="294" r:id="rId10"/>
    <p:sldId id="295" r:id="rId11"/>
    <p:sldId id="296" r:id="rId12"/>
    <p:sldId id="301" r:id="rId13"/>
    <p:sldId id="298" r:id="rId14"/>
    <p:sldId id="315" r:id="rId15"/>
    <p:sldId id="304" r:id="rId16"/>
    <p:sldId id="306" r:id="rId17"/>
    <p:sldId id="289" r:id="rId18"/>
    <p:sldId id="308" r:id="rId19"/>
    <p:sldId id="309" r:id="rId20"/>
    <p:sldId id="316" r:id="rId21"/>
    <p:sldId id="312" r:id="rId22"/>
    <p:sldId id="305" r:id="rId23"/>
    <p:sldId id="311" r:id="rId24"/>
    <p:sldId id="314" r:id="rId25"/>
    <p:sldId id="313" r:id="rId26"/>
    <p:sldId id="307" r:id="rId27"/>
    <p:sldId id="310" r:id="rId28"/>
    <p:sldId id="317" r:id="rId29"/>
    <p:sldId id="318" r:id="rId30"/>
    <p:sldId id="319" r:id="rId31"/>
    <p:sldId id="267" r:id="rId32"/>
    <p:sldId id="297" r:id="rId33"/>
    <p:sldId id="269" r:id="rId34"/>
    <p:sldId id="285" r:id="rId35"/>
    <p:sldId id="270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D78"/>
    <a:srgbClr val="000000"/>
    <a:srgbClr val="FF8AD8"/>
    <a:srgbClr val="76D6FF"/>
    <a:srgbClr val="00FDFF"/>
    <a:srgbClr val="73FEFF"/>
    <a:srgbClr val="FFFFFF"/>
    <a:srgbClr val="996633"/>
    <a:srgbClr val="573A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28"/>
    <p:restoredTop sz="94674"/>
  </p:normalViewPr>
  <p:slideViewPr>
    <p:cSldViewPr>
      <p:cViewPr varScale="1">
        <p:scale>
          <a:sx n="119" d="100"/>
          <a:sy n="119" d="100"/>
        </p:scale>
        <p:origin x="1480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901FED-B976-9743-946F-3B425A0561A6}" type="datetimeFigureOut">
              <a:rPr lang="en-US" smtClean="0"/>
              <a:t>11/13/21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92D049-94EE-434B-B067-5B0D2BBD9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041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92D049-94EE-434B-B067-5B0D2BBD900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1426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92D049-94EE-434B-B067-5B0D2BBD900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1611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92D049-94EE-434B-B067-5B0D2BBD900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717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92D049-94EE-434B-B067-5B0D2BBD900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360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92D049-94EE-434B-B067-5B0D2BBD900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0893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D32FA-52F2-4016-BB42-1F99F8F28128}" type="datetimeFigureOut">
              <a:rPr lang="en-US" smtClean="0"/>
              <a:t>11/13/21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4F365-D2D6-4158-91AD-588385D5C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7666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D32FA-52F2-4016-BB42-1F99F8F28128}" type="datetimeFigureOut">
              <a:rPr lang="en-US" smtClean="0"/>
              <a:t>11/13/21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4F365-D2D6-4158-91AD-588385D5C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5308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D32FA-52F2-4016-BB42-1F99F8F28128}" type="datetimeFigureOut">
              <a:rPr lang="en-US" smtClean="0"/>
              <a:t>11/13/21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4F365-D2D6-4158-91AD-588385D5C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748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D32FA-52F2-4016-BB42-1F99F8F28128}" type="datetimeFigureOut">
              <a:rPr lang="en-US" smtClean="0"/>
              <a:t>11/13/21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4F365-D2D6-4158-91AD-588385D5C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16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D32FA-52F2-4016-BB42-1F99F8F28128}" type="datetimeFigureOut">
              <a:rPr lang="en-US" smtClean="0"/>
              <a:t>11/13/21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4F365-D2D6-4158-91AD-588385D5C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269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D32FA-52F2-4016-BB42-1F99F8F28128}" type="datetimeFigureOut">
              <a:rPr lang="en-US" smtClean="0"/>
              <a:t>11/13/21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4F365-D2D6-4158-91AD-588385D5C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677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D32FA-52F2-4016-BB42-1F99F8F28128}" type="datetimeFigureOut">
              <a:rPr lang="en-US" smtClean="0"/>
              <a:t>11/13/21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4F365-D2D6-4158-91AD-588385D5C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408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D32FA-52F2-4016-BB42-1F99F8F28128}" type="datetimeFigureOut">
              <a:rPr lang="en-US" smtClean="0"/>
              <a:t>11/13/21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4F365-D2D6-4158-91AD-588385D5C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169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D32FA-52F2-4016-BB42-1F99F8F28128}" type="datetimeFigureOut">
              <a:rPr lang="en-US" smtClean="0"/>
              <a:t>11/13/21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4F365-D2D6-4158-91AD-588385D5C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39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D32FA-52F2-4016-BB42-1F99F8F28128}" type="datetimeFigureOut">
              <a:rPr lang="en-US" smtClean="0"/>
              <a:t>11/13/21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4F365-D2D6-4158-91AD-588385D5C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900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D32FA-52F2-4016-BB42-1F99F8F28128}" type="datetimeFigureOut">
              <a:rPr lang="en-US" smtClean="0"/>
              <a:t>11/13/21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4F365-D2D6-4158-91AD-588385D5C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721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5000">
              <a:schemeClr val="tx1"/>
            </a:gs>
            <a:gs pos="90000">
              <a:srgbClr val="573A1D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</a:defRPr>
            </a:lvl1pPr>
          </a:lstStyle>
          <a:p>
            <a:fld id="{155D32FA-52F2-4016-BB42-1F99F8F28128}" type="datetimeFigureOut">
              <a:rPr lang="en-US" smtClean="0"/>
              <a:pPr/>
              <a:t>11/13/21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</a:defRPr>
            </a:lvl1pPr>
          </a:lstStyle>
          <a:p>
            <a:fld id="{4B54F365-D2D6-4158-91AD-588385D5C18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1024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Times New Roman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68800" y="0"/>
            <a:ext cx="4775200" cy="3352800"/>
          </a:xfrm>
        </p:spPr>
        <p:txBody>
          <a:bodyPr>
            <a:normAutofit/>
          </a:bodyPr>
          <a:lstStyle/>
          <a:p>
            <a:r>
              <a:rPr lang="en-US" sz="7200" b="1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Genesis - Exodus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68800" y="4876800"/>
            <a:ext cx="4775200" cy="1676400"/>
          </a:xfrm>
        </p:spPr>
        <p:txBody>
          <a:bodyPr anchor="ctr">
            <a:normAutofit lnSpcReduction="10000"/>
          </a:bodyPr>
          <a:lstStyle/>
          <a:p>
            <a:r>
              <a:rPr lang="en-US" sz="4800" b="1" i="1" dirty="0">
                <a:solidFill>
                  <a:srgbClr val="FFFFFF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Lesson #</a:t>
            </a:r>
            <a:r>
              <a:rPr lang="en-US" sz="2000" b="1" i="1" dirty="0">
                <a:solidFill>
                  <a:srgbClr val="FFFFFF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 </a:t>
            </a:r>
            <a:r>
              <a:rPr lang="en-US" sz="4800" b="1" i="1" dirty="0">
                <a:solidFill>
                  <a:srgbClr val="FFFFFF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19</a:t>
            </a:r>
          </a:p>
          <a:p>
            <a:endParaRPr lang="en-US" sz="1300" b="1" i="1" dirty="0">
              <a:solidFill>
                <a:srgbClr val="FFFFFF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endParaRPr>
          </a:p>
          <a:p>
            <a:r>
              <a:rPr lang="en-US" sz="4000" b="1" dirty="0">
                <a:solidFill>
                  <a:srgbClr val="FFFD78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Exodus 26-27, 36, 38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F48728B-CFF7-8949-BC51-BC201F095A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54000"/>
            <a:ext cx="41402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6638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" y="0"/>
            <a:ext cx="9144000" cy="68788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8000"/>
              </a:lnSpc>
            </a:pPr>
            <a:r>
              <a:rPr lang="en-US" sz="25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H. Building of the Tabernacle ..................................... </a:t>
            </a:r>
            <a:r>
              <a:rPr lang="en-US" sz="2500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35:4 - 39:43</a:t>
            </a:r>
          </a:p>
          <a:p>
            <a:pPr>
              <a:lnSpc>
                <a:spcPct val="98000"/>
              </a:lnSpc>
            </a:pPr>
            <a:r>
              <a:rPr lang="en-US" sz="25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1. Command for offering ............................................... </a:t>
            </a:r>
            <a:r>
              <a:rPr lang="en-US" sz="2500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35:4-9</a:t>
            </a:r>
          </a:p>
          <a:p>
            <a:pPr>
              <a:lnSpc>
                <a:spcPct val="98000"/>
              </a:lnSpc>
            </a:pPr>
            <a:r>
              <a:rPr lang="en-US" sz="25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2. Command for workmen ......................................... </a:t>
            </a:r>
            <a:r>
              <a:rPr lang="en-US" sz="2500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35:10-19</a:t>
            </a:r>
          </a:p>
          <a:p>
            <a:pPr>
              <a:lnSpc>
                <a:spcPct val="98000"/>
              </a:lnSpc>
            </a:pPr>
            <a:r>
              <a:rPr lang="en-US" sz="25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3. Provision of offering .............................................. </a:t>
            </a:r>
            <a:r>
              <a:rPr lang="en-US" sz="2500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35:20-29</a:t>
            </a:r>
          </a:p>
          <a:p>
            <a:pPr>
              <a:lnSpc>
                <a:spcPct val="98000"/>
              </a:lnSpc>
            </a:pPr>
            <a:r>
              <a:rPr lang="en-US" sz="25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4. Preparation of workmen .................................... </a:t>
            </a:r>
            <a:r>
              <a:rPr lang="en-US" sz="2500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35:30 - 36:1</a:t>
            </a:r>
          </a:p>
          <a:p>
            <a:pPr>
              <a:lnSpc>
                <a:spcPct val="98000"/>
              </a:lnSpc>
            </a:pPr>
            <a:r>
              <a:rPr lang="en-US" sz="25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5. Completion of offering .............................................. </a:t>
            </a:r>
            <a:r>
              <a:rPr lang="en-US" sz="2500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36:1-7</a:t>
            </a:r>
          </a:p>
          <a:p>
            <a:pPr>
              <a:lnSpc>
                <a:spcPct val="98000"/>
              </a:lnSpc>
            </a:pPr>
            <a:r>
              <a:rPr lang="en-US" sz="25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6. Making of the tabernacle itself ......................... </a:t>
            </a:r>
            <a:r>
              <a:rPr lang="en-US" sz="2500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36:8 - 36:38</a:t>
            </a:r>
          </a:p>
          <a:p>
            <a:pPr>
              <a:lnSpc>
                <a:spcPct val="98000"/>
              </a:lnSpc>
            </a:pPr>
            <a:r>
              <a:rPr lang="en-US" sz="25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7. Making of the ark ...................................................... </a:t>
            </a:r>
            <a:r>
              <a:rPr lang="en-US" sz="2500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37:1-9</a:t>
            </a:r>
          </a:p>
          <a:p>
            <a:pPr>
              <a:lnSpc>
                <a:spcPct val="98000"/>
              </a:lnSpc>
            </a:pPr>
            <a:r>
              <a:rPr lang="en-US" sz="25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8. Making of the table ................................................ </a:t>
            </a:r>
            <a:r>
              <a:rPr lang="en-US" sz="2500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37:10-16</a:t>
            </a:r>
          </a:p>
          <a:p>
            <a:pPr>
              <a:lnSpc>
                <a:spcPct val="98000"/>
              </a:lnSpc>
            </a:pPr>
            <a:r>
              <a:rPr lang="en-US" sz="25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9. Making of candlestick ............................................ </a:t>
            </a:r>
            <a:r>
              <a:rPr lang="en-US" sz="2500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37:17-24</a:t>
            </a:r>
          </a:p>
          <a:p>
            <a:pPr>
              <a:lnSpc>
                <a:spcPct val="98000"/>
              </a:lnSpc>
            </a:pPr>
            <a:r>
              <a:rPr lang="en-US" sz="25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10. Making of altar of incense ................................... </a:t>
            </a:r>
            <a:r>
              <a:rPr lang="en-US" sz="2500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37:25-28</a:t>
            </a:r>
          </a:p>
          <a:p>
            <a:pPr>
              <a:lnSpc>
                <a:spcPct val="98000"/>
              </a:lnSpc>
            </a:pPr>
            <a:r>
              <a:rPr lang="en-US" sz="25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11. Making of anointing oil and incense ......................... </a:t>
            </a:r>
            <a:r>
              <a:rPr lang="en-US" sz="2500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37:29</a:t>
            </a:r>
          </a:p>
          <a:p>
            <a:pPr>
              <a:lnSpc>
                <a:spcPct val="98000"/>
              </a:lnSpc>
            </a:pPr>
            <a:r>
              <a:rPr lang="en-US" sz="25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12. Making of altar of burnt offering ............................. </a:t>
            </a:r>
            <a:r>
              <a:rPr lang="en-US" sz="2500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38:1-7</a:t>
            </a:r>
          </a:p>
          <a:p>
            <a:pPr>
              <a:lnSpc>
                <a:spcPct val="98000"/>
              </a:lnSpc>
            </a:pPr>
            <a:r>
              <a:rPr lang="en-US" sz="25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13. Making of brass laver .................................................. </a:t>
            </a:r>
            <a:r>
              <a:rPr lang="en-US" sz="2500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38:8</a:t>
            </a:r>
          </a:p>
          <a:p>
            <a:pPr>
              <a:lnSpc>
                <a:spcPct val="98000"/>
              </a:lnSpc>
            </a:pPr>
            <a:r>
              <a:rPr lang="en-US" sz="25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14. Making of court of tabernacle ................................ </a:t>
            </a:r>
            <a:r>
              <a:rPr lang="en-US" sz="2500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38:9-20</a:t>
            </a:r>
          </a:p>
          <a:p>
            <a:pPr>
              <a:lnSpc>
                <a:spcPct val="98000"/>
              </a:lnSpc>
            </a:pPr>
            <a:r>
              <a:rPr lang="en-US" sz="25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15. Total amount of supplies offered ......................... </a:t>
            </a:r>
            <a:r>
              <a:rPr lang="en-US" sz="2500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38:21-31</a:t>
            </a:r>
          </a:p>
          <a:p>
            <a:pPr>
              <a:lnSpc>
                <a:spcPct val="98000"/>
              </a:lnSpc>
            </a:pPr>
            <a:r>
              <a:rPr lang="en-US" sz="25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16. Making of Priests garments ................................... </a:t>
            </a:r>
            <a:r>
              <a:rPr lang="en-US" sz="2500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39:1-31</a:t>
            </a:r>
          </a:p>
          <a:p>
            <a:pPr>
              <a:lnSpc>
                <a:spcPct val="98000"/>
              </a:lnSpc>
            </a:pPr>
            <a:r>
              <a:rPr lang="en-US" sz="25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17. Work Finished on the Tabernacle ........................ </a:t>
            </a:r>
            <a:r>
              <a:rPr lang="en-US" sz="2500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39:32-43</a:t>
            </a:r>
            <a:endParaRPr lang="en-US" sz="1900" dirty="0">
              <a:latin typeface="Times New Roman"/>
              <a:cs typeface="Times New Roman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59CBD44-B857-114C-99EA-1CC693F4A67E}"/>
              </a:ext>
            </a:extLst>
          </p:cNvPr>
          <p:cNvSpPr/>
          <p:nvPr/>
        </p:nvSpPr>
        <p:spPr>
          <a:xfrm>
            <a:off x="838200" y="1905000"/>
            <a:ext cx="8229600" cy="762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DB8EB4A-9B43-894E-BF43-9FBA25D22286}"/>
              </a:ext>
            </a:extLst>
          </p:cNvPr>
          <p:cNvSpPr/>
          <p:nvPr/>
        </p:nvSpPr>
        <p:spPr>
          <a:xfrm>
            <a:off x="831925" y="4495800"/>
            <a:ext cx="8229600" cy="1524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466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" y="137920"/>
            <a:ext cx="9144000" cy="20922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25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6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I. Assembly of the Tabernacle ........................................ </a:t>
            </a:r>
            <a:r>
              <a:rPr lang="en-US" sz="2600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40:1-38</a:t>
            </a:r>
          </a:p>
          <a:p>
            <a:pPr>
              <a:spcAft>
                <a:spcPts val="300"/>
              </a:spcAft>
            </a:pPr>
            <a:r>
              <a:rPr lang="en-US" sz="26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1. Setting up of Tabernacle ...................................... </a:t>
            </a:r>
            <a:r>
              <a:rPr lang="en-US" sz="2600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40:1-12</a:t>
            </a:r>
          </a:p>
          <a:p>
            <a:pPr>
              <a:spcAft>
                <a:spcPts val="300"/>
              </a:spcAft>
            </a:pPr>
            <a:r>
              <a:rPr lang="en-US" sz="26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2. Consecration of Aaron and sons ........................ </a:t>
            </a:r>
            <a:r>
              <a:rPr lang="en-US" sz="2600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40:13-33</a:t>
            </a:r>
          </a:p>
          <a:p>
            <a:pPr>
              <a:spcAft>
                <a:spcPts val="300"/>
              </a:spcAft>
            </a:pPr>
            <a:r>
              <a:rPr lang="en-US" sz="26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3. Glory of the Lord appears ................................. </a:t>
            </a:r>
            <a:r>
              <a:rPr lang="en-US" sz="2600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40:34-38</a:t>
            </a:r>
          </a:p>
          <a:p>
            <a:pPr>
              <a:lnSpc>
                <a:spcPct val="84000"/>
              </a:lnSpc>
            </a:pPr>
            <a:endParaRPr lang="en-US" sz="19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419731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A05F111-EA69-AC4B-940B-A888EEAA2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Overall View of the Tabernacle</a:t>
            </a:r>
            <a:endParaRPr lang="en-US" b="1" dirty="0">
              <a:solidFill>
                <a:srgbClr val="FFFF00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C070F17-1F14-4047-81D9-ACBA4C3E3C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69" y="1524000"/>
            <a:ext cx="911146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0926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A05F111-EA69-AC4B-940B-A888EEAA2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0840" y="0"/>
            <a:ext cx="3853160" cy="5791200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Furnishings of the Tabernacle</a:t>
            </a:r>
            <a:endParaRPr lang="en-US" b="1" dirty="0">
              <a:solidFill>
                <a:srgbClr val="FFFF00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8CE6A9D-42BA-3747-A3E1-4C4F851550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290840" cy="6858000"/>
          </a:xfrm>
          <a:prstGeom prst="rect">
            <a:avLst/>
          </a:prstGeom>
        </p:spPr>
      </p:pic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3B67AEFA-86D1-3E4B-9AC6-5B1A1BC346C8}"/>
              </a:ext>
            </a:extLst>
          </p:cNvPr>
          <p:cNvSpPr/>
          <p:nvPr/>
        </p:nvSpPr>
        <p:spPr>
          <a:xfrm>
            <a:off x="76200" y="152400"/>
            <a:ext cx="5138440" cy="32766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C37517D0-4C4C-E94E-8005-FB7C2D952940}"/>
              </a:ext>
            </a:extLst>
          </p:cNvPr>
          <p:cNvSpPr/>
          <p:nvPr/>
        </p:nvSpPr>
        <p:spPr>
          <a:xfrm>
            <a:off x="1361480" y="3733800"/>
            <a:ext cx="2372320" cy="27432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2E1BCFB-0389-354A-95E0-B9FD8260DAE2}"/>
              </a:ext>
            </a:extLst>
          </p:cNvPr>
          <p:cNvSpPr txBox="1"/>
          <p:nvPr/>
        </p:nvSpPr>
        <p:spPr>
          <a:xfrm>
            <a:off x="228600" y="304800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Inside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5D7B2D-7307-1D44-A3BC-A48F1E8552F8}"/>
              </a:ext>
            </a:extLst>
          </p:cNvPr>
          <p:cNvSpPr txBox="1"/>
          <p:nvPr/>
        </p:nvSpPr>
        <p:spPr>
          <a:xfrm>
            <a:off x="-6406" y="6287869"/>
            <a:ext cx="17590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Outside</a:t>
            </a:r>
          </a:p>
        </p:txBody>
      </p:sp>
    </p:spTree>
    <p:extLst>
      <p:ext uri="{BB962C8B-B14F-4D97-AF65-F5344CB8AC3E}">
        <p14:creationId xmlns:p14="http://schemas.microsoft.com/office/powerpoint/2010/main" val="1415264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C6CA1C-EC44-9C47-80C2-D09261823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effectLst>
            <a:outerShdw blurRad="50800" dist="50800" dir="5400000" algn="ctr" rotWithShape="0">
              <a:schemeClr val="tx1"/>
            </a:outerShdw>
          </a:effectLst>
        </p:spPr>
        <p:txBody>
          <a:bodyPr>
            <a:noAutofit/>
          </a:bodyPr>
          <a:lstStyle/>
          <a:p>
            <a:r>
              <a:rPr lang="en-US" sz="4200" b="1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Furnishings on Outside of Tabernacle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601C7F-F54A-B047-91C6-0FB9A730A0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235694"/>
            <a:ext cx="2324100" cy="219330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58959EB-51C5-8047-9CE1-A6A6D5BAA50D}"/>
              </a:ext>
            </a:extLst>
          </p:cNvPr>
          <p:cNvSpPr txBox="1"/>
          <p:nvPr/>
        </p:nvSpPr>
        <p:spPr>
          <a:xfrm>
            <a:off x="381000" y="3352800"/>
            <a:ext cx="274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Bronze Laver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7FFCF4B-6C0E-6C41-8D2B-12B5FF6AE64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25"/>
          <a:stretch/>
        </p:blipFill>
        <p:spPr>
          <a:xfrm>
            <a:off x="4737100" y="1143000"/>
            <a:ext cx="3873500" cy="262910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3E049A0-D421-E94A-B0C4-425E21D95B0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42" t="9804" r="15730" b="11765"/>
          <a:stretch/>
        </p:blipFill>
        <p:spPr>
          <a:xfrm>
            <a:off x="323849" y="3962400"/>
            <a:ext cx="2800351" cy="27432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BF2B76C-3D3C-AA4C-95EB-975A7FFDED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100" y="4038600"/>
            <a:ext cx="3873500" cy="2605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214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A05F111-EA69-AC4B-940B-A888EEAA2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Furniture of the Tabernacle</a:t>
            </a:r>
            <a:endParaRPr lang="en-US" b="1" dirty="0">
              <a:solidFill>
                <a:srgbClr val="FFFF00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E9F725-CED4-E246-B072-238FE61B30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001" y="1447800"/>
            <a:ext cx="9216001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6782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B5312-4AE2-5440-8740-7D9789BC57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50156"/>
          </a:xfrm>
        </p:spPr>
        <p:txBody>
          <a:bodyPr/>
          <a:lstStyle/>
          <a:p>
            <a:r>
              <a:rPr lang="en-US" b="1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Construction of the Tabernacle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1FB2F6B-353C-9D4C-8B72-3A842BCB3F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0156"/>
            <a:ext cx="9144000" cy="5607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4869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A05F111-EA69-AC4B-940B-A888EEAA2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Overall View of the Tabernacle</a:t>
            </a:r>
            <a:endParaRPr lang="en-US" b="1" dirty="0">
              <a:solidFill>
                <a:srgbClr val="FFFF00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43FA14E-65BE-A94E-B82E-0525FD5AA2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876" y="0"/>
            <a:ext cx="91877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1801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2D1F449-A6E1-F248-A022-B1820291DE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826" y="0"/>
            <a:ext cx="91616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2193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033DDE2-23BA-5E49-A9F2-2A39EF8EB9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100" y="380999"/>
            <a:ext cx="9162100" cy="6083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4825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677E157-C324-6344-A911-9DEEBAFFA2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057400"/>
          </a:xfrm>
        </p:spPr>
        <p:txBody>
          <a:bodyPr>
            <a:normAutofit/>
          </a:bodyPr>
          <a:lstStyle/>
          <a:p>
            <a:r>
              <a:rPr lang="en-US" sz="66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Lesson # 19</a:t>
            </a:r>
            <a:br>
              <a:rPr lang="en-US" sz="2400" b="1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</a:br>
            <a:r>
              <a:rPr lang="en-US" sz="6000" b="1" i="1" dirty="0">
                <a:solidFill>
                  <a:srgbClr val="FFFD78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Exodus 26-27, 36 &amp; 38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F46838-C084-F14F-B241-0BF8AB99AB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087086"/>
            <a:ext cx="8149604" cy="4770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1686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89A7579-421C-F741-A623-AFB33FFFAE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190" y="1066800"/>
            <a:ext cx="5921610" cy="4742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1458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0942908-5E78-6D40-8950-74EA012208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75" y="-1"/>
            <a:ext cx="9159875" cy="6846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7872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CE33BCE-3926-D84E-9C49-B23526E648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42950"/>
            <a:ext cx="9144000" cy="619125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F652F57B-0D16-0147-B40B-D9C4B0B423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76200"/>
            <a:ext cx="9144000" cy="914400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Outer Coverings of Tabernacle</a:t>
            </a:r>
          </a:p>
        </p:txBody>
      </p:sp>
    </p:spTree>
    <p:extLst>
      <p:ext uri="{BB962C8B-B14F-4D97-AF65-F5344CB8AC3E}">
        <p14:creationId xmlns:p14="http://schemas.microsoft.com/office/powerpoint/2010/main" val="6852914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7D6F17-21A2-BF42-9166-71DBC523B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/>
          <a:p>
            <a:r>
              <a:rPr lang="en-US" b="1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Layout &amp; Direction of Tabernacle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0903E08-6AB3-7F49-BE15-678516061C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657" y="1524000"/>
            <a:ext cx="9176840" cy="5323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061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D72D8FB-0239-F14D-943C-19E19EDC77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1" y="762000"/>
            <a:ext cx="9132669" cy="5340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8038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718122D-B5EE-EA41-AF99-A50AE52CA6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027" y="76200"/>
            <a:ext cx="9258054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1235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402550C-7605-1A43-B0B1-F13E28DE30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7032"/>
            <a:ext cx="9144000" cy="5483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5251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171A079-4B23-4948-97DE-3618F4D103D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8" t="309" r="108" b="309"/>
          <a:stretch/>
        </p:blipFill>
        <p:spPr>
          <a:xfrm>
            <a:off x="0" y="-76199"/>
            <a:ext cx="9144001" cy="701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3270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FFB893C-97D1-3845-9CC9-10E82997D2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55"/>
            <a:ext cx="9144000" cy="6854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4162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F239BC5-151D-B345-82E6-947F5C87D0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375" y="716717"/>
            <a:ext cx="9176375" cy="5163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140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BCF1F7E-29C4-9A41-BAB5-F9EC76E8AF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9050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7200" b="1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Outline of Exodus</a:t>
            </a:r>
            <a:endParaRPr lang="en-US" sz="7200" b="1" dirty="0">
              <a:solidFill>
                <a:srgbClr val="FFFD78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2969DA9-6814-C64C-B25E-58BA4515B4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80260"/>
            <a:ext cx="9144000" cy="4777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4022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53820CF-3CDC-DC42-A4DA-A532B41532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6943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4A5739F-66E7-2544-94D0-BFE5A2962C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9545"/>
            <a:ext cx="9144000" cy="5818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4232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E88095F-6098-A24A-B441-E533041FB0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64449"/>
            <a:ext cx="9144000" cy="169355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8929B7C-3B27-7F4D-977C-CA9BBF2D40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296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75972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1901BCF-B7D1-3C46-97EB-CF3B4FAEB2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4570"/>
            <a:ext cx="9144000" cy="5168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97731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920C46E-79E0-6247-AC0D-CBBF531C70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8314"/>
            <a:ext cx="9144000" cy="6021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70604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4F72B9-8600-DF41-97BF-FE0FD12D40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sz="48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For Wednesday </a:t>
            </a:r>
            <a:r>
              <a:rPr lang="en-US" sz="4800" b="1" i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(Nov. 17, 2021)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A2B1E6A-40B9-2F4D-B38C-9A6EF16188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4038600"/>
            <a:ext cx="6400800" cy="2590800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Lesson # 20</a:t>
            </a:r>
          </a:p>
          <a:p>
            <a:endParaRPr lang="en-US" sz="2000" dirty="0">
              <a:solidFill>
                <a:srgbClr val="FFFD78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851788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" y="44837"/>
            <a:ext cx="8948271" cy="6632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26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/>
                <a:cs typeface="Times New Roman"/>
              </a:rPr>
              <a:t>I. Israel in Egypt ........................................................... </a:t>
            </a:r>
            <a:r>
              <a:rPr lang="en-US" sz="2600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/>
                <a:cs typeface="Times New Roman"/>
              </a:rPr>
              <a:t>1:1 - 12:36</a:t>
            </a:r>
          </a:p>
          <a:p>
            <a:pPr>
              <a:spcAft>
                <a:spcPts val="300"/>
              </a:spcAft>
            </a:pPr>
            <a:r>
              <a:rPr lang="en-US" sz="26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/>
                <a:cs typeface="Times New Roman"/>
              </a:rPr>
              <a:t>	A. Israelites oppressed in Egypt................................ </a:t>
            </a:r>
            <a:r>
              <a:rPr lang="en-US" sz="2600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/>
                <a:cs typeface="Times New Roman"/>
              </a:rPr>
              <a:t>1:1-22</a:t>
            </a:r>
          </a:p>
          <a:p>
            <a:pPr>
              <a:spcAft>
                <a:spcPts val="300"/>
              </a:spcAft>
            </a:pPr>
            <a:r>
              <a:rPr lang="en-US" sz="26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/>
                <a:cs typeface="Times New Roman"/>
              </a:rPr>
              <a:t>	B. Moses before his call ...................................... </a:t>
            </a:r>
            <a:r>
              <a:rPr lang="en-US" sz="2600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/>
                <a:cs typeface="Times New Roman"/>
              </a:rPr>
              <a:t>2:1 - 2:25</a:t>
            </a:r>
          </a:p>
          <a:p>
            <a:pPr>
              <a:spcAft>
                <a:spcPts val="300"/>
              </a:spcAft>
            </a:pPr>
            <a:r>
              <a:rPr lang="en-US" sz="26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/>
                <a:cs typeface="Times New Roman"/>
              </a:rPr>
              <a:t>	   1. Birth and early years of Moses .......................... </a:t>
            </a:r>
            <a:r>
              <a:rPr lang="en-US" sz="2600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/>
                <a:cs typeface="Times New Roman"/>
              </a:rPr>
              <a:t>2:1-10</a:t>
            </a:r>
          </a:p>
          <a:p>
            <a:pPr>
              <a:spcAft>
                <a:spcPts val="300"/>
              </a:spcAft>
            </a:pPr>
            <a:r>
              <a:rPr lang="en-US" sz="26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/>
                <a:cs typeface="Times New Roman"/>
              </a:rPr>
              <a:t>	   2. Murder of Egyptian and flight from Egypt…... </a:t>
            </a:r>
            <a:r>
              <a:rPr lang="en-US" sz="2600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/>
                <a:cs typeface="Times New Roman"/>
              </a:rPr>
              <a:t>2:11-15</a:t>
            </a:r>
          </a:p>
          <a:p>
            <a:pPr>
              <a:spcAft>
                <a:spcPts val="300"/>
              </a:spcAft>
            </a:pPr>
            <a:r>
              <a:rPr lang="en-US" sz="26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/>
                <a:cs typeface="Times New Roman"/>
              </a:rPr>
              <a:t>	   3. Journey from Egypt to Midian ......................... </a:t>
            </a:r>
            <a:r>
              <a:rPr lang="en-US" sz="2600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/>
                <a:cs typeface="Times New Roman"/>
              </a:rPr>
              <a:t>2:16-20</a:t>
            </a:r>
          </a:p>
          <a:p>
            <a:pPr>
              <a:spcAft>
                <a:spcPts val="300"/>
              </a:spcAft>
            </a:pPr>
            <a:r>
              <a:rPr lang="en-US" sz="26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/>
                <a:cs typeface="Times New Roman"/>
              </a:rPr>
              <a:t>	   4. Taking of Zipporah as wife............................... </a:t>
            </a:r>
            <a:r>
              <a:rPr lang="en-US" sz="2600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/>
                <a:cs typeface="Times New Roman"/>
              </a:rPr>
              <a:t>2:21-25</a:t>
            </a:r>
          </a:p>
          <a:p>
            <a:pPr>
              <a:spcAft>
                <a:spcPts val="300"/>
              </a:spcAft>
            </a:pPr>
            <a:r>
              <a:rPr lang="en-US" sz="26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/>
                <a:cs typeface="Times New Roman"/>
              </a:rPr>
              <a:t>	C. Call of Moses .................................................. </a:t>
            </a:r>
            <a:r>
              <a:rPr lang="en-US" sz="2600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/>
                <a:cs typeface="Times New Roman"/>
              </a:rPr>
              <a:t>3:1 - 4:31</a:t>
            </a:r>
          </a:p>
          <a:p>
            <a:pPr>
              <a:spcAft>
                <a:spcPts val="300"/>
              </a:spcAft>
            </a:pPr>
            <a:r>
              <a:rPr lang="en-US" sz="26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/>
                <a:cs typeface="Times New Roman"/>
              </a:rPr>
              <a:t>	   1. Burning bush................................................. </a:t>
            </a:r>
            <a:r>
              <a:rPr lang="en-US" sz="2600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/>
                <a:cs typeface="Times New Roman"/>
              </a:rPr>
              <a:t>3:1 - 4:18</a:t>
            </a:r>
          </a:p>
          <a:p>
            <a:pPr>
              <a:spcAft>
                <a:spcPts val="300"/>
              </a:spcAft>
            </a:pPr>
            <a:r>
              <a:rPr lang="en-US" sz="26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/>
                <a:cs typeface="Times New Roman"/>
              </a:rPr>
              <a:t>	   2. Journey from Midian to Egypt ........................ </a:t>
            </a:r>
            <a:r>
              <a:rPr lang="en-US" sz="2600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/>
                <a:cs typeface="Times New Roman"/>
              </a:rPr>
              <a:t>4:19-26</a:t>
            </a:r>
          </a:p>
          <a:p>
            <a:pPr>
              <a:spcAft>
                <a:spcPts val="300"/>
              </a:spcAft>
            </a:pPr>
            <a:r>
              <a:rPr lang="en-US" sz="26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/>
                <a:cs typeface="Times New Roman"/>
              </a:rPr>
              <a:t>	   3. Meeting with Aaron and elders of Israel ……. </a:t>
            </a:r>
            <a:r>
              <a:rPr lang="en-US" sz="2600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/>
                <a:cs typeface="Times New Roman"/>
              </a:rPr>
              <a:t>4:27-31</a:t>
            </a:r>
          </a:p>
          <a:p>
            <a:pPr>
              <a:spcAft>
                <a:spcPts val="300"/>
              </a:spcAft>
            </a:pPr>
            <a:r>
              <a:rPr lang="en-US" sz="26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/>
                <a:cs typeface="Times New Roman"/>
              </a:rPr>
              <a:t>	D. Moses &amp; Pharaoh Meeting #1: straw taken ….... </a:t>
            </a:r>
            <a:r>
              <a:rPr lang="en-US" sz="2600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/>
                <a:cs typeface="Times New Roman"/>
              </a:rPr>
              <a:t>5:1-23</a:t>
            </a:r>
          </a:p>
          <a:p>
            <a:pPr>
              <a:spcAft>
                <a:spcPts val="300"/>
              </a:spcAft>
            </a:pPr>
            <a:r>
              <a:rPr lang="en-US" sz="26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/>
                <a:cs typeface="Times New Roman"/>
              </a:rPr>
              <a:t>	E. God's covenant reminder...................................... </a:t>
            </a:r>
            <a:r>
              <a:rPr lang="en-US" sz="2600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/>
                <a:cs typeface="Times New Roman"/>
              </a:rPr>
              <a:t>6:1-13</a:t>
            </a:r>
          </a:p>
          <a:p>
            <a:pPr>
              <a:spcAft>
                <a:spcPts val="300"/>
              </a:spcAft>
            </a:pPr>
            <a:r>
              <a:rPr lang="en-US" sz="26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/>
                <a:cs typeface="Times New Roman"/>
              </a:rPr>
              <a:t>	F. Genealogies of Moses and Aaron....................... </a:t>
            </a:r>
            <a:r>
              <a:rPr lang="en-US" sz="2600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/>
                <a:cs typeface="Times New Roman"/>
              </a:rPr>
              <a:t>6:14-30</a:t>
            </a:r>
          </a:p>
          <a:p>
            <a:pPr>
              <a:spcAft>
                <a:spcPts val="300"/>
              </a:spcAft>
            </a:pPr>
            <a:r>
              <a:rPr lang="en-US" sz="26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/>
                <a:cs typeface="Times New Roman"/>
              </a:rPr>
              <a:t>	G. Moses &amp; Pharaoh Meeting #2: rod to serpent...... </a:t>
            </a:r>
            <a:r>
              <a:rPr lang="en-US" sz="2600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/>
                <a:cs typeface="Times New Roman"/>
              </a:rPr>
              <a:t>7:1-13</a:t>
            </a:r>
          </a:p>
        </p:txBody>
      </p:sp>
    </p:spTree>
    <p:extLst>
      <p:ext uri="{BB962C8B-B14F-4D97-AF65-F5344CB8AC3E}">
        <p14:creationId xmlns:p14="http://schemas.microsoft.com/office/powerpoint/2010/main" val="6563037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" y="44837"/>
            <a:ext cx="8948271" cy="66248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/>
                <a:cs typeface="Times New Roman"/>
              </a:rPr>
              <a:t>	</a:t>
            </a:r>
            <a:r>
              <a:rPr lang="en-US" sz="28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/>
                <a:cs typeface="Times New Roman"/>
              </a:rPr>
              <a:t>H. The Ten Plagues.................................... </a:t>
            </a:r>
            <a:r>
              <a:rPr lang="en-US" sz="2800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/>
                <a:cs typeface="Times New Roman"/>
              </a:rPr>
              <a:t>7:13 - 12:36</a:t>
            </a:r>
          </a:p>
          <a:p>
            <a:pPr>
              <a:spcAft>
                <a:spcPts val="300"/>
              </a:spcAft>
            </a:pPr>
            <a:r>
              <a:rPr lang="en-US" sz="28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/>
                <a:cs typeface="Times New Roman"/>
              </a:rPr>
              <a:t>	    1. River water turned to blood ..................... </a:t>
            </a:r>
            <a:r>
              <a:rPr lang="en-US" sz="2800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/>
                <a:cs typeface="Times New Roman"/>
              </a:rPr>
              <a:t>7:13-25</a:t>
            </a:r>
          </a:p>
          <a:p>
            <a:pPr>
              <a:spcAft>
                <a:spcPts val="300"/>
              </a:spcAft>
            </a:pPr>
            <a:r>
              <a:rPr lang="en-US" sz="28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/>
                <a:cs typeface="Times New Roman"/>
              </a:rPr>
              <a:t>	    2. Frogs .......................................................... </a:t>
            </a:r>
            <a:r>
              <a:rPr lang="en-US" sz="2800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/>
                <a:cs typeface="Times New Roman"/>
              </a:rPr>
              <a:t>8:1-15</a:t>
            </a:r>
          </a:p>
          <a:p>
            <a:pPr>
              <a:spcAft>
                <a:spcPts val="300"/>
              </a:spcAft>
            </a:pPr>
            <a:r>
              <a:rPr lang="en-US" sz="28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/>
                <a:cs typeface="Times New Roman"/>
              </a:rPr>
              <a:t>	    3. Lice .......................................................... </a:t>
            </a:r>
            <a:r>
              <a:rPr lang="en-US" sz="2800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/>
                <a:cs typeface="Times New Roman"/>
              </a:rPr>
              <a:t>8:16-19</a:t>
            </a:r>
          </a:p>
          <a:p>
            <a:pPr>
              <a:spcAft>
                <a:spcPts val="300"/>
              </a:spcAft>
            </a:pPr>
            <a:r>
              <a:rPr lang="en-US" sz="28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/>
                <a:cs typeface="Times New Roman"/>
              </a:rPr>
              <a:t>	    4. Flies ......................................................... </a:t>
            </a:r>
            <a:r>
              <a:rPr lang="en-US" sz="2800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/>
                <a:cs typeface="Times New Roman"/>
              </a:rPr>
              <a:t>8:20-32</a:t>
            </a:r>
          </a:p>
          <a:p>
            <a:pPr>
              <a:spcAft>
                <a:spcPts val="300"/>
              </a:spcAft>
            </a:pPr>
            <a:r>
              <a:rPr lang="en-US" sz="28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/>
                <a:cs typeface="Times New Roman"/>
              </a:rPr>
              <a:t>	    5. Cattle die...................................................... </a:t>
            </a:r>
            <a:r>
              <a:rPr lang="en-US" sz="2800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/>
                <a:cs typeface="Times New Roman"/>
              </a:rPr>
              <a:t>9:1-7</a:t>
            </a:r>
          </a:p>
          <a:p>
            <a:pPr>
              <a:spcAft>
                <a:spcPts val="300"/>
              </a:spcAft>
            </a:pPr>
            <a:r>
              <a:rPr lang="en-US" sz="28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/>
                <a:cs typeface="Times New Roman"/>
              </a:rPr>
              <a:t>	    6. Boils........................................................... </a:t>
            </a:r>
            <a:r>
              <a:rPr lang="en-US" sz="2800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/>
                <a:cs typeface="Times New Roman"/>
              </a:rPr>
              <a:t>9:8-12</a:t>
            </a:r>
          </a:p>
          <a:p>
            <a:pPr>
              <a:spcAft>
                <a:spcPts val="300"/>
              </a:spcAft>
            </a:pPr>
            <a:r>
              <a:rPr lang="en-US" sz="28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/>
                <a:cs typeface="Times New Roman"/>
              </a:rPr>
              <a:t>	    7. Hail ......................................................... </a:t>
            </a:r>
            <a:r>
              <a:rPr lang="en-US" sz="2800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/>
                <a:cs typeface="Times New Roman"/>
              </a:rPr>
              <a:t>9:13-35</a:t>
            </a:r>
          </a:p>
          <a:p>
            <a:pPr>
              <a:spcAft>
                <a:spcPts val="300"/>
              </a:spcAft>
            </a:pPr>
            <a:r>
              <a:rPr lang="en-US" sz="28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/>
                <a:cs typeface="Times New Roman"/>
              </a:rPr>
              <a:t>	    8. Locusts..................................................... </a:t>
            </a:r>
            <a:r>
              <a:rPr lang="en-US" sz="2800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/>
                <a:cs typeface="Times New Roman"/>
              </a:rPr>
              <a:t>10:1-20</a:t>
            </a:r>
          </a:p>
          <a:p>
            <a:pPr>
              <a:spcAft>
                <a:spcPts val="300"/>
              </a:spcAft>
            </a:pPr>
            <a:r>
              <a:rPr lang="en-US" sz="28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/>
                <a:cs typeface="Times New Roman"/>
              </a:rPr>
              <a:t>	    9. Darkness ............................................... </a:t>
            </a:r>
            <a:r>
              <a:rPr lang="en-US" sz="2800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/>
                <a:cs typeface="Times New Roman"/>
              </a:rPr>
              <a:t>10:21-29</a:t>
            </a:r>
          </a:p>
          <a:p>
            <a:pPr>
              <a:spcAft>
                <a:spcPts val="300"/>
              </a:spcAft>
            </a:pPr>
            <a:r>
              <a:rPr lang="en-US" sz="28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/>
                <a:cs typeface="Times New Roman"/>
              </a:rPr>
              <a:t>	    10. First-born killed ............................. </a:t>
            </a:r>
            <a:r>
              <a:rPr lang="en-US" sz="2800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/>
                <a:cs typeface="Times New Roman"/>
              </a:rPr>
              <a:t>11:1 - 12:36</a:t>
            </a:r>
          </a:p>
          <a:p>
            <a:pPr>
              <a:spcAft>
                <a:spcPts val="300"/>
              </a:spcAft>
            </a:pPr>
            <a:r>
              <a:rPr lang="en-US" sz="28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/>
                <a:cs typeface="Times New Roman"/>
              </a:rPr>
              <a:t>		</a:t>
            </a:r>
            <a:r>
              <a:rPr lang="en-US" sz="2800" dirty="0" err="1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/>
                <a:cs typeface="Times New Roman"/>
              </a:rPr>
              <a:t>i</a:t>
            </a:r>
            <a:r>
              <a:rPr lang="en-US" sz="28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/>
                <a:cs typeface="Times New Roman"/>
              </a:rPr>
              <a:t>) Preparation ........................................ </a:t>
            </a:r>
            <a:r>
              <a:rPr lang="en-US" sz="2800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/>
                <a:cs typeface="Times New Roman"/>
              </a:rPr>
              <a:t>11:1-10</a:t>
            </a:r>
          </a:p>
          <a:p>
            <a:pPr>
              <a:spcAft>
                <a:spcPts val="300"/>
              </a:spcAft>
            </a:pPr>
            <a:r>
              <a:rPr lang="en-US" sz="28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/>
                <a:cs typeface="Times New Roman"/>
              </a:rPr>
              <a:t>		ii) Institution of Passover ..................... </a:t>
            </a:r>
            <a:r>
              <a:rPr lang="en-US" sz="2800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/>
                <a:cs typeface="Times New Roman"/>
              </a:rPr>
              <a:t>12:1-28</a:t>
            </a:r>
          </a:p>
          <a:p>
            <a:pPr>
              <a:spcAft>
                <a:spcPts val="300"/>
              </a:spcAft>
            </a:pPr>
            <a:r>
              <a:rPr lang="en-US" sz="28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/>
                <a:cs typeface="Times New Roman"/>
              </a:rPr>
              <a:t>		iii) The Plague Itself............................ </a:t>
            </a:r>
            <a:r>
              <a:rPr lang="en-US" sz="2800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/>
                <a:cs typeface="Times New Roman"/>
              </a:rPr>
              <a:t>12:29-36</a:t>
            </a:r>
          </a:p>
        </p:txBody>
      </p:sp>
    </p:spTree>
    <p:extLst>
      <p:ext uri="{BB962C8B-B14F-4D97-AF65-F5344CB8AC3E}">
        <p14:creationId xmlns:p14="http://schemas.microsoft.com/office/powerpoint/2010/main" val="35914292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" y="343657"/>
            <a:ext cx="9144000" cy="60625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6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/>
                <a:cs typeface="Times New Roman"/>
              </a:rPr>
              <a:t>II. Exodus from Egypt to Sinai................................. </a:t>
            </a:r>
            <a:r>
              <a:rPr lang="en-US" sz="2600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/>
                <a:cs typeface="Times New Roman"/>
              </a:rPr>
              <a:t>12:37 - 18:27</a:t>
            </a:r>
          </a:p>
          <a:p>
            <a:pPr>
              <a:spcAft>
                <a:spcPts val="600"/>
              </a:spcAft>
            </a:pPr>
            <a:r>
              <a:rPr lang="en-US" sz="26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/>
                <a:cs typeface="Times New Roman"/>
              </a:rPr>
              <a:t>    A. </a:t>
            </a:r>
            <a:r>
              <a:rPr lang="en-US" sz="255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/>
                <a:cs typeface="Times New Roman"/>
              </a:rPr>
              <a:t>Journey Egypt </a:t>
            </a:r>
            <a:r>
              <a:rPr lang="en-US" sz="255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/>
                <a:cs typeface="Times New Roman"/>
                <a:sym typeface="Wingdings" pitchFamily="2" charset="2"/>
              </a:rPr>
              <a:t>-</a:t>
            </a:r>
            <a:r>
              <a:rPr lang="en-US" sz="255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/>
                <a:cs typeface="Times New Roman"/>
              </a:rPr>
              <a:t> Red Sea, Pillar of Cloud &amp; Fire </a:t>
            </a:r>
            <a:r>
              <a:rPr lang="en-US" sz="2550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/>
                <a:cs typeface="Times New Roman"/>
              </a:rPr>
              <a:t>12:37 - 14:20</a:t>
            </a:r>
          </a:p>
          <a:p>
            <a:pPr>
              <a:spcAft>
                <a:spcPts val="600"/>
              </a:spcAft>
            </a:pPr>
            <a:r>
              <a:rPr lang="en-US" sz="26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/>
                <a:cs typeface="Times New Roman"/>
              </a:rPr>
              <a:t>	B. Journey through the Red Sea............................ </a:t>
            </a:r>
            <a:r>
              <a:rPr lang="en-US" sz="2600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/>
                <a:cs typeface="Times New Roman"/>
              </a:rPr>
              <a:t>14:21-31</a:t>
            </a:r>
          </a:p>
          <a:p>
            <a:pPr>
              <a:spcAft>
                <a:spcPts val="600"/>
              </a:spcAft>
            </a:pPr>
            <a:r>
              <a:rPr lang="en-US" sz="26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/>
                <a:cs typeface="Times New Roman"/>
              </a:rPr>
              <a:t>	C. Songs of Moses and Miriam ............................... </a:t>
            </a:r>
            <a:r>
              <a:rPr lang="en-US" sz="2600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/>
                <a:cs typeface="Times New Roman"/>
              </a:rPr>
              <a:t>15:1-21</a:t>
            </a:r>
          </a:p>
          <a:p>
            <a:pPr>
              <a:spcAft>
                <a:spcPts val="600"/>
              </a:spcAft>
            </a:pPr>
            <a:r>
              <a:rPr lang="en-US" sz="26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/>
                <a:cs typeface="Times New Roman"/>
              </a:rPr>
              <a:t>	D. Journey from Red Sea to wilderness of </a:t>
            </a:r>
            <a:r>
              <a:rPr lang="en-US" sz="2600" dirty="0" err="1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/>
                <a:cs typeface="Times New Roman"/>
              </a:rPr>
              <a:t>Shur</a:t>
            </a:r>
            <a:r>
              <a:rPr lang="en-US" sz="26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/>
                <a:cs typeface="Times New Roman"/>
              </a:rPr>
              <a:t>.... </a:t>
            </a:r>
            <a:r>
              <a:rPr lang="en-US" sz="2600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/>
                <a:cs typeface="Times New Roman"/>
              </a:rPr>
              <a:t>15:22-26</a:t>
            </a:r>
          </a:p>
          <a:p>
            <a:pPr>
              <a:spcAft>
                <a:spcPts val="600"/>
              </a:spcAft>
            </a:pPr>
            <a:r>
              <a:rPr lang="en-US" sz="26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/>
                <a:cs typeface="Times New Roman"/>
              </a:rPr>
              <a:t>	    1. Provision of water at </a:t>
            </a:r>
            <a:r>
              <a:rPr lang="en-US" sz="2600" dirty="0" err="1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/>
                <a:cs typeface="Times New Roman"/>
              </a:rPr>
              <a:t>Marah</a:t>
            </a:r>
            <a:r>
              <a:rPr lang="en-US" sz="26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/>
                <a:cs typeface="Times New Roman"/>
              </a:rPr>
              <a:t> (the bitter waters)</a:t>
            </a:r>
          </a:p>
          <a:p>
            <a:pPr>
              <a:spcAft>
                <a:spcPts val="600"/>
              </a:spcAft>
            </a:pPr>
            <a:r>
              <a:rPr lang="en-US" sz="26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/>
                <a:cs typeface="Times New Roman"/>
              </a:rPr>
              <a:t>	E. Journey from </a:t>
            </a:r>
            <a:r>
              <a:rPr lang="en-US" sz="2600" dirty="0" err="1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/>
                <a:cs typeface="Times New Roman"/>
              </a:rPr>
              <a:t>Elim</a:t>
            </a:r>
            <a:r>
              <a:rPr lang="en-US" sz="26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/>
                <a:cs typeface="Times New Roman"/>
              </a:rPr>
              <a:t> to wilderness of Sin .... </a:t>
            </a:r>
            <a:r>
              <a:rPr lang="en-US" sz="2600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/>
                <a:cs typeface="Times New Roman"/>
              </a:rPr>
              <a:t>15:27 - 16:36</a:t>
            </a:r>
          </a:p>
          <a:p>
            <a:pPr>
              <a:spcAft>
                <a:spcPts val="600"/>
              </a:spcAft>
            </a:pPr>
            <a:r>
              <a:rPr lang="en-US" sz="26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/>
                <a:cs typeface="Times New Roman"/>
              </a:rPr>
              <a:t>	    1. Provision of quail and manna</a:t>
            </a:r>
          </a:p>
          <a:p>
            <a:pPr>
              <a:spcAft>
                <a:spcPts val="600"/>
              </a:spcAft>
            </a:pPr>
            <a:r>
              <a:rPr lang="en-US" sz="26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/>
                <a:cs typeface="Times New Roman"/>
              </a:rPr>
              <a:t>	F. Journey from wilderness of Sin to Rephidim </a:t>
            </a:r>
            <a:r>
              <a:rPr lang="en-US" sz="2600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/>
                <a:cs typeface="Times New Roman"/>
              </a:rPr>
              <a:t>17:1 - 18:27</a:t>
            </a:r>
          </a:p>
          <a:p>
            <a:pPr>
              <a:spcAft>
                <a:spcPts val="600"/>
              </a:spcAft>
            </a:pPr>
            <a:r>
              <a:rPr lang="en-US" sz="26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/>
                <a:cs typeface="Times New Roman"/>
              </a:rPr>
              <a:t>	    1. Water from rock in Horeb (</a:t>
            </a:r>
            <a:r>
              <a:rPr lang="en-US" sz="2600" dirty="0" err="1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/>
                <a:cs typeface="Times New Roman"/>
              </a:rPr>
              <a:t>Massah</a:t>
            </a:r>
            <a:r>
              <a:rPr lang="en-US" sz="26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/>
                <a:cs typeface="Times New Roman"/>
              </a:rPr>
              <a:t>, </a:t>
            </a:r>
            <a:r>
              <a:rPr lang="en-US" sz="2600" dirty="0" err="1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/>
                <a:cs typeface="Times New Roman"/>
              </a:rPr>
              <a:t>Meribah</a:t>
            </a:r>
            <a:r>
              <a:rPr lang="en-US" sz="26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/>
                <a:cs typeface="Times New Roman"/>
              </a:rPr>
              <a:t>) ..</a:t>
            </a:r>
            <a:r>
              <a:rPr lang="en-US" sz="2600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/>
                <a:cs typeface="Times New Roman"/>
              </a:rPr>
              <a:t>17:1-7</a:t>
            </a:r>
          </a:p>
          <a:p>
            <a:pPr>
              <a:spcAft>
                <a:spcPts val="600"/>
              </a:spcAft>
            </a:pPr>
            <a:r>
              <a:rPr lang="en-US" sz="26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/>
                <a:cs typeface="Times New Roman"/>
              </a:rPr>
              <a:t>	    2. </a:t>
            </a:r>
            <a:r>
              <a:rPr lang="en-US" sz="25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/>
                <a:cs typeface="Times New Roman"/>
              </a:rPr>
              <a:t>War: Amalek in Rephidim (Moses’ arms upheld) </a:t>
            </a:r>
            <a:r>
              <a:rPr lang="en-US" sz="2500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/>
                <a:cs typeface="Times New Roman"/>
              </a:rPr>
              <a:t>17:8-16</a:t>
            </a:r>
          </a:p>
          <a:p>
            <a:pPr>
              <a:spcAft>
                <a:spcPts val="600"/>
              </a:spcAft>
            </a:pPr>
            <a:r>
              <a:rPr lang="en-US" sz="26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/>
                <a:cs typeface="Times New Roman"/>
              </a:rPr>
              <a:t>	    3. Jethro (father-in-law) meets and advises Moses </a:t>
            </a:r>
            <a:r>
              <a:rPr lang="en-US" sz="2600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/>
                <a:cs typeface="Times New Roman"/>
              </a:rPr>
              <a:t>18:1-27</a:t>
            </a:r>
          </a:p>
          <a:p>
            <a:pPr>
              <a:lnSpc>
                <a:spcPct val="84000"/>
              </a:lnSpc>
            </a:pPr>
            <a:endParaRPr lang="en-US" sz="19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474324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" y="343657"/>
            <a:ext cx="91440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6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III. Israel at Sinai........................................................... </a:t>
            </a:r>
            <a:r>
              <a:rPr lang="en-US" sz="2600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19:1 - 40:38</a:t>
            </a:r>
          </a:p>
          <a:p>
            <a:pPr>
              <a:spcAft>
                <a:spcPts val="600"/>
              </a:spcAft>
            </a:pPr>
            <a:r>
              <a:rPr lang="en-US" sz="26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A. Journey from Rephidim to wilderness of Sinai .......... </a:t>
            </a:r>
            <a:r>
              <a:rPr lang="en-US" sz="2600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19:1-2</a:t>
            </a:r>
          </a:p>
          <a:p>
            <a:pPr>
              <a:spcAft>
                <a:spcPts val="600"/>
              </a:spcAft>
            </a:pPr>
            <a:r>
              <a:rPr lang="en-US" sz="26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B. Fifth Dispensation (Law) Instituted.......................... </a:t>
            </a:r>
            <a:r>
              <a:rPr lang="en-US" sz="2600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19:3-25</a:t>
            </a:r>
          </a:p>
          <a:p>
            <a:pPr>
              <a:spcAft>
                <a:spcPts val="600"/>
              </a:spcAft>
            </a:pPr>
            <a:r>
              <a:rPr lang="en-US" sz="26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1. Kingdom covenant given and ratified ................... </a:t>
            </a:r>
            <a:r>
              <a:rPr lang="en-US" sz="2600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19:1-8</a:t>
            </a:r>
          </a:p>
          <a:p>
            <a:pPr>
              <a:spcAft>
                <a:spcPts val="600"/>
              </a:spcAft>
            </a:pPr>
            <a:r>
              <a:rPr lang="en-US" sz="26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2. Appearance of God on Mt. Sinai ......................... </a:t>
            </a:r>
            <a:r>
              <a:rPr lang="en-US" sz="2600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19:9-25</a:t>
            </a:r>
          </a:p>
          <a:p>
            <a:pPr>
              <a:spcAft>
                <a:spcPts val="600"/>
              </a:spcAft>
            </a:pPr>
            <a:r>
              <a:rPr lang="en-US" sz="26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C. Giving of the Ten Commandments .......................... </a:t>
            </a:r>
            <a:r>
              <a:rPr lang="en-US" sz="2600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20:1-26</a:t>
            </a:r>
          </a:p>
          <a:p>
            <a:pPr>
              <a:spcAft>
                <a:spcPts val="600"/>
              </a:spcAft>
            </a:pPr>
            <a:r>
              <a:rPr lang="en-US" sz="26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D. Giving of the judgments and feasts ................... </a:t>
            </a:r>
            <a:r>
              <a:rPr lang="en-US" sz="2600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21:1 - 23:33</a:t>
            </a:r>
          </a:p>
          <a:p>
            <a:pPr>
              <a:spcAft>
                <a:spcPts val="600"/>
              </a:spcAft>
            </a:pPr>
            <a:r>
              <a:rPr lang="en-US" sz="26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E. Agreement of people to the words of the Lord ......... </a:t>
            </a:r>
            <a:r>
              <a:rPr lang="en-US" sz="2600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24:1-18</a:t>
            </a:r>
          </a:p>
          <a:p>
            <a:pPr>
              <a:spcAft>
                <a:spcPts val="600"/>
              </a:spcAft>
            </a:pPr>
            <a:r>
              <a:rPr lang="en-US" sz="26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1. Sprinkling of blood on altar and people ................. </a:t>
            </a:r>
            <a:r>
              <a:rPr lang="en-US" sz="2600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24:3-8</a:t>
            </a:r>
          </a:p>
          <a:p>
            <a:pPr>
              <a:spcAft>
                <a:spcPts val="600"/>
              </a:spcAft>
            </a:pPr>
            <a:r>
              <a:rPr lang="en-US" sz="26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2. Moses on Mt. Sinai for 40 days and nights .......... </a:t>
            </a:r>
            <a:r>
              <a:rPr lang="en-US" sz="2600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24:9-18</a:t>
            </a:r>
          </a:p>
          <a:p>
            <a:pPr>
              <a:spcAft>
                <a:spcPts val="600"/>
              </a:spcAft>
            </a:pP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endParaRPr lang="en-US" sz="19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973273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" y="0"/>
            <a:ext cx="9144000" cy="71743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7000"/>
              </a:lnSpc>
            </a:pPr>
            <a:r>
              <a:rPr lang="en-US" sz="25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F. Specification of the Tabernacle ............................... </a:t>
            </a:r>
            <a:r>
              <a:rPr lang="en-US" sz="2500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25:1 - 31:11</a:t>
            </a:r>
          </a:p>
          <a:p>
            <a:pPr>
              <a:lnSpc>
                <a:spcPct val="97000"/>
              </a:lnSpc>
            </a:pPr>
            <a:r>
              <a:rPr lang="en-US" sz="25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Offering for supplies ...................................................... </a:t>
            </a:r>
            <a:r>
              <a:rPr lang="en-US" sz="2400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25:1-9</a:t>
            </a:r>
          </a:p>
          <a:p>
            <a:pPr>
              <a:lnSpc>
                <a:spcPct val="97000"/>
              </a:lnSpc>
            </a:pPr>
            <a:r>
              <a:rPr lang="en-US" sz="24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2. Design of the ark ........................................................ </a:t>
            </a:r>
            <a:r>
              <a:rPr lang="en-US" sz="2400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25:10-22</a:t>
            </a:r>
          </a:p>
          <a:p>
            <a:pPr>
              <a:lnSpc>
                <a:spcPct val="97000"/>
              </a:lnSpc>
            </a:pPr>
            <a:r>
              <a:rPr lang="en-US" sz="24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3. Design of the table for showbread ............................. </a:t>
            </a:r>
            <a:r>
              <a:rPr lang="en-US" sz="2400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25:23-30</a:t>
            </a:r>
          </a:p>
          <a:p>
            <a:pPr>
              <a:lnSpc>
                <a:spcPct val="97000"/>
              </a:lnSpc>
            </a:pPr>
            <a:r>
              <a:rPr lang="en-US" sz="24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4. Design of the golden candlestick ............................... </a:t>
            </a:r>
            <a:r>
              <a:rPr lang="en-US" sz="2400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25:31-40</a:t>
            </a:r>
          </a:p>
          <a:p>
            <a:pPr>
              <a:lnSpc>
                <a:spcPct val="97000"/>
              </a:lnSpc>
            </a:pPr>
            <a:r>
              <a:rPr lang="en-US" sz="24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5. Design of the tabernacle itself ...................................... </a:t>
            </a:r>
            <a:r>
              <a:rPr lang="en-US" sz="2400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26:1-37</a:t>
            </a:r>
          </a:p>
          <a:p>
            <a:pPr>
              <a:lnSpc>
                <a:spcPct val="97000"/>
              </a:lnSpc>
            </a:pPr>
            <a:r>
              <a:rPr lang="en-US" sz="24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6. Design of the altar for burnt offering ............................. </a:t>
            </a:r>
            <a:r>
              <a:rPr lang="en-US" sz="2400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27:1-8</a:t>
            </a:r>
          </a:p>
          <a:p>
            <a:pPr>
              <a:lnSpc>
                <a:spcPct val="97000"/>
              </a:lnSpc>
            </a:pPr>
            <a:r>
              <a:rPr lang="en-US" sz="24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7. Design of the court of the tabernacle ........................... </a:t>
            </a:r>
            <a:r>
              <a:rPr lang="en-US" sz="2400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27:9-19</a:t>
            </a:r>
          </a:p>
          <a:p>
            <a:pPr>
              <a:lnSpc>
                <a:spcPct val="97000"/>
              </a:lnSpc>
            </a:pPr>
            <a:r>
              <a:rPr lang="en-US" sz="24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8. Tending of the lamp .................................................... </a:t>
            </a:r>
            <a:r>
              <a:rPr lang="en-US" sz="2400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27:20-21</a:t>
            </a:r>
          </a:p>
          <a:p>
            <a:pPr>
              <a:lnSpc>
                <a:spcPct val="97000"/>
              </a:lnSpc>
            </a:pPr>
            <a:r>
              <a:rPr lang="en-US" sz="24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9. Design of priests' garments .......................................... </a:t>
            </a:r>
            <a:r>
              <a:rPr lang="en-US" sz="2400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28:1-14</a:t>
            </a:r>
          </a:p>
          <a:p>
            <a:pPr>
              <a:lnSpc>
                <a:spcPct val="97000"/>
              </a:lnSpc>
            </a:pPr>
            <a:r>
              <a:rPr lang="en-US" sz="24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10. Design of the breastplate of judgment ..................... </a:t>
            </a:r>
            <a:r>
              <a:rPr lang="en-US" sz="2400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28:15-30</a:t>
            </a:r>
          </a:p>
          <a:p>
            <a:pPr>
              <a:lnSpc>
                <a:spcPct val="97000"/>
              </a:lnSpc>
            </a:pPr>
            <a:r>
              <a:rPr lang="en-US" sz="24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11. Design of sacred vestments ...................................... </a:t>
            </a:r>
            <a:r>
              <a:rPr lang="en-US" sz="2400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28:31-43</a:t>
            </a:r>
          </a:p>
          <a:p>
            <a:pPr>
              <a:lnSpc>
                <a:spcPct val="97000"/>
              </a:lnSpc>
            </a:pPr>
            <a:r>
              <a:rPr lang="en-US" sz="24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12. Description of consecration of Aaron and sons ……... </a:t>
            </a:r>
            <a:r>
              <a:rPr lang="en-US" sz="2400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29:1-9</a:t>
            </a:r>
          </a:p>
          <a:p>
            <a:pPr>
              <a:lnSpc>
                <a:spcPct val="97000"/>
              </a:lnSpc>
            </a:pPr>
            <a:r>
              <a:rPr lang="en-US" sz="24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13. Description of sacrifices .......................................... </a:t>
            </a:r>
            <a:r>
              <a:rPr lang="en-US" sz="2400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29:10-46</a:t>
            </a:r>
          </a:p>
          <a:p>
            <a:pPr>
              <a:lnSpc>
                <a:spcPct val="97000"/>
              </a:lnSpc>
            </a:pPr>
            <a:r>
              <a:rPr lang="en-US" sz="24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14. Design of the altar of incense .................................... </a:t>
            </a:r>
            <a:r>
              <a:rPr lang="en-US" sz="2400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30:1-10</a:t>
            </a:r>
          </a:p>
          <a:p>
            <a:pPr>
              <a:lnSpc>
                <a:spcPct val="97000"/>
              </a:lnSpc>
            </a:pPr>
            <a:r>
              <a:rPr lang="en-US" sz="24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15. Atonement money .................................................... </a:t>
            </a:r>
            <a:r>
              <a:rPr lang="en-US" sz="2400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30:11-16</a:t>
            </a:r>
          </a:p>
          <a:p>
            <a:pPr>
              <a:lnSpc>
                <a:spcPct val="97000"/>
              </a:lnSpc>
            </a:pPr>
            <a:r>
              <a:rPr lang="en-US" sz="24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16. Design of the brass laver .......................................... </a:t>
            </a:r>
            <a:r>
              <a:rPr lang="en-US" sz="2400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30:17-21</a:t>
            </a:r>
          </a:p>
          <a:p>
            <a:pPr>
              <a:lnSpc>
                <a:spcPct val="97000"/>
              </a:lnSpc>
            </a:pPr>
            <a:r>
              <a:rPr lang="en-US" sz="24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17. Anointing oil and incense ......................................... </a:t>
            </a:r>
            <a:r>
              <a:rPr lang="en-US" sz="2400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30:22-38</a:t>
            </a:r>
          </a:p>
          <a:p>
            <a:pPr>
              <a:lnSpc>
                <a:spcPct val="97000"/>
              </a:lnSpc>
            </a:pPr>
            <a:r>
              <a:rPr lang="en-US" sz="24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18. Appointing of workmen .............................................. </a:t>
            </a:r>
            <a:r>
              <a:rPr lang="en-US" sz="2400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31:1-11</a:t>
            </a:r>
          </a:p>
          <a:p>
            <a:pPr>
              <a:lnSpc>
                <a:spcPct val="84000"/>
              </a:lnSpc>
            </a:pPr>
            <a:endParaRPr lang="en-US" sz="1900" dirty="0">
              <a:latin typeface="Times New Roman"/>
              <a:cs typeface="Times New Roman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D4EC4B1-6405-D043-AB61-73C87C456E80}"/>
              </a:ext>
            </a:extLst>
          </p:cNvPr>
          <p:cNvSpPr/>
          <p:nvPr/>
        </p:nvSpPr>
        <p:spPr>
          <a:xfrm>
            <a:off x="838200" y="1828800"/>
            <a:ext cx="8229600" cy="14478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2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" y="0"/>
            <a:ext cx="9144000" cy="70961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00"/>
              </a:spcAft>
            </a:pPr>
            <a:r>
              <a:rPr lang="en-US" sz="25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G. Between the Specification &amp; Building of Tabernacle   </a:t>
            </a:r>
            <a:r>
              <a:rPr lang="en-US" sz="2500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31:12</a:t>
            </a:r>
            <a:r>
              <a:rPr lang="en-US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35:3</a:t>
            </a:r>
          </a:p>
          <a:p>
            <a:pPr>
              <a:spcAft>
                <a:spcPts val="100"/>
              </a:spcAft>
            </a:pPr>
            <a:r>
              <a:rPr lang="en-US" sz="25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1. Reminder of the Sabbath ............................................. </a:t>
            </a:r>
            <a:r>
              <a:rPr lang="en-US" sz="2500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31:12-17</a:t>
            </a:r>
          </a:p>
          <a:p>
            <a:pPr>
              <a:spcAft>
                <a:spcPts val="100"/>
              </a:spcAft>
            </a:pPr>
            <a:r>
              <a:rPr lang="en-US" sz="25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2. Giving of the two tablets .................................................. </a:t>
            </a:r>
            <a:r>
              <a:rPr lang="en-US" sz="2500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31:18</a:t>
            </a:r>
          </a:p>
          <a:p>
            <a:pPr>
              <a:spcAft>
                <a:spcPts val="100"/>
              </a:spcAft>
            </a:pPr>
            <a:r>
              <a:rPr lang="en-US" sz="25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3. The golden calf incident and judgment ......................... </a:t>
            </a:r>
            <a:r>
              <a:rPr lang="en-US" sz="2500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32:1-35</a:t>
            </a:r>
          </a:p>
          <a:p>
            <a:pPr>
              <a:spcAft>
                <a:spcPts val="100"/>
              </a:spcAft>
            </a:pPr>
            <a:r>
              <a:rPr lang="en-US" sz="25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4. God's command to go up to the promised land ............... </a:t>
            </a:r>
            <a:r>
              <a:rPr lang="en-US" sz="2500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33:1-6</a:t>
            </a:r>
          </a:p>
          <a:p>
            <a:pPr>
              <a:spcAft>
                <a:spcPts val="100"/>
              </a:spcAft>
            </a:pPr>
            <a:r>
              <a:rPr lang="en-US" sz="25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5. Tabernacle outside of camp; Moses speaks with God ... </a:t>
            </a:r>
            <a:r>
              <a:rPr lang="en-US" sz="2500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33:7-11</a:t>
            </a:r>
          </a:p>
          <a:p>
            <a:pPr>
              <a:spcAft>
                <a:spcPts val="100"/>
              </a:spcAft>
            </a:pPr>
            <a:r>
              <a:rPr lang="en-US" sz="25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6. Moses' request of assurance of God's presence ........... </a:t>
            </a:r>
            <a:r>
              <a:rPr lang="en-US" sz="2500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33:12-23</a:t>
            </a:r>
          </a:p>
          <a:p>
            <a:pPr>
              <a:spcAft>
                <a:spcPts val="100"/>
              </a:spcAft>
            </a:pPr>
            <a:r>
              <a:rPr lang="en-US" sz="25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7. Moses on Mt. Sinai Again for 40 days and nights ........ </a:t>
            </a:r>
            <a:r>
              <a:rPr lang="en-US" sz="2500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34:1-28</a:t>
            </a:r>
          </a:p>
          <a:p>
            <a:pPr>
              <a:spcAft>
                <a:spcPts val="100"/>
              </a:spcAft>
            </a:pPr>
            <a:r>
              <a:rPr lang="en-US" sz="25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500" dirty="0" err="1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5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Renewal of tablets, covenant ................................... </a:t>
            </a:r>
            <a:r>
              <a:rPr lang="en-US" sz="2500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34:1-10</a:t>
            </a:r>
          </a:p>
          <a:p>
            <a:pPr>
              <a:spcAft>
                <a:spcPts val="100"/>
              </a:spcAft>
            </a:pPr>
            <a:r>
              <a:rPr lang="en-US" sz="25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ii) Warnings ............................................................... </a:t>
            </a:r>
            <a:r>
              <a:rPr lang="en-US" sz="2500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34:11-17</a:t>
            </a:r>
          </a:p>
          <a:p>
            <a:pPr>
              <a:spcAft>
                <a:spcPts val="100"/>
              </a:spcAft>
            </a:pPr>
            <a:r>
              <a:rPr lang="en-US" sz="25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iii) Feasts ................................................................... </a:t>
            </a:r>
            <a:r>
              <a:rPr lang="en-US" sz="2500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34:11-26</a:t>
            </a:r>
          </a:p>
          <a:p>
            <a:pPr>
              <a:spcAft>
                <a:spcPts val="100"/>
              </a:spcAft>
            </a:pPr>
            <a:r>
              <a:rPr lang="en-US" sz="25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      a) Unleavened bread (see 23:14-15) .................... </a:t>
            </a:r>
            <a:r>
              <a:rPr lang="en-US" sz="2500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34:18-21</a:t>
            </a:r>
          </a:p>
          <a:p>
            <a:pPr>
              <a:spcAft>
                <a:spcPts val="100"/>
              </a:spcAft>
            </a:pPr>
            <a:r>
              <a:rPr lang="en-US" sz="25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      b) Feast of Weeks (see 23:16) ................................... </a:t>
            </a:r>
            <a:r>
              <a:rPr lang="en-US" sz="2500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34:22</a:t>
            </a:r>
          </a:p>
          <a:p>
            <a:pPr>
              <a:spcAft>
                <a:spcPts val="100"/>
              </a:spcAft>
            </a:pPr>
            <a:r>
              <a:rPr lang="en-US" sz="25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      c) Feast of Ingathering (see 23:16) ........................... </a:t>
            </a:r>
            <a:r>
              <a:rPr lang="en-US" sz="2500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34:22</a:t>
            </a:r>
          </a:p>
          <a:p>
            <a:pPr>
              <a:spcAft>
                <a:spcPts val="100"/>
              </a:spcAft>
            </a:pPr>
            <a:r>
              <a:rPr lang="en-US" sz="25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      d) Summary of requirements and their origin …. </a:t>
            </a:r>
            <a:r>
              <a:rPr lang="en-US" sz="2500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34:23-28</a:t>
            </a:r>
          </a:p>
          <a:p>
            <a:pPr>
              <a:spcAft>
                <a:spcPts val="100"/>
              </a:spcAft>
            </a:pPr>
            <a:r>
              <a:rPr lang="en-US" sz="25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8. The Shining and Veiling of Moses' face ...................... </a:t>
            </a:r>
            <a:r>
              <a:rPr lang="en-US" sz="2500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34:29-35</a:t>
            </a:r>
          </a:p>
          <a:p>
            <a:pPr>
              <a:spcAft>
                <a:spcPts val="100"/>
              </a:spcAft>
            </a:pPr>
            <a:r>
              <a:rPr lang="en-US" sz="25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9. Reminder of the Sabbath ................................................. </a:t>
            </a:r>
            <a:r>
              <a:rPr lang="en-US" sz="2500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35:1-3</a:t>
            </a:r>
          </a:p>
          <a:p>
            <a:pPr>
              <a:lnSpc>
                <a:spcPct val="84000"/>
              </a:lnSpc>
            </a:pPr>
            <a:endParaRPr lang="en-US" sz="19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928762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58176</TotalTime>
  <Words>1227</Words>
  <Application>Microsoft Macintosh PowerPoint</Application>
  <PresentationFormat>On-screen Show (4:3)</PresentationFormat>
  <Paragraphs>134</Paragraphs>
  <Slides>35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9" baseType="lpstr">
      <vt:lpstr>Arial</vt:lpstr>
      <vt:lpstr>Calibri</vt:lpstr>
      <vt:lpstr>Times New Roman</vt:lpstr>
      <vt:lpstr>Office Theme</vt:lpstr>
      <vt:lpstr>Genesis - Exodus</vt:lpstr>
      <vt:lpstr>Lesson # 19 Exodus 26-27, 36 &amp; 38</vt:lpstr>
      <vt:lpstr>Outline of Exodus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Overall View of the Tabernacle</vt:lpstr>
      <vt:lpstr>Furnishings of the Tabernacle</vt:lpstr>
      <vt:lpstr>Furnishings on Outside of Tabernacle</vt:lpstr>
      <vt:lpstr>Furniture of the Tabernacle</vt:lpstr>
      <vt:lpstr>Construction of the Tabernacle</vt:lpstr>
      <vt:lpstr>Overall View of the Tabernacle</vt:lpstr>
      <vt:lpstr>PowerPoint Presentation</vt:lpstr>
      <vt:lpstr>PowerPoint Presentation</vt:lpstr>
      <vt:lpstr>PowerPoint Presentation</vt:lpstr>
      <vt:lpstr>PowerPoint Presentation</vt:lpstr>
      <vt:lpstr>Outer Coverings of Tabernacle</vt:lpstr>
      <vt:lpstr>Layout &amp; Direction of Tabernacle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For Wednesday (Nov. 17, 2021)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Harry Osborne</dc:creator>
  <cp:lastModifiedBy>Harry Osborne</cp:lastModifiedBy>
  <cp:revision>27</cp:revision>
  <dcterms:created xsi:type="dcterms:W3CDTF">2011-06-04T16:53:07Z</dcterms:created>
  <dcterms:modified xsi:type="dcterms:W3CDTF">2021-11-14T13:05:24Z</dcterms:modified>
</cp:coreProperties>
</file>