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0" r:id="rId5"/>
    <p:sldId id="261" r:id="rId6"/>
    <p:sldId id="262"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FFFF"/>
    <a:srgbClr val="FFCC00"/>
    <a:srgbClr val="462300"/>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96405" autoAdjust="0"/>
  </p:normalViewPr>
  <p:slideViewPr>
    <p:cSldViewPr>
      <p:cViewPr varScale="1">
        <p:scale>
          <a:sx n="127" d="100"/>
          <a:sy n="127" d="100"/>
        </p:scale>
        <p:origin x="632"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718D5-02F9-FF41-8ECF-41AFFB15DED8}" type="datetimeFigureOut">
              <a:rPr lang="en-US" smtClean="0"/>
              <a:t>12/4/21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AF47BC-1977-E640-B649-A5A18C19A115}" type="slidenum">
              <a:rPr lang="en-US" smtClean="0"/>
              <a:t>‹#›</a:t>
            </a:fld>
            <a:endParaRPr lang="en-US"/>
          </a:p>
        </p:txBody>
      </p:sp>
    </p:spTree>
    <p:extLst>
      <p:ext uri="{BB962C8B-B14F-4D97-AF65-F5344CB8AC3E}">
        <p14:creationId xmlns:p14="http://schemas.microsoft.com/office/powerpoint/2010/main" val="2236993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1</a:t>
            </a:fld>
            <a:endParaRPr lang="en-US"/>
          </a:p>
        </p:txBody>
      </p:sp>
    </p:spTree>
    <p:extLst>
      <p:ext uri="{BB962C8B-B14F-4D97-AF65-F5344CB8AC3E}">
        <p14:creationId xmlns:p14="http://schemas.microsoft.com/office/powerpoint/2010/main" val="379918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2</a:t>
            </a:fld>
            <a:endParaRPr lang="en-US"/>
          </a:p>
        </p:txBody>
      </p:sp>
    </p:spTree>
    <p:extLst>
      <p:ext uri="{BB962C8B-B14F-4D97-AF65-F5344CB8AC3E}">
        <p14:creationId xmlns:p14="http://schemas.microsoft.com/office/powerpoint/2010/main" val="3881686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3</a:t>
            </a:fld>
            <a:endParaRPr lang="en-US"/>
          </a:p>
        </p:txBody>
      </p:sp>
    </p:spTree>
    <p:extLst>
      <p:ext uri="{BB962C8B-B14F-4D97-AF65-F5344CB8AC3E}">
        <p14:creationId xmlns:p14="http://schemas.microsoft.com/office/powerpoint/2010/main" val="4139965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4</a:t>
            </a:fld>
            <a:endParaRPr lang="en-US"/>
          </a:p>
        </p:txBody>
      </p:sp>
    </p:spTree>
    <p:extLst>
      <p:ext uri="{BB962C8B-B14F-4D97-AF65-F5344CB8AC3E}">
        <p14:creationId xmlns:p14="http://schemas.microsoft.com/office/powerpoint/2010/main" val="2555867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5</a:t>
            </a:fld>
            <a:endParaRPr lang="en-US"/>
          </a:p>
        </p:txBody>
      </p:sp>
    </p:spTree>
    <p:extLst>
      <p:ext uri="{BB962C8B-B14F-4D97-AF65-F5344CB8AC3E}">
        <p14:creationId xmlns:p14="http://schemas.microsoft.com/office/powerpoint/2010/main" val="3579803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6</a:t>
            </a:fld>
            <a:endParaRPr lang="en-US"/>
          </a:p>
        </p:txBody>
      </p:sp>
    </p:spTree>
    <p:extLst>
      <p:ext uri="{BB962C8B-B14F-4D97-AF65-F5344CB8AC3E}">
        <p14:creationId xmlns:p14="http://schemas.microsoft.com/office/powerpoint/2010/main" val="4267481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7</a:t>
            </a:fld>
            <a:endParaRPr lang="en-US"/>
          </a:p>
        </p:txBody>
      </p:sp>
    </p:spTree>
    <p:extLst>
      <p:ext uri="{BB962C8B-B14F-4D97-AF65-F5344CB8AC3E}">
        <p14:creationId xmlns:p14="http://schemas.microsoft.com/office/powerpoint/2010/main" val="2931799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8</a:t>
            </a:fld>
            <a:endParaRPr lang="en-US"/>
          </a:p>
        </p:txBody>
      </p:sp>
    </p:spTree>
    <p:extLst>
      <p:ext uri="{BB962C8B-B14F-4D97-AF65-F5344CB8AC3E}">
        <p14:creationId xmlns:p14="http://schemas.microsoft.com/office/powerpoint/2010/main" val="1395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AF47BC-1977-E640-B649-A5A18C19A115}" type="slidenum">
              <a:rPr lang="en-US" smtClean="0"/>
              <a:t>9</a:t>
            </a:fld>
            <a:endParaRPr lang="en-US"/>
          </a:p>
        </p:txBody>
      </p:sp>
    </p:spTree>
    <p:extLst>
      <p:ext uri="{BB962C8B-B14F-4D97-AF65-F5344CB8AC3E}">
        <p14:creationId xmlns:p14="http://schemas.microsoft.com/office/powerpoint/2010/main" val="2786986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02C3A0-9D66-4DBC-B25A-571C1681D29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40867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2C3A0-9D66-4DBC-B25A-571C1681D29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594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2C3A0-9D66-4DBC-B25A-571C1681D29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337793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2C3A0-9D66-4DBC-B25A-571C1681D29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03984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02C3A0-9D66-4DBC-B25A-571C1681D29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19300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02C3A0-9D66-4DBC-B25A-571C1681D29E}" type="datetimeFigureOut">
              <a:rPr lang="en-US" smtClean="0"/>
              <a:t>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175602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02C3A0-9D66-4DBC-B25A-571C1681D29E}" type="datetimeFigureOut">
              <a:rPr lang="en-US" smtClean="0"/>
              <a:t>12/3/21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5273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02C3A0-9D66-4DBC-B25A-571C1681D29E}" type="datetimeFigureOut">
              <a:rPr lang="en-US" smtClean="0"/>
              <a:t>12/3/21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143813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2C3A0-9D66-4DBC-B25A-571C1681D29E}" type="datetimeFigureOut">
              <a:rPr lang="en-US" smtClean="0"/>
              <a:t>12/3/21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423762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2C3A0-9D66-4DBC-B25A-571C1681D29E}" type="datetimeFigureOut">
              <a:rPr lang="en-US" smtClean="0"/>
              <a:t>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188819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2C3A0-9D66-4DBC-B25A-571C1681D29E}" type="datetimeFigureOut">
              <a:rPr lang="en-US" smtClean="0"/>
              <a:t>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313087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0">
              <a:schemeClr val="accent1">
                <a:lumMod val="50000"/>
              </a:schemeClr>
            </a:gs>
            <a:gs pos="100000">
              <a:srgbClr val="00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C402C3A0-9D66-4DBC-B25A-571C1681D29E}" type="datetimeFigureOut">
              <a:rPr lang="en-US" smtClean="0"/>
              <a:pPr/>
              <a:t>12/3/21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52CE681D-2EC5-470F-B446-7DAFBFD97E33}" type="slidenum">
              <a:rPr lang="en-US" smtClean="0"/>
              <a:pPr/>
              <a:t>‹#›</a:t>
            </a:fld>
            <a:endParaRPr lang="en-US" dirty="0"/>
          </a:p>
        </p:txBody>
      </p:sp>
    </p:spTree>
    <p:extLst>
      <p:ext uri="{BB962C8B-B14F-4D97-AF65-F5344CB8AC3E}">
        <p14:creationId xmlns:p14="http://schemas.microsoft.com/office/powerpoint/2010/main" val="220638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D9AAAC-6096-9844-BF76-3F80DE37A956}"/>
              </a:ext>
            </a:extLst>
          </p:cNvPr>
          <p:cNvPicPr>
            <a:picLocks noChangeAspect="1"/>
          </p:cNvPicPr>
          <p:nvPr/>
        </p:nvPicPr>
        <p:blipFill>
          <a:blip r:embed="rId3">
            <a:alphaModFix amt="60000"/>
            <a:extLst>
              <a:ext uri="{28A0092B-C50C-407E-A947-70E740481C1C}">
                <a14:useLocalDpi xmlns:a14="http://schemas.microsoft.com/office/drawing/2010/main" val="0"/>
              </a:ext>
            </a:extLst>
          </a:blip>
          <a:stretch>
            <a:fillRect/>
          </a:stretch>
        </p:blipFill>
        <p:spPr>
          <a:xfrm>
            <a:off x="0" y="1295400"/>
            <a:ext cx="9144000" cy="5562600"/>
          </a:xfrm>
          <a:prstGeom prst="rect">
            <a:avLst/>
          </a:prstGeom>
        </p:spPr>
      </p:pic>
      <p:sp>
        <p:nvSpPr>
          <p:cNvPr id="3" name="Subtitle 2"/>
          <p:cNvSpPr>
            <a:spLocks noGrp="1"/>
          </p:cNvSpPr>
          <p:nvPr>
            <p:ph type="subTitle" idx="1"/>
          </p:nvPr>
        </p:nvSpPr>
        <p:spPr>
          <a:xfrm>
            <a:off x="1371600" y="5867400"/>
            <a:ext cx="6400800" cy="990600"/>
          </a:xfrm>
        </p:spPr>
        <p:txBody>
          <a:bodyPr>
            <a:normAutofit/>
          </a:bodyPr>
          <a:lstStyle/>
          <a:p>
            <a:r>
              <a:rPr lang="en-US" sz="5400" b="1" i="1" dirty="0">
                <a:solidFill>
                  <a:srgbClr val="FFFFFF"/>
                </a:solidFill>
                <a:effectLst>
                  <a:outerShdw blurRad="38100" dist="38100" dir="2700000" algn="tl">
                    <a:schemeClr val="tx1">
                      <a:alpha val="43000"/>
                    </a:schemeClr>
                  </a:outerShdw>
                </a:effectLst>
              </a:rPr>
              <a:t>Ezra 10:1-4</a:t>
            </a:r>
          </a:p>
        </p:txBody>
      </p:sp>
      <p:sp>
        <p:nvSpPr>
          <p:cNvPr id="2" name="Title 1"/>
          <p:cNvSpPr>
            <a:spLocks noGrp="1"/>
          </p:cNvSpPr>
          <p:nvPr>
            <p:ph type="ctrTitle"/>
          </p:nvPr>
        </p:nvSpPr>
        <p:spPr>
          <a:xfrm>
            <a:off x="0" y="0"/>
            <a:ext cx="9144000" cy="1219200"/>
          </a:xfrm>
        </p:spPr>
        <p:txBody>
          <a:bodyPr>
            <a:noAutofit/>
          </a:bodyPr>
          <a:lstStyle/>
          <a:p>
            <a:r>
              <a:rPr lang="en-US" sz="7000" b="1" dirty="0">
                <a:solidFill>
                  <a:srgbClr val="FFFF00"/>
                </a:solidFill>
                <a:effectLst>
                  <a:outerShdw blurRad="38100" dist="38100" dir="2700000" algn="tl">
                    <a:schemeClr val="tx1">
                      <a:alpha val="43000"/>
                    </a:schemeClr>
                  </a:outerShdw>
                </a:effectLst>
              </a:rPr>
              <a:t>From Trespass to Hope</a:t>
            </a:r>
          </a:p>
        </p:txBody>
      </p:sp>
    </p:spTree>
    <p:extLst>
      <p:ext uri="{BB962C8B-B14F-4D97-AF65-F5344CB8AC3E}">
        <p14:creationId xmlns:p14="http://schemas.microsoft.com/office/powerpoint/2010/main" val="3581312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Ezra was praying, and while he was confessing, weeping, and bowing down before the house of God, a very large assembly of men, women, and children gathered to him from Israel; for the people wept very bitterly.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“We have trespassed against our God, and have taken pagan wives from the peoples of the land; yet now there is hope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275458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Ezra was praying</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while he was confessing, weeping, and bowing down before the house of God, a very large assembly of men, women, and children gathered to him from Israel; for the people wept very bitterly.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“We have trespassed against our God, and have taken pagan wives from the peoples of the land; yet now there is hope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408580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Ezra was praying</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while he was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confessing, weeping, and bowing down before the house of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 very large assembly of men, women, and children gathered to him from Israel; for the people wept very bitterly.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“We have trespassed against our God, and have taken pagan wives from the peoples of the land; yet now there is hope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369966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Ezra was praying</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while he was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confessing, weeping, and bowing down before the house of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 very large assembly of men, women, and children gathered to him from Israel;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for the people wept very bitterly</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“We have trespassed against our God, and have taken pagan wives from the peoples of the land; yet now there is hope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1086952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Ezra was praying</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while he was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confessing, weeping, and bowing down before the house of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 very large assembly of men, women, and children gathered to him from Israel;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for the people wept very bitterly</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a:t>
            </a:r>
            <a:r>
              <a:rPr lang="en-US" sz="2800" dirty="0">
                <a:solidFill>
                  <a:srgbClr val="FFFF00"/>
                </a:solidFill>
                <a:effectLst>
                  <a:outerShdw blurRad="50800" dist="50800" dir="5400000" algn="ctr" rotWithShape="0">
                    <a:schemeClr val="tx1"/>
                  </a:outerShdw>
                </a:effectLst>
                <a:latin typeface="Times New Roman" pitchFamily="18" charset="0"/>
                <a:cs typeface="Times New Roman" pitchFamily="18" charset="0"/>
              </a:rPr>
              <a:t>We have trespassed against our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have taken pagan wives from the peoples of the land; yet now there is hope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233093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Ezra was praying</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while he was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confessing, weeping, and bowing down before the house of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 very large assembly of men, women, and children gathered to him from Israel;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for the people wept very bitterly</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a:t>
            </a:r>
            <a:r>
              <a:rPr lang="en-US" sz="2800" dirty="0">
                <a:solidFill>
                  <a:srgbClr val="FFFF00"/>
                </a:solidFill>
                <a:effectLst>
                  <a:outerShdw blurRad="50800" dist="50800" dir="5400000" algn="ctr" rotWithShape="0">
                    <a:schemeClr val="tx1"/>
                  </a:outerShdw>
                </a:effectLst>
                <a:latin typeface="Times New Roman" pitchFamily="18" charset="0"/>
                <a:cs typeface="Times New Roman" pitchFamily="18" charset="0"/>
              </a:rPr>
              <a:t>We have trespassed against our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have taken pagan wives from the peoples of the land; </a:t>
            </a:r>
            <a:r>
              <a:rPr lang="en-US" sz="2800" dirty="0">
                <a:solidFill>
                  <a:srgbClr val="FFC000"/>
                </a:solidFill>
                <a:effectLst>
                  <a:outerShdw blurRad="50800" dist="50800" dir="5400000" algn="ctr" rotWithShape="0">
                    <a:schemeClr val="tx1"/>
                  </a:outerShdw>
                </a:effectLst>
                <a:latin typeface="Times New Roman" pitchFamily="18" charset="0"/>
                <a:cs typeface="Times New Roman" pitchFamily="18" charset="0"/>
              </a:rPr>
              <a:t>yet now there is hope</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136402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a:solidFill>
                  <a:srgbClr val="FFFF00"/>
                </a:solidFill>
                <a:effectLst>
                  <a:outerShdw blurRad="38100" dist="38100" dir="2700000" algn="tl">
                    <a:schemeClr val="tx1">
                      <a:alpha val="43000"/>
                    </a:schemeClr>
                  </a:outerShdw>
                </a:effectLst>
              </a:rPr>
              <a:t>Ezra 10:1-4</a:t>
            </a:r>
          </a:p>
        </p:txBody>
      </p:sp>
      <p:sp>
        <p:nvSpPr>
          <p:cNvPr id="5" name="TextBox 4"/>
          <p:cNvSpPr txBox="1"/>
          <p:nvPr/>
        </p:nvSpPr>
        <p:spPr>
          <a:xfrm>
            <a:off x="152400" y="914400"/>
            <a:ext cx="8991600" cy="5823133"/>
          </a:xfrm>
          <a:prstGeom prst="rect">
            <a:avLst/>
          </a:prstGeom>
          <a:noFill/>
        </p:spPr>
        <p:txBody>
          <a:bodyPr wrap="square" rtlCol="0">
            <a:spAutoFit/>
          </a:bodyPr>
          <a:lstStyle/>
          <a:p>
            <a:pPr>
              <a:lnSpc>
                <a:spcPct val="95000"/>
              </a:lnSpc>
            </a:pP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1</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Now while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Ezra was praying</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while he was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confessing, weeping, and bowing down before the house of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 very large assembly of men, women, and children gathered to him from Israel; </a:t>
            </a:r>
            <a:r>
              <a:rPr lang="en-US" sz="2800" dirty="0">
                <a:solidFill>
                  <a:srgbClr val="FFFD78"/>
                </a:solidFill>
                <a:effectLst>
                  <a:outerShdw blurRad="50800" dist="50800" dir="5400000" algn="ctr" rotWithShape="0">
                    <a:schemeClr val="tx1"/>
                  </a:outerShdw>
                </a:effectLst>
                <a:latin typeface="Times New Roman" pitchFamily="18" charset="0"/>
                <a:cs typeface="Times New Roman" pitchFamily="18" charset="0"/>
              </a:rPr>
              <a:t>for the people wept very bitterly</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2 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And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Shechaniah</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the son of </a:t>
            </a:r>
            <a:r>
              <a:rPr lang="en-US" sz="2800" dirty="0" err="1">
                <a:solidFill>
                  <a:srgbClr val="FFFFFF"/>
                </a:solidFill>
                <a:effectLst>
                  <a:outerShdw blurRad="50800" dist="50800" dir="5400000" algn="ctr" rotWithShape="0">
                    <a:schemeClr val="tx1"/>
                  </a:outerShdw>
                </a:effectLst>
                <a:latin typeface="Times New Roman" pitchFamily="18" charset="0"/>
                <a:cs typeface="Times New Roman" pitchFamily="18" charset="0"/>
              </a:rPr>
              <a:t>Jehiel</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one of the sons of Elam, spoke up and said to Ezra, “</a:t>
            </a:r>
            <a:r>
              <a:rPr lang="en-US" sz="2800" dirty="0">
                <a:solidFill>
                  <a:srgbClr val="FFFF00"/>
                </a:solidFill>
                <a:effectLst>
                  <a:outerShdw blurRad="50800" dist="50800" dir="5400000" algn="ctr" rotWithShape="0">
                    <a:schemeClr val="tx1"/>
                  </a:outerShdw>
                </a:effectLst>
                <a:latin typeface="Times New Roman" pitchFamily="18" charset="0"/>
                <a:cs typeface="Times New Roman" pitchFamily="18" charset="0"/>
              </a:rPr>
              <a:t>We have trespassed against our God</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and have taken pagan wives from the peoples of the land; </a:t>
            </a:r>
            <a:r>
              <a:rPr lang="en-US" sz="2800" dirty="0">
                <a:solidFill>
                  <a:srgbClr val="FFC000"/>
                </a:solidFill>
                <a:effectLst>
                  <a:outerShdw blurRad="50800" dist="50800" dir="5400000" algn="ctr" rotWithShape="0">
                    <a:schemeClr val="tx1"/>
                  </a:outerShdw>
                </a:effectLst>
                <a:latin typeface="Times New Roman" pitchFamily="18" charset="0"/>
                <a:cs typeface="Times New Roman" pitchFamily="18" charset="0"/>
              </a:rPr>
              <a:t>yet now there is hope</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in Israel in spite of this.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3 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Now therefore, let us make a covenant with our God to put away all these wives and those who have been born to them, according to the advice of my master and of those who tremble at the commandment of our God; and </a:t>
            </a:r>
            <a:r>
              <a:rPr lang="en-US" sz="2800" dirty="0">
                <a:solidFill>
                  <a:srgbClr val="FFC000"/>
                </a:solidFill>
                <a:effectLst>
                  <a:outerShdw blurRad="50800" dist="50800" dir="5400000" algn="ctr" rotWithShape="0">
                    <a:schemeClr val="tx1"/>
                  </a:outerShdw>
                </a:effectLst>
                <a:latin typeface="Times New Roman" pitchFamily="18" charset="0"/>
                <a:cs typeface="Times New Roman" pitchFamily="18" charset="0"/>
              </a:rPr>
              <a:t>let it be done according to the law</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 </a:t>
            </a:r>
            <a:r>
              <a:rPr lang="en-US" sz="2800" b="1" baseline="300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4 </a:t>
            </a:r>
            <a:r>
              <a:rPr lang="en-US" sz="2800" dirty="0">
                <a:solidFill>
                  <a:srgbClr val="FFFFFF"/>
                </a:solidFill>
                <a:effectLst>
                  <a:outerShdw blurRad="50800" dist="50800" dir="5400000" algn="ctr" rotWithShape="0">
                    <a:schemeClr val="tx1"/>
                  </a:outerShdw>
                </a:effectLst>
                <a:latin typeface="Times New Roman" pitchFamily="18" charset="0"/>
                <a:cs typeface="Times New Roman" pitchFamily="18" charset="0"/>
              </a:rPr>
              <a:t>Arise, for this matter is your responsibility. We also are with you. Be of good courage, and do it.”</a:t>
            </a:r>
          </a:p>
        </p:txBody>
      </p:sp>
    </p:spTree>
    <p:extLst>
      <p:ext uri="{BB962C8B-B14F-4D97-AF65-F5344CB8AC3E}">
        <p14:creationId xmlns:p14="http://schemas.microsoft.com/office/powerpoint/2010/main" val="50929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Autofit/>
          </a:bodyPr>
          <a:lstStyle/>
          <a:p>
            <a:r>
              <a:rPr lang="en-US" sz="4600" b="1" dirty="0">
                <a:solidFill>
                  <a:srgbClr val="FFC000"/>
                </a:solidFill>
                <a:effectLst>
                  <a:outerShdw blurRad="38100" dist="38100" dir="2700000" algn="tl">
                    <a:schemeClr val="tx1">
                      <a:alpha val="43000"/>
                    </a:schemeClr>
                  </a:outerShdw>
                </a:effectLst>
              </a:rPr>
              <a:t>Going from Trespass to Hope…</a:t>
            </a:r>
          </a:p>
        </p:txBody>
      </p:sp>
      <p:sp>
        <p:nvSpPr>
          <p:cNvPr id="4" name="Content Placeholder 3"/>
          <p:cNvSpPr>
            <a:spLocks noGrp="1"/>
          </p:cNvSpPr>
          <p:nvPr>
            <p:ph idx="1"/>
          </p:nvPr>
        </p:nvSpPr>
        <p:spPr>
          <a:xfrm>
            <a:off x="0" y="990600"/>
            <a:ext cx="9220200" cy="5867400"/>
          </a:xfrm>
        </p:spPr>
        <p:txBody>
          <a:bodyPr>
            <a:normAutofit/>
          </a:bodyPr>
          <a:lstStyle/>
          <a:p>
            <a:pPr>
              <a:lnSpc>
                <a:spcPct val="90000"/>
              </a:lnSpc>
              <a:spcBef>
                <a:spcPts val="0"/>
              </a:spcBef>
              <a:spcAft>
                <a:spcPts val="600"/>
              </a:spcAft>
              <a:buClr>
                <a:srgbClr val="FFCC00"/>
              </a:buClr>
            </a:pPr>
            <a:r>
              <a:rPr lang="en-US" dirty="0">
                <a:solidFill>
                  <a:srgbClr val="FFFFFF"/>
                </a:solidFill>
                <a:effectLst>
                  <a:outerShdw blurRad="50800" dist="50800" dir="5400000" algn="ctr" rotWithShape="0">
                    <a:schemeClr val="tx1"/>
                  </a:outerShdw>
                </a:effectLst>
              </a:rPr>
              <a:t>Demands returning to God’s law as the standard</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rPr>
              <a:t>2 Kings 22:8-13 </a:t>
            </a:r>
            <a:r>
              <a:rPr lang="en-US" dirty="0">
                <a:solidFill>
                  <a:srgbClr val="FFFFFF"/>
                </a:solidFill>
                <a:effectLst>
                  <a:outerShdw blurRad="50800" dist="50800" dir="5400000" algn="ctr" rotWithShape="0">
                    <a:schemeClr val="tx1"/>
                  </a:outerShdw>
                </a:effectLst>
                <a:sym typeface="Wingdings" pitchFamily="2" charset="2"/>
              </a:rPr>
              <a:t> </a:t>
            </a:r>
            <a:r>
              <a:rPr lang="en-US" b="1" i="1" dirty="0">
                <a:solidFill>
                  <a:srgbClr val="FFFF00"/>
                </a:solidFill>
                <a:effectLst>
                  <a:outerShdw blurRad="50800" dist="50800" dir="5400000" algn="ctr" rotWithShape="0">
                    <a:schemeClr val="tx1"/>
                  </a:outerShdw>
                </a:effectLst>
                <a:sym typeface="Wingdings" pitchFamily="2" charset="2"/>
              </a:rPr>
              <a:t>2 Kings 24</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sym typeface="Wingdings" pitchFamily="2" charset="2"/>
              </a:rPr>
              <a:t>Galatians 1:6-9</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sym typeface="Wingdings" pitchFamily="2" charset="2"/>
              </a:rPr>
              <a:t>1 John 1:1-4</a:t>
            </a:r>
            <a:r>
              <a:rPr lang="en-US" dirty="0">
                <a:solidFill>
                  <a:srgbClr val="FFFF00"/>
                </a:solidFill>
                <a:effectLst>
                  <a:outerShdw blurRad="50800" dist="50800" dir="5400000" algn="ctr" rotWithShape="0">
                    <a:schemeClr val="tx1"/>
                  </a:outerShdw>
                </a:effectLst>
                <a:sym typeface="Wingdings" pitchFamily="2" charset="2"/>
              </a:rPr>
              <a:t>;</a:t>
            </a:r>
            <a:r>
              <a:rPr lang="en-US" b="1" i="1" dirty="0">
                <a:solidFill>
                  <a:srgbClr val="FFFF00"/>
                </a:solidFill>
                <a:effectLst>
                  <a:outerShdw blurRad="50800" dist="50800" dir="5400000" algn="ctr" rotWithShape="0">
                    <a:schemeClr val="tx1"/>
                  </a:outerShdw>
                </a:effectLst>
                <a:sym typeface="Wingdings" pitchFamily="2" charset="2"/>
              </a:rPr>
              <a:t> 2:7</a:t>
            </a:r>
            <a:r>
              <a:rPr lang="en-US" dirty="0">
                <a:solidFill>
                  <a:srgbClr val="FFFFFF"/>
                </a:solidFill>
                <a:effectLst>
                  <a:outerShdw blurRad="50800" dist="50800" dir="5400000" algn="ctr" rotWithShape="0">
                    <a:schemeClr val="tx1"/>
                  </a:outerShdw>
                </a:effectLst>
                <a:sym typeface="Wingdings" pitchFamily="2" charset="2"/>
              </a:rPr>
              <a:t>   </a:t>
            </a:r>
            <a:r>
              <a:rPr lang="en-US" dirty="0">
                <a:solidFill>
                  <a:schemeClr val="bg1"/>
                </a:solidFill>
                <a:effectLst>
                  <a:outerShdw blurRad="50800" dist="50800" dir="5400000" algn="ctr" rotWithShape="0">
                    <a:schemeClr val="tx1"/>
                  </a:outerShdw>
                </a:effectLst>
                <a:sym typeface="Wingdings" pitchFamily="2" charset="2"/>
              </a:rPr>
              <a:t>   </a:t>
            </a:r>
            <a:r>
              <a:rPr lang="en-US" b="1" i="1" dirty="0">
                <a:solidFill>
                  <a:srgbClr val="FFFF00"/>
                </a:solidFill>
                <a:effectLst>
                  <a:outerShdw blurRad="50800" dist="50800" dir="5400000" algn="ctr" rotWithShape="0">
                    <a:schemeClr val="tx1"/>
                  </a:outerShdw>
                </a:effectLst>
                <a:sym typeface="Wingdings" pitchFamily="2" charset="2"/>
              </a:rPr>
              <a:t>2 Timothy 1:13</a:t>
            </a:r>
            <a:endParaRPr lang="en-US" b="1" i="1" dirty="0">
              <a:solidFill>
                <a:srgbClr val="FFFF00"/>
              </a:solidFill>
              <a:effectLst>
                <a:outerShdw blurRad="50800" dist="50800" dir="5400000" algn="ctr" rotWithShape="0">
                  <a:schemeClr val="tx1"/>
                </a:outerShdw>
              </a:effectLst>
            </a:endParaRPr>
          </a:p>
          <a:p>
            <a:pPr>
              <a:lnSpc>
                <a:spcPct val="90000"/>
              </a:lnSpc>
              <a:spcBef>
                <a:spcPts val="0"/>
              </a:spcBef>
              <a:spcAft>
                <a:spcPts val="600"/>
              </a:spcAft>
              <a:buClr>
                <a:srgbClr val="FFCC00"/>
              </a:buClr>
            </a:pPr>
            <a:r>
              <a:rPr lang="en-US" dirty="0">
                <a:solidFill>
                  <a:srgbClr val="FFFFFF"/>
                </a:solidFill>
                <a:effectLst>
                  <a:outerShdw blurRad="50800" dist="50800" dir="5400000" algn="ctr" rotWithShape="0">
                    <a:schemeClr val="tx1"/>
                  </a:outerShdw>
                </a:effectLst>
              </a:rPr>
              <a:t>Requires God’s people to support spiritual leadership</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rPr>
              <a:t>Judges 6:14</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rPr>
              <a:t>Acts 20:25-32</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rPr>
              <a:t>Titus 1:9-11  </a:t>
            </a:r>
            <a:r>
              <a:rPr lang="en-US" dirty="0">
                <a:solidFill>
                  <a:schemeClr val="bg1"/>
                </a:solidFill>
                <a:effectLst>
                  <a:outerShdw blurRad="50800" dist="50800" dir="5400000" algn="ctr" rotWithShape="0">
                    <a:schemeClr val="tx1"/>
                  </a:outerShdw>
                </a:effectLst>
                <a:sym typeface="Wingdings" pitchFamily="2" charset="2"/>
              </a:rPr>
              <a:t></a:t>
            </a:r>
            <a:r>
              <a:rPr lang="en-US" b="1" i="1" dirty="0">
                <a:solidFill>
                  <a:srgbClr val="FFFF00"/>
                </a:solidFill>
                <a:effectLst>
                  <a:outerShdw blurRad="50800" dist="50800" dir="5400000" algn="ctr" rotWithShape="0">
                    <a:schemeClr val="tx1"/>
                  </a:outerShdw>
                </a:effectLst>
                <a:sym typeface="Wingdings" pitchFamily="2" charset="2"/>
              </a:rPr>
              <a:t>   Hebrews 13:7, 17</a:t>
            </a:r>
            <a:endParaRPr lang="en-US" b="1" i="1" dirty="0">
              <a:solidFill>
                <a:srgbClr val="FFFF00"/>
              </a:solidFill>
              <a:effectLst>
                <a:outerShdw blurRad="50800" dist="50800" dir="5400000" algn="ctr" rotWithShape="0">
                  <a:schemeClr val="tx1"/>
                </a:outerShdw>
              </a:effectLst>
            </a:endParaRPr>
          </a:p>
          <a:p>
            <a:pPr>
              <a:lnSpc>
                <a:spcPct val="90000"/>
              </a:lnSpc>
              <a:spcBef>
                <a:spcPts val="0"/>
              </a:spcBef>
              <a:spcAft>
                <a:spcPts val="600"/>
              </a:spcAft>
              <a:buClr>
                <a:srgbClr val="FFCC00"/>
              </a:buClr>
            </a:pPr>
            <a:r>
              <a:rPr lang="en-US" dirty="0">
                <a:solidFill>
                  <a:srgbClr val="FFFFFF"/>
                </a:solidFill>
                <a:effectLst>
                  <a:outerShdw blurRad="50800" dist="50800" dir="5400000" algn="ctr" rotWithShape="0">
                    <a:schemeClr val="tx1"/>
                  </a:outerShdw>
                </a:effectLst>
              </a:rPr>
              <a:t>Demands courage to do what is known to be right</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rPr>
              <a:t>Deuteronomy 31:1-8</a:t>
            </a:r>
            <a:r>
              <a:rPr lang="en-US" dirty="0">
                <a:solidFill>
                  <a:srgbClr val="FFFFFF"/>
                </a:solidFill>
                <a:effectLst>
                  <a:outerShdw blurRad="50800" dist="50800" dir="5400000" algn="ctr" rotWithShape="0">
                    <a:schemeClr val="tx1"/>
                  </a:outerShdw>
                </a:effectLst>
              </a:rPr>
              <a:t> </a:t>
            </a:r>
            <a:r>
              <a:rPr lang="en-US" dirty="0">
                <a:solidFill>
                  <a:srgbClr val="FFFFFF"/>
                </a:solidFill>
                <a:effectLst>
                  <a:outerShdw blurRad="50800" dist="50800" dir="5400000" algn="ctr" rotWithShape="0">
                    <a:schemeClr val="tx1"/>
                  </a:outerShdw>
                </a:effectLst>
                <a:sym typeface="Wingdings" pitchFamily="2" charset="2"/>
              </a:rPr>
              <a:t> </a:t>
            </a:r>
            <a:r>
              <a:rPr lang="en-US" b="1" i="1" dirty="0">
                <a:solidFill>
                  <a:srgbClr val="FFFF00"/>
                </a:solidFill>
                <a:effectLst>
                  <a:outerShdw blurRad="50800" dist="50800" dir="5400000" algn="ctr" rotWithShape="0">
                    <a:schemeClr val="tx1"/>
                  </a:outerShdw>
                </a:effectLst>
                <a:sym typeface="Wingdings" pitchFamily="2" charset="2"/>
              </a:rPr>
              <a:t>Joshua 1:5-9</a:t>
            </a:r>
            <a:r>
              <a:rPr lang="en-US" b="1" i="1" dirty="0">
                <a:solidFill>
                  <a:schemeClr val="bg1"/>
                </a:solidFill>
                <a:effectLst>
                  <a:outerShdw blurRad="50800" dist="50800" dir="5400000" algn="ctr" rotWithShape="0">
                    <a:schemeClr val="tx1"/>
                  </a:outerShdw>
                </a:effectLst>
                <a:sym typeface="Wingdings" pitchFamily="2" charset="2"/>
              </a:rPr>
              <a:t>;</a:t>
            </a:r>
            <a:r>
              <a:rPr lang="en-US" b="1" i="1" dirty="0">
                <a:solidFill>
                  <a:srgbClr val="FFFF00"/>
                </a:solidFill>
                <a:effectLst>
                  <a:outerShdw blurRad="50800" dist="50800" dir="5400000" algn="ctr" rotWithShape="0">
                    <a:schemeClr val="tx1"/>
                  </a:outerShdw>
                </a:effectLst>
                <a:sym typeface="Wingdings" pitchFamily="2" charset="2"/>
              </a:rPr>
              <a:t> 24:14-15</a:t>
            </a:r>
          </a:p>
          <a:p>
            <a:pPr lvl="1">
              <a:lnSpc>
                <a:spcPct val="90000"/>
              </a:lnSpc>
              <a:spcBef>
                <a:spcPts val="0"/>
              </a:spcBef>
              <a:spcAft>
                <a:spcPts val="600"/>
              </a:spcAft>
              <a:buClr>
                <a:srgbClr val="FFFFFF"/>
              </a:buClr>
              <a:buFont typeface="Wingdings" pitchFamily="2" charset="2"/>
              <a:buChar char="§"/>
            </a:pPr>
            <a:r>
              <a:rPr lang="en-US" b="1" i="1" dirty="0">
                <a:solidFill>
                  <a:srgbClr val="FFFF00"/>
                </a:solidFill>
                <a:effectLst>
                  <a:outerShdw blurRad="50800" dist="50800" dir="5400000" algn="ctr" rotWithShape="0">
                    <a:schemeClr val="tx1"/>
                  </a:outerShdw>
                </a:effectLst>
                <a:sym typeface="Wingdings" pitchFamily="2" charset="2"/>
              </a:rPr>
              <a:t>Hebrews 13:6</a:t>
            </a:r>
            <a:endParaRPr lang="en-US" b="1" i="1" dirty="0">
              <a:solidFill>
                <a:srgbClr val="FFFF00"/>
              </a:solidFill>
              <a:effectLst>
                <a:outerShdw blurRad="50800" dist="50800" dir="5400000" algn="ctr" rotWithShape="0">
                  <a:schemeClr val="tx1"/>
                </a:outerShdw>
              </a:effectLst>
            </a:endParaRPr>
          </a:p>
          <a:p>
            <a:pPr>
              <a:lnSpc>
                <a:spcPct val="90000"/>
              </a:lnSpc>
              <a:spcBef>
                <a:spcPts val="0"/>
              </a:spcBef>
              <a:spcAft>
                <a:spcPts val="600"/>
              </a:spcAft>
              <a:buClr>
                <a:srgbClr val="FFCC00"/>
              </a:buClr>
            </a:pPr>
            <a:r>
              <a:rPr lang="en-US" dirty="0">
                <a:solidFill>
                  <a:srgbClr val="FFFFFF"/>
                </a:solidFill>
                <a:effectLst>
                  <a:outerShdw blurRad="50800" dist="50800" dir="5400000" algn="ctr" rotWithShape="0">
                    <a:schemeClr val="tx1"/>
                  </a:outerShdw>
                </a:effectLst>
              </a:rPr>
              <a:t>Modern departures from truth requires same things</a:t>
            </a:r>
          </a:p>
        </p:txBody>
      </p:sp>
    </p:spTree>
    <p:extLst>
      <p:ext uri="{BB962C8B-B14F-4D97-AF65-F5344CB8AC3E}">
        <p14:creationId xmlns:p14="http://schemas.microsoft.com/office/powerpoint/2010/main" val="25470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23637</TotalTime>
  <Words>1386</Words>
  <Application>Microsoft Macintosh PowerPoint</Application>
  <PresentationFormat>On-screen Show (4:3)</PresentationFormat>
  <Paragraphs>38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From Trespass to Hope</vt:lpstr>
      <vt:lpstr>Ezra 10:1-4</vt:lpstr>
      <vt:lpstr>Ezra 10:1-4</vt:lpstr>
      <vt:lpstr>Ezra 10:1-4</vt:lpstr>
      <vt:lpstr>Ezra 10:1-4</vt:lpstr>
      <vt:lpstr>Ezra 10:1-4</vt:lpstr>
      <vt:lpstr>Ezra 10:1-4</vt:lpstr>
      <vt:lpstr>Ezra 10:1-4</vt:lpstr>
      <vt:lpstr>Going from Trespass to Hope…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Path from Apostasy to Hope</dc:title>
  <dc:creator>Harry</dc:creator>
  <cp:lastModifiedBy>Harry Osborne</cp:lastModifiedBy>
  <cp:revision>12</cp:revision>
  <dcterms:created xsi:type="dcterms:W3CDTF">2012-06-30T17:19:06Z</dcterms:created>
  <dcterms:modified xsi:type="dcterms:W3CDTF">2021-12-19T12:57:47Z</dcterms:modified>
</cp:coreProperties>
</file>