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41" r:id="rId3"/>
    <p:sldId id="335" r:id="rId4"/>
    <p:sldId id="588" r:id="rId5"/>
    <p:sldId id="589" r:id="rId6"/>
    <p:sldId id="590" r:id="rId7"/>
    <p:sldId id="591" r:id="rId8"/>
    <p:sldId id="592" r:id="rId9"/>
    <p:sldId id="593" r:id="rId10"/>
    <p:sldId id="594" r:id="rId11"/>
    <p:sldId id="595" r:id="rId12"/>
    <p:sldId id="596" r:id="rId13"/>
    <p:sldId id="597" r:id="rId14"/>
    <p:sldId id="598" r:id="rId15"/>
    <p:sldId id="600" r:id="rId16"/>
    <p:sldId id="601" r:id="rId17"/>
    <p:sldId id="599" r:id="rId18"/>
    <p:sldId id="586" r:id="rId19"/>
    <p:sldId id="587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D78"/>
    <a:srgbClr val="FF8AD8"/>
    <a:srgbClr val="76D6FF"/>
    <a:srgbClr val="00FDFF"/>
    <a:srgbClr val="73FEFF"/>
    <a:srgbClr val="FFFFFF"/>
    <a:srgbClr val="996633"/>
    <a:srgbClr val="573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81"/>
    <p:restoredTop sz="94694"/>
  </p:normalViewPr>
  <p:slideViewPr>
    <p:cSldViewPr>
      <p:cViewPr varScale="1">
        <p:scale>
          <a:sx n="121" d="100"/>
          <a:sy n="121" d="100"/>
        </p:scale>
        <p:origin x="10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01FED-B976-9743-946F-3B425A0561A6}" type="datetimeFigureOut">
              <a:rPr lang="en-US" smtClean="0"/>
              <a:t>1/29/22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2D049-94EE-434B-B067-5B0D2BBD9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41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76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3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26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67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1/29/22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0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1/29/22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16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1/29/22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3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0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72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tx1"/>
            </a:gs>
            <a:gs pos="90000">
              <a:srgbClr val="573A1D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155D32FA-52F2-4016-BB42-1F99F8F28128}" type="datetimeFigureOut">
              <a:rPr lang="en-US" smtClean="0"/>
              <a:pPr/>
              <a:t>1/29/22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4B54F365-D2D6-4158-91AD-588385D5C1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2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890" y="0"/>
            <a:ext cx="4617110" cy="335280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Joshua –</a:t>
            </a:r>
            <a:br>
              <a:rPr lang="en-US" sz="7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</a:br>
            <a:r>
              <a:rPr lang="en-US" sz="7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</a:t>
            </a:r>
            <a:r>
              <a:rPr lang="en-US" sz="7200" b="1" baseline="30000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st</a:t>
            </a:r>
            <a:r>
              <a:rPr lang="en-US" sz="7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Samuel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8800" y="4495800"/>
            <a:ext cx="4775200" cy="2209800"/>
          </a:xfrm>
        </p:spPr>
        <p:txBody>
          <a:bodyPr anchor="ctr">
            <a:normAutofit/>
          </a:bodyPr>
          <a:lstStyle/>
          <a:p>
            <a:r>
              <a:rPr lang="en-US" sz="4800" b="1" i="1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Lesson #18</a:t>
            </a:r>
            <a:endParaRPr lang="en-US" sz="1300" b="1" i="1" dirty="0">
              <a:solidFill>
                <a:srgbClr val="FF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Samuel 6-8</a:t>
            </a:r>
          </a:p>
        </p:txBody>
      </p:sp>
      <p:pic>
        <p:nvPicPr>
          <p:cNvPr id="6" name="Picture 2" descr="Old Testament Lessons Vol. 3 - Joshua - 1 Samuel">
            <a:extLst>
              <a:ext uri="{FF2B5EF4-FFF2-40B4-BE49-F238E27FC236}">
                <a16:creationId xmlns:a16="http://schemas.microsoft.com/office/drawing/2014/main" id="{C180C912-67CA-194A-9A14-8F517D4A13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0" r="16400"/>
          <a:stretch/>
        </p:blipFill>
        <p:spPr bwMode="auto">
          <a:xfrm>
            <a:off x="152400" y="152400"/>
            <a:ext cx="4374490" cy="650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66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23A5F9-A5EB-F247-9041-5429AF40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Samuel 7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5FA061-2B2F-5948-AE4D-17CD8728E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19200"/>
            <a:ext cx="7315200" cy="523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11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23A5F9-A5EB-F247-9041-5429AF40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Samuel 7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5FA061-2B2F-5948-AE4D-17CD8728E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19200"/>
            <a:ext cx="7315200" cy="5237683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C8674EA-537A-1D43-B238-73F49421C5FB}"/>
              </a:ext>
            </a:extLst>
          </p:cNvPr>
          <p:cNvCxnSpPr/>
          <p:nvPr/>
        </p:nvCxnSpPr>
        <p:spPr>
          <a:xfrm>
            <a:off x="6248400" y="4267200"/>
            <a:ext cx="762000" cy="152400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D70F7B7-262D-514D-A572-376D5813B299}"/>
              </a:ext>
            </a:extLst>
          </p:cNvPr>
          <p:cNvSpPr txBox="1"/>
          <p:nvPr/>
        </p:nvSpPr>
        <p:spPr>
          <a:xfrm>
            <a:off x="5334000" y="3897868"/>
            <a:ext cx="914400" cy="36933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Ramah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6638DF0-E8DD-DC41-80F1-2AF121E0D180}"/>
              </a:ext>
            </a:extLst>
          </p:cNvPr>
          <p:cNvCxnSpPr/>
          <p:nvPr/>
        </p:nvCxnSpPr>
        <p:spPr>
          <a:xfrm>
            <a:off x="7848600" y="3260834"/>
            <a:ext cx="762000" cy="152400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CDE4201-B6A4-3441-9D3F-D9CC89BC05A8}"/>
              </a:ext>
            </a:extLst>
          </p:cNvPr>
          <p:cNvSpPr txBox="1"/>
          <p:nvPr/>
        </p:nvSpPr>
        <p:spPr>
          <a:xfrm>
            <a:off x="6934200" y="2891502"/>
            <a:ext cx="914400" cy="36933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Gilgal</a:t>
            </a:r>
          </a:p>
        </p:txBody>
      </p:sp>
    </p:spTree>
    <p:extLst>
      <p:ext uri="{BB962C8B-B14F-4D97-AF65-F5344CB8AC3E}">
        <p14:creationId xmlns:p14="http://schemas.microsoft.com/office/powerpoint/2010/main" val="296739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23A5F9-A5EB-F247-9041-5429AF40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Samuel 8</a:t>
            </a:r>
          </a:p>
        </p:txBody>
      </p:sp>
      <p:pic>
        <p:nvPicPr>
          <p:cNvPr id="9" name="Picture 2" descr="Bible Lesson: Israel rejects God and requests a king (1 Sam. 8-10) -  Ministry-To-Children">
            <a:extLst>
              <a:ext uri="{FF2B5EF4-FFF2-40B4-BE49-F238E27FC236}">
                <a16:creationId xmlns:a16="http://schemas.microsoft.com/office/drawing/2014/main" id="{F3792C07-8C67-834E-9852-934C18543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01" y="1295400"/>
            <a:ext cx="8708797" cy="494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04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23A5F9-A5EB-F247-9041-5429AF40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Samuel 8:1-4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7F0F62-D33C-B740-936B-C3340C3C46C4}"/>
              </a:ext>
            </a:extLst>
          </p:cNvPr>
          <p:cNvSpPr/>
          <p:nvPr/>
        </p:nvSpPr>
        <p:spPr>
          <a:xfrm>
            <a:off x="419100" y="1600200"/>
            <a:ext cx="8305800" cy="50292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b="1" baseline="30000" dirty="0"/>
              <a:t>1</a:t>
            </a:r>
            <a:r>
              <a:rPr lang="en-US" sz="2800" dirty="0"/>
              <a:t>Now it came to pass when Samuel was old that he made his sons judges over Israel. </a:t>
            </a:r>
            <a:r>
              <a:rPr lang="en-US" sz="2800" b="1" baseline="30000" dirty="0"/>
              <a:t>2 </a:t>
            </a:r>
            <a:r>
              <a:rPr lang="en-US" sz="2800" dirty="0"/>
              <a:t>The name of his firstborn was Joel, and the name of his second, Abijah; </a:t>
            </a:r>
            <a:r>
              <a:rPr lang="en-US" sz="2800" i="1" dirty="0"/>
              <a:t>they were</a:t>
            </a:r>
            <a:r>
              <a:rPr lang="en-US" sz="2800" dirty="0"/>
              <a:t> judges in Beersheba. </a:t>
            </a:r>
            <a:r>
              <a:rPr lang="en-US" sz="2800" b="1" baseline="30000" dirty="0"/>
              <a:t>3 </a:t>
            </a:r>
            <a:r>
              <a:rPr lang="en-US" sz="2800" dirty="0"/>
              <a:t>But his sons did not walk in his ways; they turned aside after dishonest gain, took bribes, and perverted justice.</a:t>
            </a:r>
          </a:p>
          <a:p>
            <a:r>
              <a:rPr lang="en-US" sz="2800" b="1" baseline="30000" dirty="0"/>
              <a:t>4 </a:t>
            </a:r>
            <a:r>
              <a:rPr lang="en-US" sz="2800" dirty="0"/>
              <a:t>Then all the elders of Israel gathered together and came to Samuel at Ramah, </a:t>
            </a:r>
            <a:r>
              <a:rPr lang="en-US" sz="2800" b="1" baseline="30000" dirty="0"/>
              <a:t>5 </a:t>
            </a:r>
            <a:r>
              <a:rPr lang="en-US" sz="2800" dirty="0"/>
              <a:t>and said to him, “Look, you are old, and your sons do not walk in your ways. Now make us a king to judge us like all the nations.”</a:t>
            </a:r>
          </a:p>
        </p:txBody>
      </p:sp>
    </p:spTree>
    <p:extLst>
      <p:ext uri="{BB962C8B-B14F-4D97-AF65-F5344CB8AC3E}">
        <p14:creationId xmlns:p14="http://schemas.microsoft.com/office/powerpoint/2010/main" val="279138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23A5F9-A5EB-F247-9041-5429AF40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Samuel 8:7-9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7F0F62-D33C-B740-936B-C3340C3C46C4}"/>
              </a:ext>
            </a:extLst>
          </p:cNvPr>
          <p:cNvSpPr/>
          <p:nvPr/>
        </p:nvSpPr>
        <p:spPr>
          <a:xfrm>
            <a:off x="419100" y="1600200"/>
            <a:ext cx="8305800" cy="50292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b="1" baseline="30000" dirty="0"/>
              <a:t>7 </a:t>
            </a:r>
            <a:r>
              <a:rPr lang="en-US" sz="2800" dirty="0"/>
              <a:t>And the </a:t>
            </a:r>
            <a:r>
              <a:rPr lang="en-US" sz="2800" cap="small" dirty="0"/>
              <a:t>Lord</a:t>
            </a:r>
            <a:r>
              <a:rPr lang="en-US" sz="2800" dirty="0"/>
              <a:t> said to Samuel, “Heed the voice of the people in all that they say to you; for they have not rejected you, but they have rejected Me, that I should not reign over them. </a:t>
            </a:r>
            <a:r>
              <a:rPr lang="en-US" sz="2800" b="1" baseline="30000" dirty="0"/>
              <a:t>8 </a:t>
            </a:r>
            <a:r>
              <a:rPr lang="en-US" sz="2800" dirty="0"/>
              <a:t>According to all the works which they have done since the day that I brought them up out of Egypt, even to this day—with which they have forsaken Me and served other gods—so they are doing to you also. </a:t>
            </a:r>
            <a:r>
              <a:rPr lang="en-US" sz="2800" b="1" baseline="30000" dirty="0"/>
              <a:t>9 </a:t>
            </a:r>
            <a:r>
              <a:rPr lang="en-US" sz="2800" dirty="0"/>
              <a:t>Now therefore, heed their voice. However, you shall solemnly forewarn them, and show them the behavior of the king who will reign over them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5729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23A5F9-A5EB-F247-9041-5429AF40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Samuel 8:10-18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7F0F62-D33C-B740-936B-C3340C3C46C4}"/>
              </a:ext>
            </a:extLst>
          </p:cNvPr>
          <p:cNvSpPr/>
          <p:nvPr/>
        </p:nvSpPr>
        <p:spPr>
          <a:xfrm>
            <a:off x="419100" y="1600200"/>
            <a:ext cx="8305800" cy="50292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b="1" baseline="30000" dirty="0"/>
              <a:t>10 </a:t>
            </a:r>
            <a:r>
              <a:rPr lang="en-US" sz="2800" dirty="0"/>
              <a:t>So Samuel told all the words of the </a:t>
            </a:r>
            <a:r>
              <a:rPr lang="en-US" sz="2800" cap="small" dirty="0"/>
              <a:t>Lord</a:t>
            </a:r>
            <a:r>
              <a:rPr lang="en-US" sz="2800" dirty="0"/>
              <a:t> to the people who asked him for a king. </a:t>
            </a:r>
            <a:r>
              <a:rPr lang="en-US" sz="2800" b="1" baseline="30000" dirty="0"/>
              <a:t>11 </a:t>
            </a:r>
            <a:r>
              <a:rPr lang="en-US" sz="2800" dirty="0"/>
              <a:t>And he said, “This will be the behavior of the king who will reign over you: He will take your sons and appoint </a:t>
            </a:r>
            <a:r>
              <a:rPr lang="en-US" sz="2800" i="1" dirty="0"/>
              <a:t>them</a:t>
            </a:r>
            <a:r>
              <a:rPr lang="en-US" sz="2800" dirty="0"/>
              <a:t> for his own chariots and </a:t>
            </a:r>
            <a:r>
              <a:rPr lang="en-US" sz="2800" i="1" dirty="0"/>
              <a:t>to be</a:t>
            </a:r>
            <a:r>
              <a:rPr lang="en-US" sz="2800" dirty="0"/>
              <a:t> his horsemen, and </a:t>
            </a:r>
            <a:r>
              <a:rPr lang="en-US" sz="2800" i="1" dirty="0"/>
              <a:t>some</a:t>
            </a:r>
            <a:r>
              <a:rPr lang="en-US" sz="2800" dirty="0"/>
              <a:t> will run before his chariots. </a:t>
            </a:r>
            <a:r>
              <a:rPr lang="en-US" sz="2800" b="1" baseline="30000" dirty="0"/>
              <a:t>12 </a:t>
            </a:r>
            <a:r>
              <a:rPr lang="en-US" sz="2800" dirty="0"/>
              <a:t>He will appoint captains over his thousands and captains over his fifties, </a:t>
            </a:r>
            <a:r>
              <a:rPr lang="en-US" sz="2800" i="1" dirty="0"/>
              <a:t>will set some</a:t>
            </a:r>
            <a:r>
              <a:rPr lang="en-US" sz="2800" dirty="0"/>
              <a:t> to plow his ground and reap his harvest, and </a:t>
            </a:r>
            <a:r>
              <a:rPr lang="en-US" sz="2800" i="1" dirty="0"/>
              <a:t>some</a:t>
            </a:r>
            <a:r>
              <a:rPr lang="en-US" sz="2800" dirty="0"/>
              <a:t> to make his weapons of war and equipment for his chariots. </a:t>
            </a:r>
            <a:r>
              <a:rPr lang="en-US" sz="2800" b="1" baseline="30000" dirty="0"/>
              <a:t>13 </a:t>
            </a:r>
            <a:r>
              <a:rPr lang="en-US" sz="2800" dirty="0"/>
              <a:t>He will take your daughters </a:t>
            </a:r>
            <a:r>
              <a:rPr lang="en-US" sz="2800" i="1" dirty="0"/>
              <a:t>to be</a:t>
            </a:r>
            <a:r>
              <a:rPr lang="en-US" sz="2800" dirty="0"/>
              <a:t> perfumers, cooks, and bakers. 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6755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23A5F9-A5EB-F247-9041-5429AF40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Samuel 8:10-18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7F0F62-D33C-B740-936B-C3340C3C46C4}"/>
              </a:ext>
            </a:extLst>
          </p:cNvPr>
          <p:cNvSpPr/>
          <p:nvPr/>
        </p:nvSpPr>
        <p:spPr>
          <a:xfrm>
            <a:off x="419100" y="1600200"/>
            <a:ext cx="8305800" cy="50292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b="1" baseline="30000" dirty="0"/>
              <a:t>14 </a:t>
            </a:r>
            <a:r>
              <a:rPr lang="en-US" sz="2800" dirty="0"/>
              <a:t>And he will take the best of your fields, your vineyards, and your olive groves, and give </a:t>
            </a:r>
            <a:r>
              <a:rPr lang="en-US" sz="2800" i="1" dirty="0"/>
              <a:t>them</a:t>
            </a:r>
            <a:r>
              <a:rPr lang="en-US" sz="2800" dirty="0"/>
              <a:t> to his servants. </a:t>
            </a:r>
            <a:r>
              <a:rPr lang="en-US" sz="2800" b="1" baseline="30000" dirty="0"/>
              <a:t>15 </a:t>
            </a:r>
            <a:r>
              <a:rPr lang="en-US" sz="2800" dirty="0"/>
              <a:t>He will take a tenth of your grain and your vintage, and give it to his officers and servants. </a:t>
            </a:r>
            <a:r>
              <a:rPr lang="en-US" sz="2800" b="1" baseline="30000" dirty="0"/>
              <a:t>16 </a:t>
            </a:r>
            <a:r>
              <a:rPr lang="en-US" sz="2800" dirty="0"/>
              <a:t>And he will take your male servants, your female servants, your finest young men, and your donkeys, and put </a:t>
            </a:r>
            <a:r>
              <a:rPr lang="en-US" sz="2800" i="1" dirty="0"/>
              <a:t>them</a:t>
            </a:r>
            <a:r>
              <a:rPr lang="en-US" sz="2800" dirty="0"/>
              <a:t> to his work. </a:t>
            </a:r>
            <a:r>
              <a:rPr lang="en-US" sz="2800" b="1" baseline="30000" dirty="0"/>
              <a:t>17 </a:t>
            </a:r>
            <a:r>
              <a:rPr lang="en-US" sz="2800" dirty="0"/>
              <a:t>He will take a tenth of your sheep. And you will be his servants. </a:t>
            </a:r>
            <a:r>
              <a:rPr lang="en-US" sz="2800" b="1" baseline="30000" dirty="0"/>
              <a:t>18 </a:t>
            </a:r>
            <a:r>
              <a:rPr lang="en-US" sz="2800" dirty="0"/>
              <a:t>And you will cry out in that day because of your king whom you have chosen for yourselves, and the </a:t>
            </a:r>
            <a:r>
              <a:rPr lang="en-US" sz="2800" cap="small" dirty="0"/>
              <a:t>Lord</a:t>
            </a:r>
            <a:r>
              <a:rPr lang="en-US" sz="2800" dirty="0"/>
              <a:t> will not hear you in that day.”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4312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23A5F9-A5EB-F247-9041-5429AF40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Samuel 8</a:t>
            </a:r>
          </a:p>
        </p:txBody>
      </p:sp>
      <p:pic>
        <p:nvPicPr>
          <p:cNvPr id="9" name="Picture 2" descr="Bible Lesson: Israel rejects God and requests a king (1 Sam. 8-10) -  Ministry-To-Children">
            <a:extLst>
              <a:ext uri="{FF2B5EF4-FFF2-40B4-BE49-F238E27FC236}">
                <a16:creationId xmlns:a16="http://schemas.microsoft.com/office/drawing/2014/main" id="{F3792C07-8C67-834E-9852-934C18543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01" y="1295400"/>
            <a:ext cx="8708797" cy="494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90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1559318F-8148-B84A-B2F6-96EC0C7F4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0"/>
            <a:ext cx="44386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70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2A2E5666-6E3A-6747-83F3-2F04EBCFA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0"/>
            <a:ext cx="44386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17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EBB4B4-68D4-3043-A281-95B3C2B739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9" y="1295400"/>
            <a:ext cx="9113622" cy="55626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B23A5F9-A5EB-F247-9041-5429AF40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Review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7F0F62-D33C-B740-936B-C3340C3C46C4}"/>
              </a:ext>
            </a:extLst>
          </p:cNvPr>
          <p:cNvSpPr/>
          <p:nvPr/>
        </p:nvSpPr>
        <p:spPr>
          <a:xfrm>
            <a:off x="419100" y="1600200"/>
            <a:ext cx="8305800" cy="50292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71500" lvl="0" indent="-571500">
              <a:buFont typeface="Wingdings" pitchFamily="2" charset="2"/>
              <a:buChar char="Ø"/>
            </a:pPr>
            <a:r>
              <a:rPr lang="en-US" sz="3600" dirty="0">
                <a:cs typeface="Arial Narrow" panose="020B0604020202020204" pitchFamily="34" charset="0"/>
              </a:rPr>
              <a:t>Joshua – Conquest, conquering, and allotment of the promised land</a:t>
            </a:r>
          </a:p>
          <a:p>
            <a:pPr marL="571500" lvl="0" indent="-571500">
              <a:buFont typeface="Wingdings" pitchFamily="2" charset="2"/>
              <a:buChar char="Ø"/>
            </a:pPr>
            <a:r>
              <a:rPr lang="en-US" sz="3600" dirty="0">
                <a:cs typeface="Arial Narrow" panose="020B0604020202020204" pitchFamily="34" charset="0"/>
              </a:rPr>
              <a:t>Judges – A cycle of rebellion, oppression, repentance, deliverance, and faithfulness</a:t>
            </a:r>
          </a:p>
          <a:p>
            <a:pPr marL="571500" lvl="0" indent="-571500">
              <a:buFont typeface="Wingdings" pitchFamily="2" charset="2"/>
              <a:buChar char="Ø"/>
            </a:pPr>
            <a:r>
              <a:rPr lang="en-US" sz="3600" dirty="0">
                <a:cs typeface="Arial Narrow" panose="020B0604020202020204" pitchFamily="34" charset="0"/>
              </a:rPr>
              <a:t>Samuel 1-5 – Samuel is born, works with Eli, the ark of God is taken by the Philistines, and Eli dies</a:t>
            </a:r>
          </a:p>
          <a:p>
            <a:pPr marL="571500" lvl="0" indent="-571500">
              <a:buFont typeface="Wingdings" pitchFamily="2" charset="2"/>
              <a:buChar char="Ø"/>
            </a:pPr>
            <a:endParaRPr lang="en-US" sz="3600" dirty="0"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0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F72B9-8600-DF41-97BF-FE0FD12D4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1919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For Wednesday </a:t>
            </a:r>
            <a:r>
              <a:rPr lang="en-US" sz="4800" b="1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(Feb. 2nd, 2022)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2B1E6A-40B9-2F4D-B38C-9A6EF1618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9600" y="2286000"/>
            <a:ext cx="4724400" cy="25908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Lesson #19</a:t>
            </a:r>
          </a:p>
          <a:p>
            <a:endParaRPr lang="en-US" sz="2000" dirty="0">
              <a:solidFill>
                <a:srgbClr val="FFFD78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1026" name="Picture 2" descr="Old Testament Lessons Vol. 3 - Joshua - 1 Samuel">
            <a:extLst>
              <a:ext uri="{FF2B5EF4-FFF2-40B4-BE49-F238E27FC236}">
                <a16:creationId xmlns:a16="http://schemas.microsoft.com/office/drawing/2014/main" id="{A19E9ABF-293C-A743-B638-AEE43006E5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0" r="16400"/>
          <a:stretch/>
        </p:blipFill>
        <p:spPr bwMode="auto">
          <a:xfrm>
            <a:off x="762000" y="1219199"/>
            <a:ext cx="3657600" cy="54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17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EBB4B4-68D4-3043-A281-95B3C2B739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9" y="1295400"/>
            <a:ext cx="9113622" cy="55626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B23A5F9-A5EB-F247-9041-5429AF40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Overview of the Text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7F0F62-D33C-B740-936B-C3340C3C46C4}"/>
              </a:ext>
            </a:extLst>
          </p:cNvPr>
          <p:cNvSpPr/>
          <p:nvPr/>
        </p:nvSpPr>
        <p:spPr>
          <a:xfrm>
            <a:off x="419100" y="1600200"/>
            <a:ext cx="8305800" cy="50292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71500" lvl="0" indent="-571500">
              <a:buFont typeface="Wingdings" pitchFamily="2" charset="2"/>
              <a:buChar char="Ø"/>
            </a:pPr>
            <a:r>
              <a:rPr lang="en-US" sz="3600" dirty="0">
                <a:cs typeface="Arial Narrow" panose="020B0604020202020204" pitchFamily="34" charset="0"/>
              </a:rPr>
              <a:t>1 Samuel 6 – The ark retuned by the Philistines</a:t>
            </a:r>
          </a:p>
          <a:p>
            <a:pPr marL="571500" lvl="0" indent="-571500">
              <a:buFont typeface="Wingdings" pitchFamily="2" charset="2"/>
              <a:buChar char="Ø"/>
            </a:pPr>
            <a:r>
              <a:rPr lang="en-US" sz="3600" dirty="0">
                <a:cs typeface="Arial Narrow" panose="020B0604020202020204" pitchFamily="34" charset="0"/>
              </a:rPr>
              <a:t>1 Samuel 7 – Israel returns to God and defeat the Philistines at Mizpah</a:t>
            </a:r>
          </a:p>
          <a:p>
            <a:pPr marL="571500" lvl="0" indent="-571500">
              <a:buFont typeface="Wingdings" pitchFamily="2" charset="2"/>
              <a:buChar char="Ø"/>
            </a:pPr>
            <a:r>
              <a:rPr lang="en-US" sz="3600" dirty="0">
                <a:cs typeface="Arial Narrow" panose="020B0604020202020204" pitchFamily="34" charset="0"/>
              </a:rPr>
              <a:t>1 Samuel 8 – Israel rejects God and demands a king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583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23A5F9-A5EB-F247-9041-5429AF40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Samuel 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5FA061-2B2F-5948-AE4D-17CD8728E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19200"/>
            <a:ext cx="7315200" cy="5237683"/>
          </a:xfrm>
          <a:prstGeom prst="rect">
            <a:avLst/>
          </a:prstGeom>
        </p:spPr>
      </p:pic>
      <p:pic>
        <p:nvPicPr>
          <p:cNvPr id="1026" name="Picture 2" descr="1 Samuel 6 - Truth Snitch">
            <a:extLst>
              <a:ext uri="{FF2B5EF4-FFF2-40B4-BE49-F238E27FC236}">
                <a16:creationId xmlns:a16="http://schemas.microsoft.com/office/drawing/2014/main" id="{B9C9B3E6-0D93-2A44-988A-63E0AE27C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2438400"/>
            <a:ext cx="4743450" cy="281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12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23A5F9-A5EB-F247-9041-5429AF40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Samuel 6-7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5FA061-2B2F-5948-AE4D-17CD8728E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19200"/>
            <a:ext cx="7315200" cy="523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00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23A5F9-A5EB-F247-9041-5429AF40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Samuel 7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5FA061-2B2F-5948-AE4D-17CD8728E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19200"/>
            <a:ext cx="7315200" cy="523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48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23A5F9-A5EB-F247-9041-5429AF40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Samuel 7:3-4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7F0F62-D33C-B740-936B-C3340C3C46C4}"/>
              </a:ext>
            </a:extLst>
          </p:cNvPr>
          <p:cNvSpPr/>
          <p:nvPr/>
        </p:nvSpPr>
        <p:spPr>
          <a:xfrm>
            <a:off x="419100" y="1600200"/>
            <a:ext cx="8305800" cy="50292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US" sz="3200" b="1" baseline="30000" dirty="0"/>
              <a:t>3 </a:t>
            </a:r>
            <a:r>
              <a:rPr lang="en-US" sz="3200" dirty="0"/>
              <a:t>Then Samuel spoke to all the house of Israel, saying, “If you return to the </a:t>
            </a:r>
            <a:r>
              <a:rPr lang="en-US" sz="3200" cap="small" dirty="0"/>
              <a:t>Lord</a:t>
            </a:r>
            <a:r>
              <a:rPr lang="en-US" sz="3200" dirty="0"/>
              <a:t> with all your hearts, </a:t>
            </a:r>
            <a:r>
              <a:rPr lang="en-US" sz="3200" i="1" dirty="0"/>
              <a:t>then</a:t>
            </a:r>
            <a:r>
              <a:rPr lang="en-US" sz="3200" dirty="0"/>
              <a:t> put away the foreign gods and the </a:t>
            </a:r>
            <a:r>
              <a:rPr lang="en-US" sz="3200" dirty="0" err="1"/>
              <a:t>Ashtoreths</a:t>
            </a:r>
            <a:r>
              <a:rPr lang="en-US" sz="3200" dirty="0"/>
              <a:t> from among you, and prepare your hearts for the </a:t>
            </a:r>
            <a:r>
              <a:rPr lang="en-US" sz="3200" cap="small" dirty="0"/>
              <a:t>Lord</a:t>
            </a:r>
            <a:r>
              <a:rPr lang="en-US" sz="3200" dirty="0"/>
              <a:t>, and serve Him only; and He will deliver you from the hand of the Philistines.” </a:t>
            </a:r>
            <a:r>
              <a:rPr lang="en-US" sz="3200" b="1" baseline="30000" dirty="0"/>
              <a:t>4 </a:t>
            </a:r>
            <a:r>
              <a:rPr lang="en-US" sz="3200" dirty="0"/>
              <a:t>So the children of Israel put away the Baals and the </a:t>
            </a:r>
            <a:r>
              <a:rPr lang="en-US" sz="3200" dirty="0" err="1"/>
              <a:t>Ashtoreths</a:t>
            </a:r>
            <a:r>
              <a:rPr lang="en-US" sz="3200" dirty="0"/>
              <a:t>, and served the </a:t>
            </a:r>
            <a:r>
              <a:rPr lang="en-US" sz="3200" cap="small" dirty="0"/>
              <a:t>Lord</a:t>
            </a:r>
            <a:r>
              <a:rPr lang="en-US" sz="3200" dirty="0"/>
              <a:t> only.</a:t>
            </a:r>
            <a:endParaRPr lang="en-US" sz="5400" i="1" dirty="0"/>
          </a:p>
        </p:txBody>
      </p:sp>
    </p:spTree>
    <p:extLst>
      <p:ext uri="{BB962C8B-B14F-4D97-AF65-F5344CB8AC3E}">
        <p14:creationId xmlns:p14="http://schemas.microsoft.com/office/powerpoint/2010/main" val="270329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23A5F9-A5EB-F247-9041-5429AF40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Samuel 7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5FA061-2B2F-5948-AE4D-17CD8728E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19200"/>
            <a:ext cx="7315200" cy="523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66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23A5F9-A5EB-F247-9041-5429AF40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Samuel 7:5-6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7F0F62-D33C-B740-936B-C3340C3C46C4}"/>
              </a:ext>
            </a:extLst>
          </p:cNvPr>
          <p:cNvSpPr/>
          <p:nvPr/>
        </p:nvSpPr>
        <p:spPr>
          <a:xfrm>
            <a:off x="419100" y="1600200"/>
            <a:ext cx="8305800" cy="50292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US" sz="3200" b="1" baseline="30000" dirty="0"/>
              <a:t>5 </a:t>
            </a:r>
            <a:r>
              <a:rPr lang="en-US" sz="3200" dirty="0"/>
              <a:t>And Samuel said, “Gather all Israel to Mizpah, and I will pray to the </a:t>
            </a:r>
            <a:r>
              <a:rPr lang="en-US" sz="3200" cap="small" dirty="0"/>
              <a:t>Lord</a:t>
            </a:r>
            <a:r>
              <a:rPr lang="en-US" sz="3200" dirty="0"/>
              <a:t> for you.” </a:t>
            </a:r>
            <a:r>
              <a:rPr lang="en-US" sz="3200" b="1" baseline="30000" dirty="0"/>
              <a:t>6 </a:t>
            </a:r>
            <a:r>
              <a:rPr lang="en-US" sz="3200" dirty="0"/>
              <a:t>So they gathered together at Mizpah, drew water, and poured </a:t>
            </a:r>
            <a:r>
              <a:rPr lang="en-US" sz="3200" i="1" dirty="0"/>
              <a:t>it</a:t>
            </a:r>
            <a:r>
              <a:rPr lang="en-US" sz="3200" dirty="0"/>
              <a:t> out before the </a:t>
            </a:r>
            <a:r>
              <a:rPr lang="en-US" sz="3200" cap="small" dirty="0"/>
              <a:t>Lord</a:t>
            </a:r>
            <a:r>
              <a:rPr lang="en-US" sz="3200" dirty="0"/>
              <a:t>. And they fasted that day, and said there, “We have sinned against the </a:t>
            </a:r>
            <a:r>
              <a:rPr lang="en-US" sz="3200" cap="small" dirty="0"/>
              <a:t>Lord</a:t>
            </a:r>
            <a:r>
              <a:rPr lang="en-US" sz="3200" dirty="0"/>
              <a:t>.” And Samuel judged the children of Israel at Mizpah.</a:t>
            </a:r>
            <a:endParaRPr lang="en-US" sz="8000" i="1" dirty="0"/>
          </a:p>
        </p:txBody>
      </p:sp>
    </p:spTree>
    <p:extLst>
      <p:ext uri="{BB962C8B-B14F-4D97-AF65-F5344CB8AC3E}">
        <p14:creationId xmlns:p14="http://schemas.microsoft.com/office/powerpoint/2010/main" val="37592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79799</TotalTime>
  <Words>794</Words>
  <Application>Microsoft Macintosh PowerPoint</Application>
  <PresentationFormat>On-screen Show (4:3)</PresentationFormat>
  <Paragraphs>36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Office Theme</vt:lpstr>
      <vt:lpstr>Joshua – 1st Samuel</vt:lpstr>
      <vt:lpstr>Review</vt:lpstr>
      <vt:lpstr>Overview of the Text</vt:lpstr>
      <vt:lpstr>1 Samuel 6</vt:lpstr>
      <vt:lpstr>1 Samuel 6-7</vt:lpstr>
      <vt:lpstr>1 Samuel 7</vt:lpstr>
      <vt:lpstr>1 Samuel 7:3-4</vt:lpstr>
      <vt:lpstr>1 Samuel 7</vt:lpstr>
      <vt:lpstr>1 Samuel 7:5-6</vt:lpstr>
      <vt:lpstr>1 Samuel 7</vt:lpstr>
      <vt:lpstr>1 Samuel 7</vt:lpstr>
      <vt:lpstr>1 Samuel 8</vt:lpstr>
      <vt:lpstr>1 Samuel 8:1-4</vt:lpstr>
      <vt:lpstr>1 Samuel 8:7-9</vt:lpstr>
      <vt:lpstr>1 Samuel 8:10-18</vt:lpstr>
      <vt:lpstr>1 Samuel 8:10-18</vt:lpstr>
      <vt:lpstr>1 Samuel 8</vt:lpstr>
      <vt:lpstr>PowerPoint Presentation</vt:lpstr>
      <vt:lpstr>PowerPoint Presentation</vt:lpstr>
      <vt:lpstr>For Wednesday (Feb. 2nd, 2022)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Harry Osborne</dc:creator>
  <cp:keywords/>
  <dc:description/>
  <cp:lastModifiedBy>Jay Carlson</cp:lastModifiedBy>
  <cp:revision>83</cp:revision>
  <dcterms:created xsi:type="dcterms:W3CDTF">2011-06-04T16:53:07Z</dcterms:created>
  <dcterms:modified xsi:type="dcterms:W3CDTF">2022-01-30T00:18:40Z</dcterms:modified>
  <cp:category/>
</cp:coreProperties>
</file>