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61" r:id="rId2"/>
    <p:sldId id="257" r:id="rId3"/>
    <p:sldId id="262" r:id="rId4"/>
    <p:sldId id="260"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FF"/>
    <a:srgbClr val="FFFF66"/>
    <a:srgbClr val="004442"/>
    <a:srgbClr val="006666"/>
    <a:srgbClr val="740000"/>
    <a:srgbClr val="460000"/>
    <a:srgbClr val="800000"/>
    <a:srgbClr val="1F3E00"/>
    <a:srgbClr val="336600"/>
    <a:srgbClr val="002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1" autoAdjust="0"/>
    <p:restoredTop sz="96405" autoAdjust="0"/>
  </p:normalViewPr>
  <p:slideViewPr>
    <p:cSldViewPr>
      <p:cViewPr varScale="1">
        <p:scale>
          <a:sx n="127" d="100"/>
          <a:sy n="127" d="100"/>
        </p:scale>
        <p:origin x="632" y="15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BCC0E75-FB9A-234E-970F-0B05EAF256E9}" type="datetimeFigureOut">
              <a:rPr lang="en-US" smtClean="0"/>
              <a:t>1/29/22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AC8BC38-BBA7-5246-A9AA-0E076B462CD7}" type="slidenum">
              <a:rPr lang="en-US" smtClean="0"/>
              <a:t>‹#›</a:t>
            </a:fld>
            <a:endParaRPr lang="en-US"/>
          </a:p>
        </p:txBody>
      </p:sp>
    </p:spTree>
    <p:extLst>
      <p:ext uri="{BB962C8B-B14F-4D97-AF65-F5344CB8AC3E}">
        <p14:creationId xmlns:p14="http://schemas.microsoft.com/office/powerpoint/2010/main" val="19874505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AC8BC38-BBA7-5246-A9AA-0E076B462CD7}" type="slidenum">
              <a:rPr lang="en-US" smtClean="0"/>
              <a:t>1</a:t>
            </a:fld>
            <a:endParaRPr lang="en-US"/>
          </a:p>
        </p:txBody>
      </p:sp>
    </p:spTree>
    <p:extLst>
      <p:ext uri="{BB962C8B-B14F-4D97-AF65-F5344CB8AC3E}">
        <p14:creationId xmlns:p14="http://schemas.microsoft.com/office/powerpoint/2010/main" val="31247145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AC8BC38-BBA7-5246-A9AA-0E076B462CD7}" type="slidenum">
              <a:rPr lang="en-US" smtClean="0"/>
              <a:t>2</a:t>
            </a:fld>
            <a:endParaRPr lang="en-US"/>
          </a:p>
        </p:txBody>
      </p:sp>
    </p:spTree>
    <p:extLst>
      <p:ext uri="{BB962C8B-B14F-4D97-AF65-F5344CB8AC3E}">
        <p14:creationId xmlns:p14="http://schemas.microsoft.com/office/powerpoint/2010/main" val="37748982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AC8BC38-BBA7-5246-A9AA-0E076B462CD7}" type="slidenum">
              <a:rPr lang="en-US" smtClean="0"/>
              <a:t>3</a:t>
            </a:fld>
            <a:endParaRPr lang="en-US"/>
          </a:p>
        </p:txBody>
      </p:sp>
    </p:spTree>
    <p:extLst>
      <p:ext uri="{BB962C8B-B14F-4D97-AF65-F5344CB8AC3E}">
        <p14:creationId xmlns:p14="http://schemas.microsoft.com/office/powerpoint/2010/main" val="7397301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AC8BC38-BBA7-5246-A9AA-0E076B462CD7}" type="slidenum">
              <a:rPr lang="en-US" smtClean="0"/>
              <a:t>4</a:t>
            </a:fld>
            <a:endParaRPr lang="en-US"/>
          </a:p>
        </p:txBody>
      </p:sp>
    </p:spTree>
    <p:extLst>
      <p:ext uri="{BB962C8B-B14F-4D97-AF65-F5344CB8AC3E}">
        <p14:creationId xmlns:p14="http://schemas.microsoft.com/office/powerpoint/2010/main" val="39852658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98DA55B8-B31E-4464-931A-579783C51DA1}" type="datetimeFigureOut">
              <a:rPr lang="en-US" smtClean="0"/>
              <a:t>1/29/22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12919895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8DA55B8-B31E-4464-931A-579783C51DA1}" type="datetimeFigureOut">
              <a:rPr lang="en-US" smtClean="0"/>
              <a:t>1/29/22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17264428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8DA55B8-B31E-4464-931A-579783C51DA1}" type="datetimeFigureOut">
              <a:rPr lang="en-US" smtClean="0"/>
              <a:t>1/29/22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25780555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8DA55B8-B31E-4464-931A-579783C51DA1}" type="datetimeFigureOut">
              <a:rPr lang="en-US" smtClean="0"/>
              <a:t>1/29/22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31979096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8DA55B8-B31E-4464-931A-579783C51DA1}" type="datetimeFigureOut">
              <a:rPr lang="en-US" smtClean="0"/>
              <a:t>1/29/22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26354860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8DA55B8-B31E-4464-931A-579783C51DA1}" type="datetimeFigureOut">
              <a:rPr lang="en-US" smtClean="0"/>
              <a:t>1/29/22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22208281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8DA55B8-B31E-4464-931A-579783C51DA1}" type="datetimeFigureOut">
              <a:rPr lang="en-US" smtClean="0"/>
              <a:t>1/29/22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39568620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8DA55B8-B31E-4464-931A-579783C51DA1}" type="datetimeFigureOut">
              <a:rPr lang="en-US" smtClean="0"/>
              <a:t>1/29/22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916451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DA55B8-B31E-4464-931A-579783C51DA1}" type="datetimeFigureOut">
              <a:rPr lang="en-US" smtClean="0"/>
              <a:t>1/29/22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14054029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8DA55B8-B31E-4464-931A-579783C51DA1}" type="datetimeFigureOut">
              <a:rPr lang="en-US" smtClean="0"/>
              <a:t>1/29/22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20356929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8DA55B8-B31E-4464-931A-579783C51DA1}" type="datetimeFigureOut">
              <a:rPr lang="en-US" smtClean="0"/>
              <a:t>1/29/22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25190500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2000">
              <a:srgbClr val="004442"/>
            </a:gs>
            <a:gs pos="100000">
              <a:schemeClr val="tx1"/>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Times New Roman" panose="02020603050405020304" pitchFamily="18" charset="0"/>
              </a:defRPr>
            </a:lvl1pPr>
          </a:lstStyle>
          <a:p>
            <a:fld id="{98DA55B8-B31E-4464-931A-579783C51DA1}" type="datetimeFigureOut">
              <a:rPr lang="en-US" smtClean="0"/>
              <a:pPr/>
              <a:t>1/29/22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Times New Roman" panose="02020603050405020304" pitchFamily="18" charset="0"/>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Times New Roman" panose="02020603050405020304" pitchFamily="18" charset="0"/>
              </a:defRPr>
            </a:lvl1pPr>
          </a:lstStyle>
          <a:p>
            <a:fld id="{E6368E46-7F4B-4EF9-BBB3-76DBA9C23C41}" type="slidenum">
              <a:rPr lang="en-US" smtClean="0"/>
              <a:pPr/>
              <a:t>‹#›</a:t>
            </a:fld>
            <a:endParaRPr lang="en-US" dirty="0"/>
          </a:p>
        </p:txBody>
      </p:sp>
    </p:spTree>
    <p:extLst>
      <p:ext uri="{BB962C8B-B14F-4D97-AF65-F5344CB8AC3E}">
        <p14:creationId xmlns:p14="http://schemas.microsoft.com/office/powerpoint/2010/main" val="29056042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Times New Roman" panose="02020603050405020304" pitchFamily="18"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Times New Roman" panose="02020603050405020304" pitchFamily="18"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Times New Roman" panose="02020603050405020304" pitchFamily="18"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Times New Roman" panose="02020603050405020304" pitchFamily="18"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Times New Roman" panose="02020603050405020304" pitchFamily="18"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Times New Roman" panose="02020603050405020304" pitchFamily="18"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2590800"/>
          </a:xfrm>
        </p:spPr>
        <p:txBody>
          <a:bodyPr>
            <a:noAutofit/>
          </a:bodyPr>
          <a:lstStyle/>
          <a:p>
            <a:r>
              <a:rPr lang="en-US" sz="8600" b="1" dirty="0">
                <a:solidFill>
                  <a:srgbClr val="FFFF00"/>
                </a:solidFill>
                <a:effectLst>
                  <a:outerShdw blurRad="50800" dist="38100" dir="2700000" algn="tl" rotWithShape="0">
                    <a:schemeClr val="tx1">
                      <a:alpha val="43000"/>
                    </a:schemeClr>
                  </a:outerShdw>
                </a:effectLst>
              </a:rPr>
              <a:t>Sit Down First &amp; Count the Cost</a:t>
            </a:r>
          </a:p>
        </p:txBody>
      </p:sp>
      <p:sp>
        <p:nvSpPr>
          <p:cNvPr id="3" name="Subtitle 2"/>
          <p:cNvSpPr>
            <a:spLocks noGrp="1"/>
          </p:cNvSpPr>
          <p:nvPr>
            <p:ph type="subTitle" idx="1"/>
          </p:nvPr>
        </p:nvSpPr>
        <p:spPr>
          <a:xfrm>
            <a:off x="6806" y="5143500"/>
            <a:ext cx="9137194" cy="1714500"/>
          </a:xfrm>
        </p:spPr>
        <p:txBody>
          <a:bodyPr anchor="ctr">
            <a:normAutofit/>
          </a:bodyPr>
          <a:lstStyle/>
          <a:p>
            <a:r>
              <a:rPr lang="en-US" sz="4800" b="1" i="1" dirty="0">
                <a:solidFill>
                  <a:srgbClr val="FFFF66"/>
                </a:solidFill>
                <a:effectLst>
                  <a:outerShdw blurRad="50800" dist="38100" dir="2700000" algn="tl" rotWithShape="0">
                    <a:schemeClr val="tx1">
                      <a:alpha val="43000"/>
                    </a:schemeClr>
                  </a:outerShdw>
                </a:effectLst>
              </a:rPr>
              <a:t>Luke 14:25-33</a:t>
            </a:r>
          </a:p>
        </p:txBody>
      </p:sp>
      <p:pic>
        <p:nvPicPr>
          <p:cNvPr id="5" name="Picture 4">
            <a:extLst>
              <a:ext uri="{FF2B5EF4-FFF2-40B4-BE49-F238E27FC236}">
                <a16:creationId xmlns:a16="http://schemas.microsoft.com/office/drawing/2014/main" id="{25EC2C8C-AAC9-F747-A2FB-5B5A6EFEFB4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6" name="TextBox 5">
            <a:extLst>
              <a:ext uri="{FF2B5EF4-FFF2-40B4-BE49-F238E27FC236}">
                <a16:creationId xmlns:a16="http://schemas.microsoft.com/office/drawing/2014/main" id="{3EF471CD-10B8-0949-97E5-0BF4C662D264}"/>
              </a:ext>
            </a:extLst>
          </p:cNvPr>
          <p:cNvSpPr txBox="1"/>
          <p:nvPr/>
        </p:nvSpPr>
        <p:spPr>
          <a:xfrm>
            <a:off x="6806" y="720804"/>
            <a:ext cx="9137194" cy="1107996"/>
          </a:xfrm>
          <a:prstGeom prst="rect">
            <a:avLst/>
          </a:prstGeom>
          <a:noFill/>
        </p:spPr>
        <p:txBody>
          <a:bodyPr wrap="square" rtlCol="0">
            <a:spAutoFit/>
          </a:bodyPr>
          <a:lstStyle/>
          <a:p>
            <a:pPr algn="ctr"/>
            <a:r>
              <a:rPr lang="en-US" sz="6600" b="1" dirty="0">
                <a:solidFill>
                  <a:schemeClr val="bg1">
                    <a:lumMod val="85000"/>
                  </a:schemeClr>
                </a:solidFill>
                <a:latin typeface="Segoe Print" panose="02000800000000000000" pitchFamily="2" charset="0"/>
              </a:rPr>
              <a:t>Sit Down First &amp;</a:t>
            </a:r>
          </a:p>
        </p:txBody>
      </p:sp>
    </p:spTree>
    <p:extLst>
      <p:ext uri="{BB962C8B-B14F-4D97-AF65-F5344CB8AC3E}">
        <p14:creationId xmlns:p14="http://schemas.microsoft.com/office/powerpoint/2010/main" val="21675092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a:bodyPr>
          <a:lstStyle/>
          <a:p>
            <a:r>
              <a:rPr lang="en-US" sz="4000" b="1" dirty="0">
                <a:solidFill>
                  <a:srgbClr val="FFFF00"/>
                </a:solidFill>
                <a:effectLst>
                  <a:outerShdw blurRad="50800" dist="38100" dir="2700000" algn="tl" rotWithShape="0">
                    <a:schemeClr val="tx1">
                      <a:alpha val="43000"/>
                    </a:schemeClr>
                  </a:outerShdw>
                </a:effectLst>
              </a:rPr>
              <a:t>Luke 14:25-33</a:t>
            </a:r>
          </a:p>
        </p:txBody>
      </p:sp>
      <p:sp>
        <p:nvSpPr>
          <p:cNvPr id="4" name="TextBox 3"/>
          <p:cNvSpPr txBox="1"/>
          <p:nvPr/>
        </p:nvSpPr>
        <p:spPr>
          <a:xfrm>
            <a:off x="152400" y="762000"/>
            <a:ext cx="8839200" cy="6045758"/>
          </a:xfrm>
          <a:prstGeom prst="rect">
            <a:avLst/>
          </a:prstGeom>
          <a:noFill/>
        </p:spPr>
        <p:txBody>
          <a:bodyPr wrap="square" rtlCol="0">
            <a:spAutoFit/>
          </a:bodyPr>
          <a:lstStyle/>
          <a:p>
            <a:pPr>
              <a:lnSpc>
                <a:spcPct val="93000"/>
              </a:lnSpc>
            </a:pPr>
            <a:r>
              <a:rPr lang="en-US" sz="2600" b="1" baseline="300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25 </a:t>
            </a:r>
            <a:r>
              <a:rPr lang="en-US" sz="26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Now great multitudes went with Him. And He turned and said to them, </a:t>
            </a:r>
            <a:r>
              <a:rPr lang="en-US" sz="2600" b="1" baseline="300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26 </a:t>
            </a:r>
            <a:r>
              <a:rPr lang="en-US" sz="26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“If anyone comes to Me and does not hate his father and mother, wife and children, brothers and sisters, yes, and his own life also, he cannot be My disciple. </a:t>
            </a:r>
            <a:r>
              <a:rPr lang="en-US" sz="2600" b="1" baseline="300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27</a:t>
            </a:r>
            <a:r>
              <a:rPr lang="en-US" sz="26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 And whoever does not bear his cross and come after Me cannot be My disciple. </a:t>
            </a:r>
            <a:r>
              <a:rPr lang="en-US" sz="2600" b="1" baseline="300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28</a:t>
            </a:r>
            <a:r>
              <a:rPr lang="en-US" sz="26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 For which of you, intending to build a tower, does not sit down first and count the cost, whether he has enough to finish it — </a:t>
            </a:r>
            <a:r>
              <a:rPr lang="en-US" sz="2600" b="1" baseline="300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29</a:t>
            </a:r>
            <a:r>
              <a:rPr lang="en-US" sz="26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 lest, after he has laid the foundation, and is not able to finish, all who see it begin to mock him, </a:t>
            </a:r>
            <a:r>
              <a:rPr lang="en-US" sz="2600" b="1" baseline="300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30</a:t>
            </a:r>
            <a:r>
              <a:rPr lang="en-US" sz="26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 saying, ‘This man began to build and was not able to finish’? </a:t>
            </a:r>
            <a:r>
              <a:rPr lang="en-US" sz="2600" b="1" baseline="300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31</a:t>
            </a:r>
            <a:r>
              <a:rPr lang="en-US" sz="26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 Or what king, going to make war against another king, does not sit down first and consider whether he is able with ten thousand to meet him who comes against him with twenty thousand? </a:t>
            </a:r>
            <a:r>
              <a:rPr lang="en-US" sz="2600" b="1" baseline="300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32</a:t>
            </a:r>
            <a:r>
              <a:rPr lang="en-US" sz="26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 Or else, while the other is still a great way off, he sends a delegation and asks conditions of peace. </a:t>
            </a:r>
            <a:r>
              <a:rPr lang="en-US" sz="2600" b="1" baseline="300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33</a:t>
            </a:r>
            <a:r>
              <a:rPr lang="en-US" sz="26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 So likewise, whoever of you does not forsake all that he has cannot be My disciple. </a:t>
            </a:r>
          </a:p>
        </p:txBody>
      </p:sp>
    </p:spTree>
    <p:extLst>
      <p:ext uri="{BB962C8B-B14F-4D97-AF65-F5344CB8AC3E}">
        <p14:creationId xmlns:p14="http://schemas.microsoft.com/office/powerpoint/2010/main" val="28577968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a:bodyPr>
          <a:lstStyle/>
          <a:p>
            <a:r>
              <a:rPr lang="en-US" sz="4000" b="1" dirty="0">
                <a:solidFill>
                  <a:srgbClr val="FFFF00"/>
                </a:solidFill>
                <a:effectLst>
                  <a:outerShdw blurRad="50800" dist="38100" dir="2700000" algn="tl" rotWithShape="0">
                    <a:schemeClr val="tx1">
                      <a:alpha val="43000"/>
                    </a:schemeClr>
                  </a:outerShdw>
                </a:effectLst>
              </a:rPr>
              <a:t>Luke 14:25-33</a:t>
            </a:r>
          </a:p>
        </p:txBody>
      </p:sp>
      <p:sp>
        <p:nvSpPr>
          <p:cNvPr id="4" name="TextBox 3"/>
          <p:cNvSpPr txBox="1"/>
          <p:nvPr/>
        </p:nvSpPr>
        <p:spPr>
          <a:xfrm>
            <a:off x="152400" y="762000"/>
            <a:ext cx="8915400" cy="6045758"/>
          </a:xfrm>
          <a:prstGeom prst="rect">
            <a:avLst/>
          </a:prstGeom>
          <a:noFill/>
        </p:spPr>
        <p:txBody>
          <a:bodyPr wrap="square" rtlCol="0">
            <a:spAutoFit/>
          </a:bodyPr>
          <a:lstStyle/>
          <a:p>
            <a:pPr>
              <a:lnSpc>
                <a:spcPct val="93000"/>
              </a:lnSpc>
            </a:pPr>
            <a:r>
              <a:rPr lang="en-US" sz="2600" b="1" baseline="300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25 </a:t>
            </a:r>
            <a:r>
              <a:rPr lang="en-US" sz="26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Now great multitudes went with Him. And He turned and said to them, </a:t>
            </a:r>
            <a:r>
              <a:rPr lang="en-US" sz="2600" b="1" baseline="300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26 </a:t>
            </a:r>
            <a:r>
              <a:rPr lang="en-US" sz="26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“If anyone comes to Me and does not hate his father and mother, wife and children, brothers and sisters, yes, and his own life also, he cannot be My disciple. </a:t>
            </a:r>
            <a:r>
              <a:rPr lang="en-US" sz="2600" b="1" baseline="300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27</a:t>
            </a:r>
            <a:r>
              <a:rPr lang="en-US" sz="26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 And whoever does not bear his cross and come after Me cannot be My disciple. </a:t>
            </a:r>
            <a:r>
              <a:rPr lang="en-US" sz="2600" b="1" baseline="300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28</a:t>
            </a:r>
            <a:r>
              <a:rPr lang="en-US" sz="26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 For which of you, intending to build a tower, does not </a:t>
            </a:r>
            <a:r>
              <a:rPr lang="en-US" sz="2600" b="1" dirty="0">
                <a:solidFill>
                  <a:srgbClr val="FFFF66"/>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sit down first and count the cost</a:t>
            </a:r>
            <a:r>
              <a:rPr lang="en-US" sz="26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 whether he has enough to finish it — </a:t>
            </a:r>
            <a:r>
              <a:rPr lang="en-US" sz="2600" b="1" baseline="300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29</a:t>
            </a:r>
            <a:r>
              <a:rPr lang="en-US" sz="26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 lest, after he has laid the foundation, and is not able to finish, all who see it begin to mock him, </a:t>
            </a:r>
            <a:r>
              <a:rPr lang="en-US" sz="2600" b="1" baseline="300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30</a:t>
            </a:r>
            <a:r>
              <a:rPr lang="en-US" sz="26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 saying, ‘This man began to build and was not able to finish’? </a:t>
            </a:r>
            <a:r>
              <a:rPr lang="en-US" sz="2600" b="1" baseline="300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31</a:t>
            </a:r>
            <a:r>
              <a:rPr lang="en-US" sz="26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 Or what king, going to make war against another king, does not sit down first and consider whether he is able with ten thousand to meet him who comes against him with twenty thousand? </a:t>
            </a:r>
            <a:r>
              <a:rPr lang="en-US" sz="2600" b="1" baseline="300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32</a:t>
            </a:r>
            <a:r>
              <a:rPr lang="en-US" sz="26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 Or else, while the other is still a great way off, he sends a delegation and asks conditions of peace. </a:t>
            </a:r>
            <a:r>
              <a:rPr lang="en-US" sz="2600" b="1" baseline="300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33</a:t>
            </a:r>
            <a:r>
              <a:rPr lang="en-US" sz="2600" dirty="0">
                <a:solidFill>
                  <a:schemeClr val="bg1"/>
                </a:solidFill>
                <a:effectLst>
                  <a:outerShdw blurRad="50800" dist="50800" dir="5400000" algn="ctr" rotWithShape="0">
                    <a:schemeClr val="tx1"/>
                  </a:outerShdw>
                </a:effectLst>
                <a:latin typeface="Times New Roman" panose="02020603050405020304" pitchFamily="18" charset="0"/>
                <a:cs typeface="Times New Roman" panose="02020603050405020304" pitchFamily="18" charset="0"/>
              </a:rPr>
              <a:t> So likewise, whoever of you does not forsake all that he has cannot be My disciple. </a:t>
            </a:r>
          </a:p>
        </p:txBody>
      </p:sp>
    </p:spTree>
    <p:extLst>
      <p:ext uri="{BB962C8B-B14F-4D97-AF65-F5344CB8AC3E}">
        <p14:creationId xmlns:p14="http://schemas.microsoft.com/office/powerpoint/2010/main" val="40647305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0" y="0"/>
            <a:ext cx="9144000" cy="838200"/>
          </a:xfrm>
        </p:spPr>
        <p:txBody>
          <a:bodyPr>
            <a:normAutofit/>
          </a:bodyPr>
          <a:lstStyle/>
          <a:p>
            <a:r>
              <a:rPr lang="en-US" sz="4200" b="1" dirty="0">
                <a:solidFill>
                  <a:srgbClr val="FFFF00"/>
                </a:solidFill>
                <a:effectLst>
                  <a:outerShdw blurRad="50800" dist="38100" dir="2700000" algn="tl" rotWithShape="0">
                    <a:schemeClr val="tx1">
                      <a:alpha val="43000"/>
                    </a:schemeClr>
                  </a:outerShdw>
                </a:effectLst>
              </a:rPr>
              <a:t>Costs Associated with Following Christ</a:t>
            </a:r>
            <a:endParaRPr lang="en-US" sz="4200" dirty="0">
              <a:solidFill>
                <a:srgbClr val="FFFF00"/>
              </a:solidFill>
              <a:effectLst>
                <a:outerShdw blurRad="50800" dist="38100" dir="2700000" algn="tl" rotWithShape="0">
                  <a:schemeClr val="tx1">
                    <a:alpha val="43000"/>
                  </a:schemeClr>
                </a:outerShdw>
              </a:effectLst>
            </a:endParaRPr>
          </a:p>
        </p:txBody>
      </p:sp>
      <p:sp>
        <p:nvSpPr>
          <p:cNvPr id="7171" name="Rectangle 3"/>
          <p:cNvSpPr>
            <a:spLocks noGrp="1" noChangeArrowheads="1"/>
          </p:cNvSpPr>
          <p:nvPr>
            <p:ph type="body" idx="1"/>
          </p:nvPr>
        </p:nvSpPr>
        <p:spPr>
          <a:xfrm>
            <a:off x="152400" y="838200"/>
            <a:ext cx="8991600" cy="6019800"/>
          </a:xfrm>
        </p:spPr>
        <p:txBody>
          <a:bodyPr>
            <a:normAutofit fontScale="77500" lnSpcReduction="20000"/>
          </a:bodyPr>
          <a:lstStyle/>
          <a:p>
            <a:pPr>
              <a:lnSpc>
                <a:spcPct val="110000"/>
              </a:lnSpc>
              <a:spcBef>
                <a:spcPts val="0"/>
              </a:spcBef>
              <a:spcAft>
                <a:spcPts val="600"/>
              </a:spcAft>
              <a:buClr>
                <a:srgbClr val="FFFF00"/>
              </a:buClr>
            </a:pPr>
            <a:r>
              <a:rPr lang="en-US" sz="3900" b="1" dirty="0">
                <a:solidFill>
                  <a:schemeClr val="bg1"/>
                </a:solidFill>
                <a:effectLst>
                  <a:outerShdw blurRad="50800" dist="38100" dir="2700000" algn="tl" rotWithShape="0">
                    <a:schemeClr val="tx1">
                      <a:alpha val="43000"/>
                    </a:schemeClr>
                  </a:outerShdw>
                </a:effectLst>
              </a:rPr>
              <a:t>Following Christ May Cost Me Family Strife</a:t>
            </a:r>
          </a:p>
          <a:p>
            <a:pPr lvl="1">
              <a:lnSpc>
                <a:spcPct val="110000"/>
              </a:lnSpc>
              <a:spcBef>
                <a:spcPts val="0"/>
              </a:spcBef>
              <a:spcAft>
                <a:spcPts val="600"/>
              </a:spcAft>
              <a:buClr>
                <a:schemeClr val="bg1"/>
              </a:buClr>
            </a:pPr>
            <a:r>
              <a:rPr lang="en-US" sz="3300" b="1" i="1" dirty="0">
                <a:solidFill>
                  <a:srgbClr val="FFFF66"/>
                </a:solidFill>
                <a:effectLst>
                  <a:outerShdw blurRad="50800" dist="38100" dir="2700000" algn="tl" rotWithShape="0">
                    <a:schemeClr val="tx1">
                      <a:alpha val="43000"/>
                    </a:schemeClr>
                  </a:outerShdw>
                </a:effectLst>
              </a:rPr>
              <a:t>Matthew 10:34-37</a:t>
            </a:r>
            <a:endParaRPr lang="en-US" sz="3300" dirty="0">
              <a:solidFill>
                <a:schemeClr val="bg1"/>
              </a:solidFill>
              <a:effectLst>
                <a:outerShdw blurRad="50800" dist="38100" dir="2700000" algn="tl" rotWithShape="0">
                  <a:schemeClr val="tx1">
                    <a:alpha val="43000"/>
                  </a:schemeClr>
                </a:outerShdw>
              </a:effectLst>
            </a:endParaRPr>
          </a:p>
          <a:p>
            <a:pPr lvl="1">
              <a:lnSpc>
                <a:spcPct val="110000"/>
              </a:lnSpc>
              <a:spcBef>
                <a:spcPts val="0"/>
              </a:spcBef>
              <a:spcAft>
                <a:spcPts val="600"/>
              </a:spcAft>
              <a:buClr>
                <a:schemeClr val="bg1"/>
              </a:buClr>
            </a:pPr>
            <a:r>
              <a:rPr lang="en-US" sz="3300" b="1" i="1" dirty="0">
                <a:solidFill>
                  <a:srgbClr val="FFFF66"/>
                </a:solidFill>
                <a:effectLst>
                  <a:outerShdw blurRad="50800" dist="38100" dir="2700000" algn="tl" rotWithShape="0">
                    <a:schemeClr val="tx1">
                      <a:alpha val="43000"/>
                    </a:schemeClr>
                  </a:outerShdw>
                </a:effectLst>
              </a:rPr>
              <a:t>Mark 3:31-35</a:t>
            </a:r>
            <a:endParaRPr lang="en-US" sz="3300" dirty="0">
              <a:solidFill>
                <a:schemeClr val="bg1"/>
              </a:solidFill>
              <a:effectLst>
                <a:outerShdw blurRad="50800" dist="38100" dir="2700000" algn="tl" rotWithShape="0">
                  <a:schemeClr val="tx1">
                    <a:alpha val="43000"/>
                  </a:schemeClr>
                </a:outerShdw>
              </a:effectLst>
            </a:endParaRPr>
          </a:p>
          <a:p>
            <a:pPr lvl="1">
              <a:lnSpc>
                <a:spcPct val="110000"/>
              </a:lnSpc>
              <a:spcBef>
                <a:spcPts val="0"/>
              </a:spcBef>
              <a:spcAft>
                <a:spcPts val="600"/>
              </a:spcAft>
              <a:buClr>
                <a:schemeClr val="bg1"/>
              </a:buClr>
            </a:pPr>
            <a:r>
              <a:rPr lang="en-US" sz="3300" b="1" i="1" dirty="0">
                <a:solidFill>
                  <a:srgbClr val="FFFF66"/>
                </a:solidFill>
                <a:effectLst>
                  <a:outerShdw blurRad="50800" dist="38100" dir="2700000" algn="tl" rotWithShape="0">
                    <a:schemeClr val="tx1">
                      <a:alpha val="43000"/>
                    </a:schemeClr>
                  </a:outerShdw>
                </a:effectLst>
              </a:rPr>
              <a:t>Luke 12:51-53  </a:t>
            </a:r>
            <a:r>
              <a:rPr lang="en-US" sz="3100" dirty="0">
                <a:solidFill>
                  <a:schemeClr val="bg1"/>
                </a:solidFill>
                <a:effectLst>
                  <a:outerShdw blurRad="50800" dist="38100" dir="2700000" algn="tl" rotWithShape="0">
                    <a:schemeClr val="tx1">
                      <a:alpha val="43000"/>
                    </a:schemeClr>
                  </a:outerShdw>
                </a:effectLst>
                <a:sym typeface="Wingdings" pitchFamily="2" charset="2"/>
              </a:rPr>
              <a:t></a:t>
            </a:r>
            <a:r>
              <a:rPr lang="en-US" sz="3300" b="1" i="1" dirty="0">
                <a:solidFill>
                  <a:srgbClr val="FFFF66"/>
                </a:solidFill>
                <a:effectLst>
                  <a:outerShdw blurRad="50800" dist="38100" dir="2700000" algn="tl" rotWithShape="0">
                    <a:schemeClr val="tx1">
                      <a:alpha val="43000"/>
                    </a:schemeClr>
                  </a:outerShdw>
                </a:effectLst>
                <a:sym typeface="Wingdings" pitchFamily="2" charset="2"/>
              </a:rPr>
              <a:t>  Genesis 27:46</a:t>
            </a:r>
            <a:endParaRPr lang="en-US" sz="3300" dirty="0">
              <a:solidFill>
                <a:schemeClr val="bg1"/>
              </a:solidFill>
              <a:effectLst>
                <a:outerShdw blurRad="50800" dist="38100" dir="2700000" algn="tl" rotWithShape="0">
                  <a:schemeClr val="tx1">
                    <a:alpha val="43000"/>
                  </a:schemeClr>
                </a:outerShdw>
              </a:effectLst>
            </a:endParaRPr>
          </a:p>
          <a:p>
            <a:pPr>
              <a:lnSpc>
                <a:spcPct val="110000"/>
              </a:lnSpc>
              <a:spcBef>
                <a:spcPts val="0"/>
              </a:spcBef>
              <a:spcAft>
                <a:spcPts val="600"/>
              </a:spcAft>
              <a:buClr>
                <a:srgbClr val="FFFF00"/>
              </a:buClr>
            </a:pPr>
            <a:r>
              <a:rPr lang="en-US" sz="3900" b="1" dirty="0">
                <a:solidFill>
                  <a:schemeClr val="bg1"/>
                </a:solidFill>
                <a:effectLst>
                  <a:outerShdw blurRad="50800" dist="38100" dir="2700000" algn="tl" rotWithShape="0">
                    <a:schemeClr val="tx1">
                      <a:alpha val="43000"/>
                    </a:schemeClr>
                  </a:outerShdw>
                </a:effectLst>
              </a:rPr>
              <a:t>Following Christ May Cost Me Hardships in Life</a:t>
            </a:r>
          </a:p>
          <a:p>
            <a:pPr lvl="1">
              <a:lnSpc>
                <a:spcPct val="110000"/>
              </a:lnSpc>
              <a:spcBef>
                <a:spcPts val="0"/>
              </a:spcBef>
              <a:spcAft>
                <a:spcPts val="600"/>
              </a:spcAft>
              <a:buClr>
                <a:schemeClr val="bg1"/>
              </a:buClr>
            </a:pPr>
            <a:r>
              <a:rPr lang="en-US" sz="3300" b="1" i="1" dirty="0">
                <a:solidFill>
                  <a:srgbClr val="FFFF66"/>
                </a:solidFill>
                <a:effectLst>
                  <a:outerShdw blurRad="50800" dist="38100" dir="2700000" algn="tl" rotWithShape="0">
                    <a:schemeClr val="tx1">
                      <a:alpha val="43000"/>
                    </a:schemeClr>
                  </a:outerShdw>
                </a:effectLst>
              </a:rPr>
              <a:t>2 Timothy 3:12</a:t>
            </a:r>
            <a:endParaRPr lang="en-US" sz="3300" dirty="0">
              <a:solidFill>
                <a:schemeClr val="bg1"/>
              </a:solidFill>
              <a:effectLst>
                <a:outerShdw blurRad="50800" dist="38100" dir="2700000" algn="tl" rotWithShape="0">
                  <a:schemeClr val="tx1">
                    <a:alpha val="43000"/>
                  </a:schemeClr>
                </a:outerShdw>
              </a:effectLst>
            </a:endParaRPr>
          </a:p>
          <a:p>
            <a:pPr lvl="1">
              <a:lnSpc>
                <a:spcPct val="110000"/>
              </a:lnSpc>
              <a:spcBef>
                <a:spcPts val="0"/>
              </a:spcBef>
              <a:spcAft>
                <a:spcPts val="600"/>
              </a:spcAft>
              <a:buClr>
                <a:schemeClr val="bg1"/>
              </a:buClr>
            </a:pPr>
            <a:r>
              <a:rPr lang="en-US" sz="3300" b="1" i="1" dirty="0">
                <a:solidFill>
                  <a:srgbClr val="FFFF66"/>
                </a:solidFill>
                <a:effectLst>
                  <a:outerShdw blurRad="50800" dist="38100" dir="2700000" algn="tl" rotWithShape="0">
                    <a:schemeClr val="tx1">
                      <a:alpha val="43000"/>
                    </a:schemeClr>
                  </a:outerShdw>
                </a:effectLst>
              </a:rPr>
              <a:t>1 Peter 2:19-21</a:t>
            </a:r>
            <a:endParaRPr lang="en-US" sz="3300" dirty="0">
              <a:solidFill>
                <a:schemeClr val="bg1"/>
              </a:solidFill>
              <a:effectLst>
                <a:outerShdw blurRad="50800" dist="38100" dir="2700000" algn="tl" rotWithShape="0">
                  <a:schemeClr val="tx1">
                    <a:alpha val="43000"/>
                  </a:schemeClr>
                </a:outerShdw>
              </a:effectLst>
            </a:endParaRPr>
          </a:p>
          <a:p>
            <a:pPr lvl="1">
              <a:lnSpc>
                <a:spcPct val="110000"/>
              </a:lnSpc>
              <a:spcBef>
                <a:spcPts val="0"/>
              </a:spcBef>
              <a:spcAft>
                <a:spcPts val="600"/>
              </a:spcAft>
              <a:buClr>
                <a:schemeClr val="bg1"/>
              </a:buClr>
            </a:pPr>
            <a:r>
              <a:rPr lang="en-US" sz="3300" b="1" i="1" dirty="0">
                <a:solidFill>
                  <a:srgbClr val="FFFF66"/>
                </a:solidFill>
                <a:effectLst>
                  <a:outerShdw blurRad="50800" dist="38100" dir="2700000" algn="tl" rotWithShape="0">
                    <a:schemeClr val="tx1">
                      <a:alpha val="43000"/>
                    </a:schemeClr>
                  </a:outerShdw>
                </a:effectLst>
              </a:rPr>
              <a:t>James 5:10-11  </a:t>
            </a:r>
            <a:r>
              <a:rPr lang="en-US" sz="3100" dirty="0">
                <a:solidFill>
                  <a:schemeClr val="bg1"/>
                </a:solidFill>
                <a:effectLst>
                  <a:outerShdw blurRad="50800" dist="38100" dir="2700000" algn="tl" rotWithShape="0">
                    <a:schemeClr val="tx1">
                      <a:alpha val="43000"/>
                    </a:schemeClr>
                  </a:outerShdw>
                </a:effectLst>
                <a:sym typeface="Wingdings" pitchFamily="2" charset="2"/>
              </a:rPr>
              <a:t></a:t>
            </a:r>
            <a:r>
              <a:rPr lang="en-US" sz="3300" b="1" i="1" dirty="0">
                <a:solidFill>
                  <a:srgbClr val="FFFF66"/>
                </a:solidFill>
                <a:effectLst>
                  <a:outerShdw blurRad="50800" dist="38100" dir="2700000" algn="tl" rotWithShape="0">
                    <a:schemeClr val="tx1">
                      <a:alpha val="43000"/>
                    </a:schemeClr>
                  </a:outerShdw>
                </a:effectLst>
                <a:sym typeface="Wingdings" pitchFamily="2" charset="2"/>
              </a:rPr>
              <a:t>  Luke 6:26</a:t>
            </a:r>
            <a:endParaRPr lang="en-US" sz="3300" dirty="0">
              <a:solidFill>
                <a:schemeClr val="bg1"/>
              </a:solidFill>
              <a:effectLst>
                <a:outerShdw blurRad="50800" dist="38100" dir="2700000" algn="tl" rotWithShape="0">
                  <a:schemeClr val="tx1">
                    <a:alpha val="43000"/>
                  </a:schemeClr>
                </a:outerShdw>
              </a:effectLst>
            </a:endParaRPr>
          </a:p>
          <a:p>
            <a:pPr>
              <a:lnSpc>
                <a:spcPct val="110000"/>
              </a:lnSpc>
              <a:spcBef>
                <a:spcPts val="0"/>
              </a:spcBef>
              <a:spcAft>
                <a:spcPts val="600"/>
              </a:spcAft>
              <a:buClr>
                <a:srgbClr val="FFFF00"/>
              </a:buClr>
            </a:pPr>
            <a:r>
              <a:rPr lang="en-US" sz="3900" b="1" dirty="0">
                <a:solidFill>
                  <a:schemeClr val="bg1"/>
                </a:solidFill>
                <a:effectLst>
                  <a:outerShdw blurRad="50800" dist="38100" dir="2700000" algn="tl" rotWithShape="0">
                    <a:schemeClr val="tx1">
                      <a:alpha val="43000"/>
                    </a:schemeClr>
                  </a:outerShdw>
                </a:effectLst>
              </a:rPr>
              <a:t>Following Christ May Cost Me Material Loss</a:t>
            </a:r>
          </a:p>
          <a:p>
            <a:pPr lvl="1">
              <a:lnSpc>
                <a:spcPct val="110000"/>
              </a:lnSpc>
              <a:spcBef>
                <a:spcPts val="0"/>
              </a:spcBef>
              <a:spcAft>
                <a:spcPts val="600"/>
              </a:spcAft>
              <a:buClr>
                <a:schemeClr val="bg1"/>
              </a:buClr>
            </a:pPr>
            <a:r>
              <a:rPr lang="en-US" sz="3300" b="1" i="1" dirty="0">
                <a:solidFill>
                  <a:srgbClr val="FFFF66"/>
                </a:solidFill>
                <a:effectLst>
                  <a:outerShdw blurRad="50800" dist="38100" dir="2700000" algn="tl" rotWithShape="0">
                    <a:schemeClr val="tx1">
                      <a:alpha val="43000"/>
                    </a:schemeClr>
                  </a:outerShdw>
                </a:effectLst>
              </a:rPr>
              <a:t>Mark 10:17-22</a:t>
            </a:r>
            <a:endParaRPr lang="en-US" sz="3300" dirty="0">
              <a:solidFill>
                <a:schemeClr val="bg1"/>
              </a:solidFill>
              <a:effectLst>
                <a:outerShdw blurRad="50800" dist="38100" dir="2700000" algn="tl" rotWithShape="0">
                  <a:schemeClr val="tx1">
                    <a:alpha val="43000"/>
                  </a:schemeClr>
                </a:outerShdw>
              </a:effectLst>
            </a:endParaRPr>
          </a:p>
          <a:p>
            <a:pPr lvl="1">
              <a:lnSpc>
                <a:spcPct val="110000"/>
              </a:lnSpc>
              <a:spcBef>
                <a:spcPts val="0"/>
              </a:spcBef>
              <a:spcAft>
                <a:spcPts val="600"/>
              </a:spcAft>
              <a:buClr>
                <a:schemeClr val="bg1"/>
              </a:buClr>
            </a:pPr>
            <a:r>
              <a:rPr lang="en-US" sz="3300" b="1" i="1" dirty="0">
                <a:solidFill>
                  <a:srgbClr val="FFFF66"/>
                </a:solidFill>
                <a:effectLst>
                  <a:outerShdw blurRad="50800" dist="38100" dir="2700000" algn="tl" rotWithShape="0">
                    <a:schemeClr val="tx1">
                      <a:alpha val="43000"/>
                    </a:schemeClr>
                  </a:outerShdw>
                </a:effectLst>
              </a:rPr>
              <a:t>Matthew 19:23-24</a:t>
            </a:r>
            <a:endParaRPr lang="en-US" sz="3300" dirty="0">
              <a:solidFill>
                <a:schemeClr val="bg1"/>
              </a:solidFill>
              <a:effectLst>
                <a:outerShdw blurRad="50800" dist="38100" dir="2700000" algn="tl" rotWithShape="0">
                  <a:schemeClr val="tx1">
                    <a:alpha val="43000"/>
                  </a:schemeClr>
                </a:outerShdw>
              </a:effectLst>
            </a:endParaRPr>
          </a:p>
          <a:p>
            <a:pPr lvl="1">
              <a:lnSpc>
                <a:spcPct val="110000"/>
              </a:lnSpc>
              <a:spcBef>
                <a:spcPts val="0"/>
              </a:spcBef>
              <a:spcAft>
                <a:spcPts val="600"/>
              </a:spcAft>
              <a:buClr>
                <a:schemeClr val="bg1"/>
              </a:buClr>
            </a:pPr>
            <a:r>
              <a:rPr lang="en-US" sz="3300" b="1" i="1" dirty="0">
                <a:solidFill>
                  <a:srgbClr val="FFFF66"/>
                </a:solidFill>
                <a:effectLst>
                  <a:outerShdw blurRad="50800" dist="38100" dir="2700000" algn="tl" rotWithShape="0">
                    <a:schemeClr val="tx1">
                      <a:alpha val="43000"/>
                    </a:schemeClr>
                  </a:outerShdw>
                </a:effectLst>
              </a:rPr>
              <a:t>1 Timothy 6:9-10, 17-19</a:t>
            </a:r>
          </a:p>
          <a:p>
            <a:pPr>
              <a:lnSpc>
                <a:spcPct val="110000"/>
              </a:lnSpc>
              <a:spcBef>
                <a:spcPts val="0"/>
              </a:spcBef>
              <a:spcAft>
                <a:spcPts val="600"/>
              </a:spcAft>
              <a:buClr>
                <a:srgbClr val="FFFF00"/>
              </a:buClr>
            </a:pPr>
            <a:r>
              <a:rPr lang="en-US" sz="4100" b="1" dirty="0">
                <a:solidFill>
                  <a:srgbClr val="00FFFF"/>
                </a:solidFill>
                <a:effectLst>
                  <a:outerShdw blurRad="50800" dist="38100" dir="2700000" algn="tl" rotWithShape="0">
                    <a:schemeClr val="tx1">
                      <a:alpha val="43000"/>
                    </a:schemeClr>
                  </a:outerShdw>
                </a:effectLst>
              </a:rPr>
              <a:t>Have you considered the cost? Paying them?</a:t>
            </a:r>
          </a:p>
        </p:txBody>
      </p:sp>
    </p:spTree>
    <p:extLst>
      <p:ext uri="{BB962C8B-B14F-4D97-AF65-F5344CB8AC3E}">
        <p14:creationId xmlns:p14="http://schemas.microsoft.com/office/powerpoint/2010/main" val="30398462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wipe(left)">
                                      <p:cBhvr>
                                        <p:cTn id="7" dur="500"/>
                                        <p:tgtEl>
                                          <p:spTgt spid="717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171">
                                            <p:txEl>
                                              <p:pRg st="1" end="1"/>
                                            </p:txEl>
                                          </p:spTgt>
                                        </p:tgtEl>
                                        <p:attrNameLst>
                                          <p:attrName>style.visibility</p:attrName>
                                        </p:attrNameLst>
                                      </p:cBhvr>
                                      <p:to>
                                        <p:strVal val="visible"/>
                                      </p:to>
                                    </p:set>
                                    <p:animEffect transition="in" filter="wipe(left)">
                                      <p:cBhvr>
                                        <p:cTn id="12" dur="500"/>
                                        <p:tgtEl>
                                          <p:spTgt spid="717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7171">
                                            <p:txEl>
                                              <p:pRg st="2" end="2"/>
                                            </p:txEl>
                                          </p:spTgt>
                                        </p:tgtEl>
                                        <p:attrNameLst>
                                          <p:attrName>style.visibility</p:attrName>
                                        </p:attrNameLst>
                                      </p:cBhvr>
                                      <p:to>
                                        <p:strVal val="visible"/>
                                      </p:to>
                                    </p:set>
                                    <p:animEffect transition="in" filter="wipe(left)">
                                      <p:cBhvr>
                                        <p:cTn id="17" dur="500"/>
                                        <p:tgtEl>
                                          <p:spTgt spid="717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7171">
                                            <p:txEl>
                                              <p:pRg st="3" end="3"/>
                                            </p:txEl>
                                          </p:spTgt>
                                        </p:tgtEl>
                                        <p:attrNameLst>
                                          <p:attrName>style.visibility</p:attrName>
                                        </p:attrNameLst>
                                      </p:cBhvr>
                                      <p:to>
                                        <p:strVal val="visible"/>
                                      </p:to>
                                    </p:set>
                                    <p:animEffect transition="in" filter="wipe(left)">
                                      <p:cBhvr>
                                        <p:cTn id="22" dur="500"/>
                                        <p:tgtEl>
                                          <p:spTgt spid="717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7171">
                                            <p:txEl>
                                              <p:pRg st="4" end="4"/>
                                            </p:txEl>
                                          </p:spTgt>
                                        </p:tgtEl>
                                        <p:attrNameLst>
                                          <p:attrName>style.visibility</p:attrName>
                                        </p:attrNameLst>
                                      </p:cBhvr>
                                      <p:to>
                                        <p:strVal val="visible"/>
                                      </p:to>
                                    </p:set>
                                    <p:animEffect transition="in" filter="wipe(left)">
                                      <p:cBhvr>
                                        <p:cTn id="27" dur="500"/>
                                        <p:tgtEl>
                                          <p:spTgt spid="7171">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7171">
                                            <p:txEl>
                                              <p:pRg st="5" end="5"/>
                                            </p:txEl>
                                          </p:spTgt>
                                        </p:tgtEl>
                                        <p:attrNameLst>
                                          <p:attrName>style.visibility</p:attrName>
                                        </p:attrNameLst>
                                      </p:cBhvr>
                                      <p:to>
                                        <p:strVal val="visible"/>
                                      </p:to>
                                    </p:set>
                                    <p:animEffect transition="in" filter="wipe(left)">
                                      <p:cBhvr>
                                        <p:cTn id="32" dur="500"/>
                                        <p:tgtEl>
                                          <p:spTgt spid="7171">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7171">
                                            <p:txEl>
                                              <p:pRg st="6" end="6"/>
                                            </p:txEl>
                                          </p:spTgt>
                                        </p:tgtEl>
                                        <p:attrNameLst>
                                          <p:attrName>style.visibility</p:attrName>
                                        </p:attrNameLst>
                                      </p:cBhvr>
                                      <p:to>
                                        <p:strVal val="visible"/>
                                      </p:to>
                                    </p:set>
                                    <p:animEffect transition="in" filter="wipe(left)">
                                      <p:cBhvr>
                                        <p:cTn id="37" dur="500"/>
                                        <p:tgtEl>
                                          <p:spTgt spid="7171">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7171">
                                            <p:txEl>
                                              <p:pRg st="7" end="7"/>
                                            </p:txEl>
                                          </p:spTgt>
                                        </p:tgtEl>
                                        <p:attrNameLst>
                                          <p:attrName>style.visibility</p:attrName>
                                        </p:attrNameLst>
                                      </p:cBhvr>
                                      <p:to>
                                        <p:strVal val="visible"/>
                                      </p:to>
                                    </p:set>
                                    <p:animEffect transition="in" filter="wipe(left)">
                                      <p:cBhvr>
                                        <p:cTn id="42" dur="500"/>
                                        <p:tgtEl>
                                          <p:spTgt spid="7171">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7171">
                                            <p:txEl>
                                              <p:pRg st="8" end="8"/>
                                            </p:txEl>
                                          </p:spTgt>
                                        </p:tgtEl>
                                        <p:attrNameLst>
                                          <p:attrName>style.visibility</p:attrName>
                                        </p:attrNameLst>
                                      </p:cBhvr>
                                      <p:to>
                                        <p:strVal val="visible"/>
                                      </p:to>
                                    </p:set>
                                    <p:animEffect transition="in" filter="wipe(left)">
                                      <p:cBhvr>
                                        <p:cTn id="47" dur="500"/>
                                        <p:tgtEl>
                                          <p:spTgt spid="7171">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7171">
                                            <p:txEl>
                                              <p:pRg st="9" end="9"/>
                                            </p:txEl>
                                          </p:spTgt>
                                        </p:tgtEl>
                                        <p:attrNameLst>
                                          <p:attrName>style.visibility</p:attrName>
                                        </p:attrNameLst>
                                      </p:cBhvr>
                                      <p:to>
                                        <p:strVal val="visible"/>
                                      </p:to>
                                    </p:set>
                                    <p:animEffect transition="in" filter="wipe(left)">
                                      <p:cBhvr>
                                        <p:cTn id="52" dur="500"/>
                                        <p:tgtEl>
                                          <p:spTgt spid="7171">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7171">
                                            <p:txEl>
                                              <p:pRg st="10" end="10"/>
                                            </p:txEl>
                                          </p:spTgt>
                                        </p:tgtEl>
                                        <p:attrNameLst>
                                          <p:attrName>style.visibility</p:attrName>
                                        </p:attrNameLst>
                                      </p:cBhvr>
                                      <p:to>
                                        <p:strVal val="visible"/>
                                      </p:to>
                                    </p:set>
                                    <p:animEffect transition="in" filter="wipe(left)">
                                      <p:cBhvr>
                                        <p:cTn id="57" dur="500"/>
                                        <p:tgtEl>
                                          <p:spTgt spid="7171">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grpId="0" nodeType="clickEffect">
                                  <p:stCondLst>
                                    <p:cond delay="0"/>
                                  </p:stCondLst>
                                  <p:childTnLst>
                                    <p:set>
                                      <p:cBhvr>
                                        <p:cTn id="61" dur="1" fill="hold">
                                          <p:stCondLst>
                                            <p:cond delay="0"/>
                                          </p:stCondLst>
                                        </p:cTn>
                                        <p:tgtEl>
                                          <p:spTgt spid="7171">
                                            <p:txEl>
                                              <p:pRg st="11" end="11"/>
                                            </p:txEl>
                                          </p:spTgt>
                                        </p:tgtEl>
                                        <p:attrNameLst>
                                          <p:attrName>style.visibility</p:attrName>
                                        </p:attrNameLst>
                                      </p:cBhvr>
                                      <p:to>
                                        <p:strVal val="visible"/>
                                      </p:to>
                                    </p:set>
                                    <p:animEffect transition="in" filter="wipe(left)">
                                      <p:cBhvr>
                                        <p:cTn id="62" dur="500"/>
                                        <p:tgtEl>
                                          <p:spTgt spid="7171">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8" fill="hold" grpId="0" nodeType="clickEffect">
                                  <p:stCondLst>
                                    <p:cond delay="0"/>
                                  </p:stCondLst>
                                  <p:childTnLst>
                                    <p:set>
                                      <p:cBhvr>
                                        <p:cTn id="66" dur="1" fill="hold">
                                          <p:stCondLst>
                                            <p:cond delay="0"/>
                                          </p:stCondLst>
                                        </p:cTn>
                                        <p:tgtEl>
                                          <p:spTgt spid="7171">
                                            <p:txEl>
                                              <p:pRg st="12" end="12"/>
                                            </p:txEl>
                                          </p:spTgt>
                                        </p:tgtEl>
                                        <p:attrNameLst>
                                          <p:attrName>style.visibility</p:attrName>
                                        </p:attrNameLst>
                                      </p:cBhvr>
                                      <p:to>
                                        <p:strVal val="visible"/>
                                      </p:to>
                                    </p:set>
                                    <p:animEffect transition="in" filter="wipe(left)">
                                      <p:cBhvr>
                                        <p:cTn id="67" dur="500"/>
                                        <p:tgtEl>
                                          <p:spTgt spid="7171">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bldLvl="2" autoUpdateAnimBg="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1487</TotalTime>
  <Words>534</Words>
  <Application>Microsoft Macintosh PowerPoint</Application>
  <PresentationFormat>On-screen Show (4:3)</PresentationFormat>
  <Paragraphs>25</Paragraphs>
  <Slides>4</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Segoe Print</vt:lpstr>
      <vt:lpstr>Times New Roman</vt:lpstr>
      <vt:lpstr>Office Theme</vt:lpstr>
      <vt:lpstr>Sit Down First &amp; Count the Cost</vt:lpstr>
      <vt:lpstr>Luke 14:25-33</vt:lpstr>
      <vt:lpstr>Luke 14:25-33</vt:lpstr>
      <vt:lpstr>Costs Associated with Following Christ</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Harry</dc:creator>
  <cp:lastModifiedBy>Harry Osborne</cp:lastModifiedBy>
  <cp:revision>42</cp:revision>
  <dcterms:created xsi:type="dcterms:W3CDTF">2017-02-11T14:18:26Z</dcterms:created>
  <dcterms:modified xsi:type="dcterms:W3CDTF">2022-01-30T13:02:32Z</dcterms:modified>
</cp:coreProperties>
</file>