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6" r:id="rId4"/>
    <p:sldId id="262" r:id="rId5"/>
    <p:sldId id="263" r:id="rId6"/>
    <p:sldId id="264" r:id="rId7"/>
    <p:sldId id="265" r:id="rId8"/>
    <p:sldId id="267" r:id="rId9"/>
    <p:sldId id="259" r:id="rId10"/>
    <p:sldId id="320" r:id="rId11"/>
    <p:sldId id="321" r:id="rId12"/>
    <p:sldId id="260" r:id="rId13"/>
    <p:sldId id="307" r:id="rId14"/>
    <p:sldId id="318" r:id="rId15"/>
    <p:sldId id="308" r:id="rId16"/>
    <p:sldId id="319" r:id="rId17"/>
    <p:sldId id="310" r:id="rId18"/>
    <p:sldId id="311" r:id="rId19"/>
    <p:sldId id="312" r:id="rId20"/>
    <p:sldId id="313" r:id="rId21"/>
    <p:sldId id="32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66"/>
    <a:srgbClr val="00FDFF"/>
    <a:srgbClr val="004442"/>
    <a:srgbClr val="006666"/>
    <a:srgbClr val="740000"/>
    <a:srgbClr val="460000"/>
    <a:srgbClr val="800000"/>
    <a:srgbClr val="1F3E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autoAdjust="0"/>
    <p:restoredTop sz="96405" autoAdjust="0"/>
  </p:normalViewPr>
  <p:slideViewPr>
    <p:cSldViewPr>
      <p:cViewPr varScale="1">
        <p:scale>
          <a:sx n="127" d="100"/>
          <a:sy n="127" d="100"/>
        </p:scale>
        <p:origin x="632" y="176"/>
      </p:cViewPr>
      <p:guideLst>
        <p:guide orient="horz" pos="2160"/>
        <p:guide pos="2880"/>
      </p:guideLst>
    </p:cSldViewPr>
  </p:slideViewPr>
  <p:outlineViewPr>
    <p:cViewPr>
      <p:scale>
        <a:sx n="33" d="100"/>
        <a:sy n="33" d="100"/>
      </p:scale>
      <p:origin x="0" y="-45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41ACF-7447-E74E-ACEF-2ED993174587}" type="datetimeFigureOut">
              <a:rPr lang="en-US" smtClean="0"/>
              <a:t>2/12/22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1CA1A-C8B8-D74A-B9CD-47EB06F9CEDA}" type="slidenum">
              <a:rPr lang="en-US" smtClean="0"/>
              <a:t>‹#›</a:t>
            </a:fld>
            <a:endParaRPr lang="en-US"/>
          </a:p>
        </p:txBody>
      </p:sp>
    </p:spTree>
    <p:extLst>
      <p:ext uri="{BB962C8B-B14F-4D97-AF65-F5344CB8AC3E}">
        <p14:creationId xmlns:p14="http://schemas.microsoft.com/office/powerpoint/2010/main" val="1406798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1</a:t>
            </a:fld>
            <a:endParaRPr lang="en-US"/>
          </a:p>
        </p:txBody>
      </p:sp>
    </p:spTree>
    <p:extLst>
      <p:ext uri="{BB962C8B-B14F-4D97-AF65-F5344CB8AC3E}">
        <p14:creationId xmlns:p14="http://schemas.microsoft.com/office/powerpoint/2010/main" val="339915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17</a:t>
            </a:fld>
            <a:endParaRPr lang="en-US"/>
          </a:p>
        </p:txBody>
      </p:sp>
    </p:spTree>
    <p:extLst>
      <p:ext uri="{BB962C8B-B14F-4D97-AF65-F5344CB8AC3E}">
        <p14:creationId xmlns:p14="http://schemas.microsoft.com/office/powerpoint/2010/main" val="2894585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18</a:t>
            </a:fld>
            <a:endParaRPr lang="en-US"/>
          </a:p>
        </p:txBody>
      </p:sp>
    </p:spTree>
    <p:extLst>
      <p:ext uri="{BB962C8B-B14F-4D97-AF65-F5344CB8AC3E}">
        <p14:creationId xmlns:p14="http://schemas.microsoft.com/office/powerpoint/2010/main" val="2884790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19</a:t>
            </a:fld>
            <a:endParaRPr lang="en-US"/>
          </a:p>
        </p:txBody>
      </p:sp>
    </p:spTree>
    <p:extLst>
      <p:ext uri="{BB962C8B-B14F-4D97-AF65-F5344CB8AC3E}">
        <p14:creationId xmlns:p14="http://schemas.microsoft.com/office/powerpoint/2010/main" val="188337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20</a:t>
            </a:fld>
            <a:endParaRPr lang="en-US"/>
          </a:p>
        </p:txBody>
      </p:sp>
    </p:spTree>
    <p:extLst>
      <p:ext uri="{BB962C8B-B14F-4D97-AF65-F5344CB8AC3E}">
        <p14:creationId xmlns:p14="http://schemas.microsoft.com/office/powerpoint/2010/main" val="516356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2</a:t>
            </a:fld>
            <a:endParaRPr lang="en-US"/>
          </a:p>
        </p:txBody>
      </p:sp>
    </p:spTree>
    <p:extLst>
      <p:ext uri="{BB962C8B-B14F-4D97-AF65-F5344CB8AC3E}">
        <p14:creationId xmlns:p14="http://schemas.microsoft.com/office/powerpoint/2010/main" val="3856595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3</a:t>
            </a:fld>
            <a:endParaRPr lang="en-US"/>
          </a:p>
        </p:txBody>
      </p:sp>
    </p:spTree>
    <p:extLst>
      <p:ext uri="{BB962C8B-B14F-4D97-AF65-F5344CB8AC3E}">
        <p14:creationId xmlns:p14="http://schemas.microsoft.com/office/powerpoint/2010/main" val="2671571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9</a:t>
            </a:fld>
            <a:endParaRPr lang="en-US"/>
          </a:p>
        </p:txBody>
      </p:sp>
    </p:spTree>
    <p:extLst>
      <p:ext uri="{BB962C8B-B14F-4D97-AF65-F5344CB8AC3E}">
        <p14:creationId xmlns:p14="http://schemas.microsoft.com/office/powerpoint/2010/main" val="3316639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12</a:t>
            </a:fld>
            <a:endParaRPr lang="en-US"/>
          </a:p>
        </p:txBody>
      </p:sp>
    </p:spTree>
    <p:extLst>
      <p:ext uri="{BB962C8B-B14F-4D97-AF65-F5344CB8AC3E}">
        <p14:creationId xmlns:p14="http://schemas.microsoft.com/office/powerpoint/2010/main" val="2113203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13</a:t>
            </a:fld>
            <a:endParaRPr lang="en-US"/>
          </a:p>
        </p:txBody>
      </p:sp>
    </p:spTree>
    <p:extLst>
      <p:ext uri="{BB962C8B-B14F-4D97-AF65-F5344CB8AC3E}">
        <p14:creationId xmlns:p14="http://schemas.microsoft.com/office/powerpoint/2010/main" val="319183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14</a:t>
            </a:fld>
            <a:endParaRPr lang="en-US"/>
          </a:p>
        </p:txBody>
      </p:sp>
    </p:spTree>
    <p:extLst>
      <p:ext uri="{BB962C8B-B14F-4D97-AF65-F5344CB8AC3E}">
        <p14:creationId xmlns:p14="http://schemas.microsoft.com/office/powerpoint/2010/main" val="90297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15</a:t>
            </a:fld>
            <a:endParaRPr lang="en-US"/>
          </a:p>
        </p:txBody>
      </p:sp>
    </p:spTree>
    <p:extLst>
      <p:ext uri="{BB962C8B-B14F-4D97-AF65-F5344CB8AC3E}">
        <p14:creationId xmlns:p14="http://schemas.microsoft.com/office/powerpoint/2010/main" val="3180546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D1CA1A-C8B8-D74A-B9CD-47EB06F9CEDA}" type="slidenum">
              <a:rPr lang="en-US" smtClean="0"/>
              <a:t>16</a:t>
            </a:fld>
            <a:endParaRPr lang="en-US"/>
          </a:p>
        </p:txBody>
      </p:sp>
    </p:spTree>
    <p:extLst>
      <p:ext uri="{BB962C8B-B14F-4D97-AF65-F5344CB8AC3E}">
        <p14:creationId xmlns:p14="http://schemas.microsoft.com/office/powerpoint/2010/main" val="183325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rgbClr val="004442"/>
            </a:gs>
            <a:gs pos="61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2/9/22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47800"/>
          </a:xfrm>
        </p:spPr>
        <p:txBody>
          <a:bodyPr>
            <a:noAutofit/>
          </a:bodyPr>
          <a:lstStyle/>
          <a:p>
            <a:r>
              <a:rPr lang="en-US" sz="7400" b="1" dirty="0">
                <a:solidFill>
                  <a:srgbClr val="FFFF00"/>
                </a:solidFill>
                <a:effectLst>
                  <a:outerShdw blurRad="50800" dist="38100" dir="2700000" algn="tl" rotWithShape="0">
                    <a:schemeClr val="tx1">
                      <a:alpha val="43000"/>
                    </a:schemeClr>
                  </a:outerShdw>
                </a:effectLst>
              </a:rPr>
              <a:t>Claim</a:t>
            </a:r>
            <a:r>
              <a:rPr lang="en-US" sz="7200" b="1" dirty="0">
                <a:solidFill>
                  <a:srgbClr val="FFFF00"/>
                </a:solidFill>
                <a:effectLst>
                  <a:outerShdw blurRad="50800" dist="38100" dir="2700000" algn="tl" rotWithShape="0">
                    <a:schemeClr val="tx1">
                      <a:alpha val="43000"/>
                    </a:schemeClr>
                  </a:outerShdw>
                </a:effectLst>
              </a:rPr>
              <a:t> - </a:t>
            </a:r>
            <a:r>
              <a:rPr lang="en-US" sz="7400" b="1" dirty="0">
                <a:solidFill>
                  <a:srgbClr val="FFFF00"/>
                </a:solidFill>
                <a:effectLst>
                  <a:outerShdw blurRad="50800" dist="38100" dir="2700000" algn="tl" rotWithShape="0">
                    <a:schemeClr val="tx1">
                      <a:alpha val="43000"/>
                    </a:schemeClr>
                  </a:outerShdw>
                </a:effectLst>
              </a:rPr>
              <a:t>Power</a:t>
            </a:r>
            <a:r>
              <a:rPr lang="en-US" sz="7200" b="1" dirty="0">
                <a:solidFill>
                  <a:srgbClr val="FFFF00"/>
                </a:solidFill>
                <a:effectLst>
                  <a:outerShdw blurRad="50800" dist="38100" dir="2700000" algn="tl" rotWithShape="0">
                    <a:schemeClr val="tx1">
                      <a:alpha val="43000"/>
                    </a:schemeClr>
                  </a:outerShdw>
                </a:effectLst>
              </a:rPr>
              <a:t> - </a:t>
            </a:r>
            <a:r>
              <a:rPr lang="en-US" sz="7400" b="1" dirty="0">
                <a:solidFill>
                  <a:srgbClr val="FFFF00"/>
                </a:solidFill>
                <a:effectLst>
                  <a:outerShdw blurRad="50800" dist="38100" dir="2700000" algn="tl" rotWithShape="0">
                    <a:schemeClr val="tx1">
                      <a:alpha val="43000"/>
                    </a:schemeClr>
                  </a:outerShdw>
                </a:effectLst>
              </a:rPr>
              <a:t>Proof</a:t>
            </a:r>
          </a:p>
        </p:txBody>
      </p:sp>
      <p:sp>
        <p:nvSpPr>
          <p:cNvPr id="3" name="Subtitle 2"/>
          <p:cNvSpPr>
            <a:spLocks noGrp="1"/>
          </p:cNvSpPr>
          <p:nvPr>
            <p:ph type="subTitle" idx="1"/>
          </p:nvPr>
        </p:nvSpPr>
        <p:spPr>
          <a:xfrm>
            <a:off x="6806" y="5867400"/>
            <a:ext cx="9137194" cy="914400"/>
          </a:xfrm>
        </p:spPr>
        <p:txBody>
          <a:bodyPr>
            <a:normAutofit/>
          </a:bodyPr>
          <a:lstStyle/>
          <a:p>
            <a:r>
              <a:rPr lang="en-US" sz="5400" b="1" i="1" dirty="0">
                <a:solidFill>
                  <a:schemeClr val="bg1"/>
                </a:solidFill>
                <a:effectLst>
                  <a:outerShdw blurRad="50800" dist="38100" dir="2700000" algn="tl" rotWithShape="0">
                    <a:schemeClr val="tx1">
                      <a:alpha val="43000"/>
                    </a:schemeClr>
                  </a:outerShdw>
                </a:effectLst>
              </a:rPr>
              <a:t>Mark 2:1-12</a:t>
            </a:r>
          </a:p>
        </p:txBody>
      </p:sp>
      <p:pic>
        <p:nvPicPr>
          <p:cNvPr id="5" name="Picture 4">
            <a:extLst>
              <a:ext uri="{FF2B5EF4-FFF2-40B4-BE49-F238E27FC236}">
                <a16:creationId xmlns:a16="http://schemas.microsoft.com/office/drawing/2014/main" id="{AED67956-6AFD-264A-AAEE-B3A5B9C086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 y="1524000"/>
            <a:ext cx="8458200" cy="4229100"/>
          </a:xfrm>
          <a:prstGeom prst="rect">
            <a:avLst/>
          </a:prstGeom>
        </p:spPr>
      </p:pic>
    </p:spTree>
    <p:extLst>
      <p:ext uri="{BB962C8B-B14F-4D97-AF65-F5344CB8AC3E}">
        <p14:creationId xmlns:p14="http://schemas.microsoft.com/office/powerpoint/2010/main" val="189829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B41A1-7817-3044-AA58-5D5040F60715}"/>
              </a:ext>
            </a:extLst>
          </p:cNvPr>
          <p:cNvSpPr>
            <a:spLocks noGrp="1"/>
          </p:cNvSpPr>
          <p:nvPr>
            <p:ph type="title"/>
          </p:nvPr>
        </p:nvSpPr>
        <p:spPr>
          <a:xfrm>
            <a:off x="0" y="274638"/>
            <a:ext cx="9144000" cy="1706562"/>
          </a:xfrm>
        </p:spPr>
        <p:txBody>
          <a:bodyPr>
            <a:noAutofit/>
          </a:bodyPr>
          <a:lstStyle/>
          <a:p>
            <a:r>
              <a:rPr lang="en-US" sz="8800" b="1" dirty="0">
                <a:solidFill>
                  <a:srgbClr val="FFFF00"/>
                </a:solidFill>
                <a:effectLst>
                  <a:outerShdw blurRad="50800" dist="50800" dir="5400000" algn="ctr" rotWithShape="0">
                    <a:schemeClr val="tx1"/>
                  </a:outerShdw>
                </a:effectLst>
              </a:rPr>
              <a:t>CLAIM</a:t>
            </a:r>
          </a:p>
        </p:txBody>
      </p:sp>
      <p:sp>
        <p:nvSpPr>
          <p:cNvPr id="3" name="Title 1">
            <a:extLst>
              <a:ext uri="{FF2B5EF4-FFF2-40B4-BE49-F238E27FC236}">
                <a16:creationId xmlns:a16="http://schemas.microsoft.com/office/drawing/2014/main" id="{E6E7F7BF-76E7-444E-A4E2-BB596A2605A6}"/>
              </a:ext>
            </a:extLst>
          </p:cNvPr>
          <p:cNvSpPr txBox="1">
            <a:spLocks/>
          </p:cNvSpPr>
          <p:nvPr/>
        </p:nvSpPr>
        <p:spPr>
          <a:xfrm>
            <a:off x="0" y="2560638"/>
            <a:ext cx="9144000" cy="1706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8800" b="1" dirty="0">
                <a:solidFill>
                  <a:srgbClr val="FFFF00"/>
                </a:solidFill>
                <a:effectLst>
                  <a:outerShdw blurRad="50800" dist="50800" dir="5400000" algn="ctr" rotWithShape="0">
                    <a:schemeClr val="tx1"/>
                  </a:outerShdw>
                </a:effectLst>
              </a:rPr>
              <a:t>POWER</a:t>
            </a:r>
          </a:p>
        </p:txBody>
      </p:sp>
      <p:sp>
        <p:nvSpPr>
          <p:cNvPr id="4" name="Title 1">
            <a:extLst>
              <a:ext uri="{FF2B5EF4-FFF2-40B4-BE49-F238E27FC236}">
                <a16:creationId xmlns:a16="http://schemas.microsoft.com/office/drawing/2014/main" id="{AA118ADD-08BE-FA45-9299-7C849D96CA14}"/>
              </a:ext>
            </a:extLst>
          </p:cNvPr>
          <p:cNvSpPr txBox="1">
            <a:spLocks/>
          </p:cNvSpPr>
          <p:nvPr/>
        </p:nvSpPr>
        <p:spPr>
          <a:xfrm>
            <a:off x="0" y="4694238"/>
            <a:ext cx="9144000" cy="1706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8800" b="1" dirty="0">
                <a:solidFill>
                  <a:srgbClr val="FFFF00"/>
                </a:solidFill>
                <a:effectLst>
                  <a:outerShdw blurRad="50800" dist="50800" dir="5400000" algn="ctr" rotWithShape="0">
                    <a:schemeClr val="tx1"/>
                  </a:outerShdw>
                </a:effectLst>
              </a:rPr>
              <a:t>PROOF</a:t>
            </a:r>
          </a:p>
        </p:txBody>
      </p:sp>
    </p:spTree>
    <p:extLst>
      <p:ext uri="{BB962C8B-B14F-4D97-AF65-F5344CB8AC3E}">
        <p14:creationId xmlns:p14="http://schemas.microsoft.com/office/powerpoint/2010/main" val="257645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B41A1-7817-3044-AA58-5D5040F60715}"/>
              </a:ext>
            </a:extLst>
          </p:cNvPr>
          <p:cNvSpPr>
            <a:spLocks noGrp="1"/>
          </p:cNvSpPr>
          <p:nvPr>
            <p:ph type="title"/>
          </p:nvPr>
        </p:nvSpPr>
        <p:spPr>
          <a:xfrm>
            <a:off x="0" y="274638"/>
            <a:ext cx="9144000" cy="1706562"/>
          </a:xfrm>
        </p:spPr>
        <p:txBody>
          <a:bodyPr>
            <a:noAutofit/>
          </a:bodyPr>
          <a:lstStyle/>
          <a:p>
            <a:r>
              <a:rPr lang="en-US" sz="8800" b="1" dirty="0">
                <a:solidFill>
                  <a:schemeClr val="accent6">
                    <a:lumMod val="60000"/>
                    <a:lumOff val="40000"/>
                  </a:schemeClr>
                </a:solidFill>
                <a:effectLst>
                  <a:outerShdw blurRad="50800" dist="50800" dir="5400000" algn="ctr" rotWithShape="0">
                    <a:schemeClr val="tx1"/>
                  </a:outerShdw>
                </a:effectLst>
              </a:rPr>
              <a:t>CLAIM</a:t>
            </a:r>
          </a:p>
        </p:txBody>
      </p:sp>
      <p:sp>
        <p:nvSpPr>
          <p:cNvPr id="3" name="Title 1">
            <a:extLst>
              <a:ext uri="{FF2B5EF4-FFF2-40B4-BE49-F238E27FC236}">
                <a16:creationId xmlns:a16="http://schemas.microsoft.com/office/drawing/2014/main" id="{E6E7F7BF-76E7-444E-A4E2-BB596A2605A6}"/>
              </a:ext>
            </a:extLst>
          </p:cNvPr>
          <p:cNvSpPr txBox="1">
            <a:spLocks/>
          </p:cNvSpPr>
          <p:nvPr/>
        </p:nvSpPr>
        <p:spPr>
          <a:xfrm>
            <a:off x="0" y="2560638"/>
            <a:ext cx="9144000" cy="1706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8800" b="1" dirty="0">
                <a:solidFill>
                  <a:schemeClr val="accent6">
                    <a:lumMod val="60000"/>
                    <a:lumOff val="40000"/>
                  </a:schemeClr>
                </a:solidFill>
                <a:effectLst>
                  <a:outerShdw blurRad="50800" dist="50800" dir="5400000" algn="ctr" rotWithShape="0">
                    <a:schemeClr val="tx1"/>
                  </a:outerShdw>
                </a:effectLst>
              </a:rPr>
              <a:t>POWER</a:t>
            </a:r>
          </a:p>
        </p:txBody>
      </p:sp>
      <p:sp>
        <p:nvSpPr>
          <p:cNvPr id="4" name="Title 1">
            <a:extLst>
              <a:ext uri="{FF2B5EF4-FFF2-40B4-BE49-F238E27FC236}">
                <a16:creationId xmlns:a16="http://schemas.microsoft.com/office/drawing/2014/main" id="{AA118ADD-08BE-FA45-9299-7C849D96CA14}"/>
              </a:ext>
            </a:extLst>
          </p:cNvPr>
          <p:cNvSpPr txBox="1">
            <a:spLocks/>
          </p:cNvSpPr>
          <p:nvPr/>
        </p:nvSpPr>
        <p:spPr>
          <a:xfrm>
            <a:off x="0" y="4694238"/>
            <a:ext cx="9144000" cy="1706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8800" b="1" dirty="0">
                <a:solidFill>
                  <a:schemeClr val="accent6">
                    <a:lumMod val="60000"/>
                    <a:lumOff val="40000"/>
                  </a:schemeClr>
                </a:solidFill>
                <a:effectLst>
                  <a:outerShdw blurRad="50800" dist="50800" dir="5400000" algn="ctr" rotWithShape="0">
                    <a:schemeClr val="tx1"/>
                  </a:outerShdw>
                </a:effectLst>
              </a:rPr>
              <a:t>PROOF</a:t>
            </a:r>
          </a:p>
        </p:txBody>
      </p:sp>
    </p:spTree>
    <p:extLst>
      <p:ext uri="{BB962C8B-B14F-4D97-AF65-F5344CB8AC3E}">
        <p14:creationId xmlns:p14="http://schemas.microsoft.com/office/powerpoint/2010/main" val="384965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762000"/>
          </a:xfrm>
        </p:spPr>
        <p:txBody>
          <a:bodyPr>
            <a:normAutofit/>
          </a:bodyPr>
          <a:lstStyle/>
          <a:p>
            <a:r>
              <a:rPr lang="en-US" sz="4200" b="1" dirty="0">
                <a:solidFill>
                  <a:srgbClr val="FFFF00"/>
                </a:solidFill>
                <a:effectLst>
                  <a:outerShdw blurRad="50800" dist="38100" dir="2700000" algn="tl" rotWithShape="0">
                    <a:schemeClr val="tx1">
                      <a:alpha val="43000"/>
                    </a:schemeClr>
                  </a:outerShdw>
                </a:effectLst>
              </a:rPr>
              <a:t>Same Point in Other Passages</a:t>
            </a:r>
            <a:endParaRPr lang="en-US" sz="4200" dirty="0">
              <a:solidFill>
                <a:srgbClr val="FFFF00"/>
              </a:solidFill>
              <a:effectLst>
                <a:outerShdw blurRad="50800" dist="38100" dir="2700000" algn="tl" rotWithShape="0">
                  <a:schemeClr val="tx1">
                    <a:alpha val="43000"/>
                  </a:schemeClr>
                </a:outerShdw>
              </a:effectLst>
            </a:endParaRPr>
          </a:p>
        </p:txBody>
      </p:sp>
      <p:sp>
        <p:nvSpPr>
          <p:cNvPr id="7171" name="Rectangle 3"/>
          <p:cNvSpPr>
            <a:spLocks noGrp="1" noChangeArrowheads="1"/>
          </p:cNvSpPr>
          <p:nvPr>
            <p:ph type="body" idx="1"/>
          </p:nvPr>
        </p:nvSpPr>
        <p:spPr>
          <a:xfrm>
            <a:off x="0" y="762000"/>
            <a:ext cx="9220200" cy="6096000"/>
          </a:xfrm>
        </p:spPr>
        <p:txBody>
          <a:bodyPr>
            <a:normAutofit fontScale="77500" lnSpcReduction="20000"/>
          </a:bodyPr>
          <a:lstStyle/>
          <a:p>
            <a:pPr>
              <a:lnSpc>
                <a:spcPct val="120000"/>
              </a:lnSpc>
              <a:spcBef>
                <a:spcPts val="0"/>
              </a:spcBef>
              <a:spcAft>
                <a:spcPts val="100"/>
              </a:spcAft>
              <a:buClr>
                <a:srgbClr val="FFC000"/>
              </a:buClr>
            </a:pPr>
            <a:r>
              <a:rPr lang="en-US" sz="3900" b="1" dirty="0">
                <a:solidFill>
                  <a:srgbClr val="FFFF66"/>
                </a:solidFill>
                <a:effectLst>
                  <a:outerShdw blurRad="50800" dist="38100" dir="2700000" algn="tl" rotWithShape="0">
                    <a:schemeClr val="tx1">
                      <a:alpha val="43000"/>
                    </a:schemeClr>
                  </a:outerShdw>
                </a:effectLst>
              </a:rPr>
              <a:t>Mark 16:15-20</a:t>
            </a:r>
          </a:p>
          <a:p>
            <a:pPr lvl="1">
              <a:lnSpc>
                <a:spcPct val="120000"/>
              </a:lnSpc>
              <a:spcBef>
                <a:spcPts val="0"/>
              </a:spcBef>
              <a:spcAft>
                <a:spcPts val="100"/>
              </a:spcAft>
              <a:buClr>
                <a:srgbClr val="00FFFF"/>
              </a:buClr>
            </a:pPr>
            <a:r>
              <a:rPr lang="en-US" sz="3300" dirty="0">
                <a:solidFill>
                  <a:schemeClr val="bg1"/>
                </a:solidFill>
                <a:effectLst>
                  <a:outerShdw blurRad="50800" dist="38100" dir="2700000" algn="tl" rotWithShape="0">
                    <a:schemeClr val="tx1">
                      <a:alpha val="43000"/>
                    </a:schemeClr>
                  </a:outerShdw>
                </a:effectLst>
              </a:rPr>
              <a:t>Command to preach message of Gospel to whole world</a:t>
            </a:r>
          </a:p>
          <a:p>
            <a:pPr lvl="1">
              <a:lnSpc>
                <a:spcPct val="120000"/>
              </a:lnSpc>
              <a:spcBef>
                <a:spcPts val="0"/>
              </a:spcBef>
              <a:spcAft>
                <a:spcPts val="100"/>
              </a:spcAft>
              <a:buClr>
                <a:srgbClr val="00FFFF"/>
              </a:buClr>
            </a:pPr>
            <a:r>
              <a:rPr lang="en-US" sz="3300" u="sng" dirty="0">
                <a:solidFill>
                  <a:schemeClr val="bg1"/>
                </a:solidFill>
                <a:effectLst>
                  <a:outerShdw blurRad="50800" dist="38100" dir="2700000" algn="tl" rotWithShape="0">
                    <a:schemeClr val="tx1">
                      <a:alpha val="43000"/>
                    </a:schemeClr>
                  </a:outerShdw>
                </a:effectLst>
              </a:rPr>
              <a:t>Signs</a:t>
            </a:r>
            <a:r>
              <a:rPr lang="en-US" sz="3300" dirty="0">
                <a:solidFill>
                  <a:schemeClr val="bg1"/>
                </a:solidFill>
                <a:effectLst>
                  <a:outerShdw blurRad="50800" dist="38100" dir="2700000" algn="tl" rotWithShape="0">
                    <a:schemeClr val="tx1">
                      <a:alpha val="43000"/>
                    </a:schemeClr>
                  </a:outerShdw>
                </a:effectLst>
              </a:rPr>
              <a:t> given to go along with that preaching to give proof</a:t>
            </a:r>
          </a:p>
          <a:p>
            <a:pPr lvl="1">
              <a:lnSpc>
                <a:spcPct val="120000"/>
              </a:lnSpc>
              <a:spcBef>
                <a:spcPts val="0"/>
              </a:spcBef>
              <a:spcAft>
                <a:spcPts val="100"/>
              </a:spcAft>
              <a:buClr>
                <a:srgbClr val="00FFFF"/>
              </a:buClr>
            </a:pPr>
            <a:r>
              <a:rPr lang="en-US" sz="3300" dirty="0">
                <a:solidFill>
                  <a:schemeClr val="bg1"/>
                </a:solidFill>
                <a:effectLst>
                  <a:outerShdw blurRad="50800" dist="38100" dir="2700000" algn="tl" rotWithShape="0">
                    <a:schemeClr val="tx1">
                      <a:alpha val="43000"/>
                    </a:schemeClr>
                  </a:outerShdw>
                </a:effectLst>
              </a:rPr>
              <a:t>Went everywhere, preached message &amp; </a:t>
            </a:r>
            <a:r>
              <a:rPr lang="en-US" sz="3300" u="sng" dirty="0">
                <a:solidFill>
                  <a:schemeClr val="bg1"/>
                </a:solidFill>
                <a:effectLst>
                  <a:outerShdw blurRad="50800" dist="38100" dir="2700000" algn="tl" rotWithShape="0">
                    <a:schemeClr val="tx1">
                      <a:alpha val="43000"/>
                    </a:schemeClr>
                  </a:outerShdw>
                </a:effectLst>
              </a:rPr>
              <a:t>confirm</a:t>
            </a:r>
            <a:r>
              <a:rPr lang="en-US" sz="3300" dirty="0">
                <a:solidFill>
                  <a:schemeClr val="bg1"/>
                </a:solidFill>
                <a:effectLst>
                  <a:outerShdw blurRad="50800" dist="38100" dir="2700000" algn="tl" rotWithShape="0">
                    <a:schemeClr val="tx1">
                      <a:alpha val="43000"/>
                    </a:schemeClr>
                  </a:outerShdw>
                </a:effectLst>
              </a:rPr>
              <a:t> by signs</a:t>
            </a:r>
          </a:p>
          <a:p>
            <a:pPr>
              <a:lnSpc>
                <a:spcPct val="120000"/>
              </a:lnSpc>
              <a:spcBef>
                <a:spcPts val="0"/>
              </a:spcBef>
              <a:spcAft>
                <a:spcPts val="100"/>
              </a:spcAft>
              <a:buClr>
                <a:srgbClr val="FFC000"/>
              </a:buClr>
            </a:pPr>
            <a:r>
              <a:rPr lang="en-US" sz="3900" b="1" dirty="0">
                <a:solidFill>
                  <a:srgbClr val="FFFF66"/>
                </a:solidFill>
                <a:effectLst>
                  <a:outerShdw blurRad="50800" dist="38100" dir="2700000" algn="tl" rotWithShape="0">
                    <a:schemeClr val="tx1">
                      <a:alpha val="43000"/>
                    </a:schemeClr>
                  </a:outerShdw>
                </a:effectLst>
              </a:rPr>
              <a:t>John 20:30-31</a:t>
            </a:r>
          </a:p>
          <a:p>
            <a:pPr lvl="1">
              <a:lnSpc>
                <a:spcPct val="120000"/>
              </a:lnSpc>
              <a:spcBef>
                <a:spcPts val="0"/>
              </a:spcBef>
              <a:spcAft>
                <a:spcPts val="100"/>
              </a:spcAft>
              <a:buClr>
                <a:srgbClr val="00FFFF"/>
              </a:buClr>
            </a:pPr>
            <a:r>
              <a:rPr lang="en-US" sz="3300" dirty="0">
                <a:solidFill>
                  <a:schemeClr val="bg1"/>
                </a:solidFill>
                <a:effectLst>
                  <a:outerShdw blurRad="50800" dist="38100" dir="2700000" algn="tl" rotWithShape="0">
                    <a:schemeClr val="tx1">
                      <a:alpha val="43000"/>
                    </a:schemeClr>
                  </a:outerShdw>
                </a:effectLst>
              </a:rPr>
              <a:t>Jesus did many signs, but ones written are sufficient as proof</a:t>
            </a:r>
          </a:p>
          <a:p>
            <a:pPr lvl="1">
              <a:lnSpc>
                <a:spcPct val="120000"/>
              </a:lnSpc>
              <a:spcBef>
                <a:spcPts val="0"/>
              </a:spcBef>
              <a:spcAft>
                <a:spcPts val="100"/>
              </a:spcAft>
              <a:buClr>
                <a:srgbClr val="00FFFF"/>
              </a:buClr>
            </a:pPr>
            <a:r>
              <a:rPr lang="en-US" sz="3300" dirty="0">
                <a:solidFill>
                  <a:schemeClr val="bg1"/>
                </a:solidFill>
                <a:effectLst>
                  <a:outerShdw blurRad="50800" dist="38100" dir="2700000" algn="tl" rotWithShape="0">
                    <a:schemeClr val="tx1">
                      <a:alpha val="43000"/>
                    </a:schemeClr>
                  </a:outerShdw>
                </a:effectLst>
              </a:rPr>
              <a:t>We can have certain faith by confirmed Gospel message</a:t>
            </a:r>
          </a:p>
          <a:p>
            <a:pPr lvl="1">
              <a:lnSpc>
                <a:spcPct val="120000"/>
              </a:lnSpc>
              <a:spcBef>
                <a:spcPts val="0"/>
              </a:spcBef>
              <a:spcAft>
                <a:spcPts val="100"/>
              </a:spcAft>
              <a:buClr>
                <a:srgbClr val="00FFFF"/>
              </a:buClr>
            </a:pPr>
            <a:r>
              <a:rPr lang="en-US" sz="3300" dirty="0">
                <a:solidFill>
                  <a:schemeClr val="bg1"/>
                </a:solidFill>
                <a:effectLst>
                  <a:outerShdw blurRad="50800" dist="38100" dir="2700000" algn="tl" rotWithShape="0">
                    <a:schemeClr val="tx1">
                      <a:alpha val="43000"/>
                    </a:schemeClr>
                  </a:outerShdw>
                </a:effectLst>
              </a:rPr>
              <a:t>Proof not limited to original viewer, but for all readers</a:t>
            </a:r>
          </a:p>
          <a:p>
            <a:pPr>
              <a:lnSpc>
                <a:spcPct val="120000"/>
              </a:lnSpc>
              <a:spcBef>
                <a:spcPts val="0"/>
              </a:spcBef>
              <a:spcAft>
                <a:spcPts val="100"/>
              </a:spcAft>
              <a:buClr>
                <a:srgbClr val="FFC000"/>
              </a:buClr>
            </a:pPr>
            <a:r>
              <a:rPr lang="en-US" sz="3900" b="1" dirty="0">
                <a:solidFill>
                  <a:srgbClr val="FFFF66"/>
                </a:solidFill>
                <a:effectLst>
                  <a:outerShdw blurRad="50800" dist="38100" dir="2700000" algn="tl" rotWithShape="0">
                    <a:schemeClr val="tx1">
                      <a:alpha val="43000"/>
                    </a:schemeClr>
                  </a:outerShdw>
                </a:effectLst>
              </a:rPr>
              <a:t>John 14 - 16</a:t>
            </a:r>
          </a:p>
          <a:p>
            <a:pPr lvl="1">
              <a:lnSpc>
                <a:spcPct val="120000"/>
              </a:lnSpc>
              <a:spcBef>
                <a:spcPts val="0"/>
              </a:spcBef>
              <a:spcAft>
                <a:spcPts val="100"/>
              </a:spcAft>
              <a:buClr>
                <a:srgbClr val="00FFFF"/>
              </a:buClr>
            </a:pPr>
            <a:r>
              <a:rPr lang="en-US" sz="3300" dirty="0">
                <a:solidFill>
                  <a:schemeClr val="bg1"/>
                </a:solidFill>
                <a:effectLst>
                  <a:outerShdw blurRad="50800" dist="38100" dir="2700000" algn="tl" rotWithShape="0">
                    <a:schemeClr val="tx1">
                      <a:alpha val="43000"/>
                    </a:schemeClr>
                  </a:outerShdw>
                </a:effectLst>
              </a:rPr>
              <a:t>H.S. to bear witness as proof of message from God (</a:t>
            </a:r>
            <a:r>
              <a:rPr lang="en-US" sz="3300" dirty="0">
                <a:solidFill>
                  <a:srgbClr val="FFFF66"/>
                </a:solidFill>
                <a:effectLst>
                  <a:outerShdw blurRad="50800" dist="38100" dir="2700000" algn="tl" rotWithShape="0">
                    <a:schemeClr val="tx1">
                      <a:alpha val="43000"/>
                    </a:schemeClr>
                  </a:outerShdw>
                </a:effectLst>
              </a:rPr>
              <a:t>15:24f</a:t>
            </a:r>
            <a:r>
              <a:rPr lang="en-US" sz="3300" dirty="0">
                <a:solidFill>
                  <a:schemeClr val="bg1"/>
                </a:solidFill>
                <a:effectLst>
                  <a:outerShdw blurRad="50800" dist="38100" dir="2700000" algn="tl" rotWithShape="0">
                    <a:schemeClr val="tx1">
                      <a:alpha val="43000"/>
                    </a:schemeClr>
                  </a:outerShdw>
                </a:effectLst>
              </a:rPr>
              <a:t>)</a:t>
            </a:r>
          </a:p>
          <a:p>
            <a:pPr lvl="1">
              <a:lnSpc>
                <a:spcPct val="120000"/>
              </a:lnSpc>
              <a:spcBef>
                <a:spcPts val="0"/>
              </a:spcBef>
              <a:spcAft>
                <a:spcPts val="100"/>
              </a:spcAft>
              <a:buClr>
                <a:srgbClr val="00FFFF"/>
              </a:buClr>
            </a:pPr>
            <a:r>
              <a:rPr lang="en-US" sz="3300" dirty="0">
                <a:solidFill>
                  <a:schemeClr val="bg1"/>
                </a:solidFill>
                <a:effectLst>
                  <a:outerShdw blurRad="50800" dist="38100" dir="2700000" algn="tl" rotWithShape="0">
                    <a:schemeClr val="tx1">
                      <a:alpha val="43000"/>
                    </a:schemeClr>
                  </a:outerShdw>
                </a:effectLst>
              </a:rPr>
              <a:t>H.S. protected message by providing full recall (</a:t>
            </a:r>
            <a:r>
              <a:rPr lang="en-US" sz="3300" dirty="0">
                <a:solidFill>
                  <a:srgbClr val="FFFF66"/>
                </a:solidFill>
                <a:effectLst>
                  <a:outerShdw blurRad="50800" dist="38100" dir="2700000" algn="tl" rotWithShape="0">
                    <a:schemeClr val="tx1">
                      <a:alpha val="43000"/>
                    </a:schemeClr>
                  </a:outerShdw>
                </a:effectLst>
              </a:rPr>
              <a:t>14:25-26</a:t>
            </a:r>
            <a:r>
              <a:rPr lang="en-US" sz="3300" dirty="0">
                <a:solidFill>
                  <a:schemeClr val="bg1"/>
                </a:solidFill>
                <a:effectLst>
                  <a:outerShdw blurRad="50800" dist="38100" dir="2700000" algn="tl" rotWithShape="0">
                    <a:schemeClr val="tx1">
                      <a:alpha val="43000"/>
                    </a:schemeClr>
                  </a:outerShdw>
                </a:effectLst>
              </a:rPr>
              <a:t>)</a:t>
            </a:r>
          </a:p>
          <a:p>
            <a:pPr lvl="1">
              <a:lnSpc>
                <a:spcPct val="120000"/>
              </a:lnSpc>
              <a:spcBef>
                <a:spcPts val="0"/>
              </a:spcBef>
              <a:spcAft>
                <a:spcPts val="100"/>
              </a:spcAft>
              <a:buClr>
                <a:srgbClr val="00FFFF"/>
              </a:buClr>
            </a:pPr>
            <a:r>
              <a:rPr lang="en-US" sz="3300" dirty="0">
                <a:solidFill>
                  <a:schemeClr val="bg1"/>
                </a:solidFill>
                <a:effectLst>
                  <a:outerShdw blurRad="50800" dist="38100" dir="2700000" algn="tl" rotWithShape="0">
                    <a:schemeClr val="tx1">
                      <a:alpha val="43000"/>
                    </a:schemeClr>
                  </a:outerShdw>
                </a:effectLst>
              </a:rPr>
              <a:t>H.S. given for advantage of declaring truth (</a:t>
            </a:r>
            <a:r>
              <a:rPr lang="en-US" sz="3300" dirty="0">
                <a:solidFill>
                  <a:srgbClr val="FFFF66"/>
                </a:solidFill>
                <a:effectLst>
                  <a:outerShdw blurRad="50800" dist="38100" dir="2700000" algn="tl" rotWithShape="0">
                    <a:schemeClr val="tx1">
                      <a:alpha val="43000"/>
                    </a:schemeClr>
                  </a:outerShdw>
                </a:effectLst>
              </a:rPr>
              <a:t>16:7-14</a:t>
            </a:r>
            <a:r>
              <a:rPr lang="en-US" sz="3300" dirty="0">
                <a:solidFill>
                  <a:schemeClr val="bg1"/>
                </a:solidFill>
                <a:effectLst>
                  <a:outerShdw blurRad="50800" dist="38100" dir="2700000" algn="tl" rotWithShape="0">
                    <a:schemeClr val="tx1">
                      <a:alpha val="43000"/>
                    </a:schemeClr>
                  </a:outerShdw>
                </a:effectLst>
              </a:rPr>
              <a:t>)</a:t>
            </a:r>
          </a:p>
          <a:p>
            <a:pPr>
              <a:lnSpc>
                <a:spcPct val="120000"/>
              </a:lnSpc>
              <a:spcBef>
                <a:spcPts val="0"/>
              </a:spcBef>
              <a:spcAft>
                <a:spcPts val="100"/>
              </a:spcAft>
              <a:buClr>
                <a:srgbClr val="FFC000"/>
              </a:buClr>
            </a:pPr>
            <a:r>
              <a:rPr lang="en-US" sz="3900" b="1" dirty="0">
                <a:solidFill>
                  <a:srgbClr val="FFFF66"/>
                </a:solidFill>
                <a:effectLst>
                  <a:outerShdw blurRad="50800" dist="38100" dir="2700000" algn="tl" rotWithShape="0">
                    <a:schemeClr val="tx1">
                      <a:alpha val="43000"/>
                    </a:schemeClr>
                  </a:outerShdw>
                </a:effectLst>
              </a:rPr>
              <a:t>Acts 3</a:t>
            </a:r>
            <a:r>
              <a:rPr lang="en-US" sz="3900" dirty="0">
                <a:solidFill>
                  <a:schemeClr val="bg1"/>
                </a:solidFill>
                <a:effectLst>
                  <a:outerShdw blurRad="50800" dist="38100" dir="2700000" algn="tl" rotWithShape="0">
                    <a:schemeClr val="tx1">
                      <a:alpha val="43000"/>
                    </a:schemeClr>
                  </a:outerShdw>
                </a:effectLst>
              </a:rPr>
              <a:t> – Healing of Lame man </a:t>
            </a:r>
            <a:r>
              <a:rPr lang="en-US" sz="3900" dirty="0">
                <a:solidFill>
                  <a:srgbClr val="00FDFF"/>
                </a:solidFill>
                <a:effectLst>
                  <a:outerShdw blurRad="50800" dist="38100" dir="2700000" algn="tl" rotWithShape="0">
                    <a:schemeClr val="tx1">
                      <a:alpha val="43000"/>
                    </a:schemeClr>
                  </a:outerShdw>
                </a:effectLst>
                <a:sym typeface="Wingdings" pitchFamily="2" charset="2"/>
              </a:rPr>
              <a:t></a:t>
            </a:r>
            <a:r>
              <a:rPr lang="en-US" sz="3900" dirty="0">
                <a:solidFill>
                  <a:schemeClr val="bg1"/>
                </a:solidFill>
                <a:effectLst>
                  <a:outerShdw blurRad="50800" dist="38100" dir="2700000" algn="tl" rotWithShape="0">
                    <a:schemeClr val="tx1">
                      <a:alpha val="43000"/>
                    </a:schemeClr>
                  </a:outerShdw>
                </a:effectLst>
                <a:sym typeface="Wingdings" pitchFamily="2" charset="2"/>
              </a:rPr>
              <a:t> </a:t>
            </a:r>
            <a:r>
              <a:rPr lang="en-US" sz="3900" b="1" dirty="0">
                <a:solidFill>
                  <a:srgbClr val="FFFF66"/>
                </a:solidFill>
                <a:effectLst>
                  <a:outerShdw blurRad="50800" dist="38100" dir="2700000" algn="tl" rotWithShape="0">
                    <a:schemeClr val="tx1">
                      <a:alpha val="43000"/>
                    </a:schemeClr>
                  </a:outerShdw>
                </a:effectLst>
                <a:sym typeface="Wingdings" pitchFamily="2" charset="2"/>
              </a:rPr>
              <a:t>Acts 4:1-12</a:t>
            </a:r>
            <a:endParaRPr lang="en-US" sz="3900" b="1" dirty="0">
              <a:solidFill>
                <a:srgbClr val="FFFF66"/>
              </a:solidFill>
              <a:effectLst>
                <a:outerShdw blurRad="50800" dist="38100" dir="2700000" algn="tl" rotWithShape="0">
                  <a:schemeClr val="tx1">
                    <a:alpha val="43000"/>
                  </a:schemeClr>
                </a:outerShdw>
              </a:effectLst>
            </a:endParaRPr>
          </a:p>
          <a:p>
            <a:pPr lvl="1">
              <a:lnSpc>
                <a:spcPct val="120000"/>
              </a:lnSpc>
              <a:spcBef>
                <a:spcPts val="0"/>
              </a:spcBef>
              <a:spcAft>
                <a:spcPts val="100"/>
              </a:spcAft>
              <a:buClr>
                <a:srgbClr val="00FFFF"/>
              </a:buClr>
            </a:pPr>
            <a:r>
              <a:rPr lang="en-US" sz="3300" b="1" i="1" dirty="0">
                <a:solidFill>
                  <a:srgbClr val="FFFF66"/>
                </a:solidFill>
                <a:effectLst>
                  <a:outerShdw blurRad="50800" dist="38100" dir="2700000" algn="tl" rotWithShape="0">
                    <a:schemeClr val="tx1">
                      <a:alpha val="43000"/>
                    </a:schemeClr>
                  </a:outerShdw>
                </a:effectLst>
              </a:rPr>
              <a:t>Acts </a:t>
            </a:r>
            <a:r>
              <a:rPr lang="en-US" sz="3600" b="1" i="1" dirty="0">
                <a:solidFill>
                  <a:srgbClr val="FFFF66"/>
                </a:solidFill>
                <a:effectLst>
                  <a:outerShdw blurRad="50800" dist="38100" dir="2700000" algn="tl" rotWithShape="0">
                    <a:schemeClr val="tx1">
                      <a:alpha val="43000"/>
                    </a:schemeClr>
                  </a:outerShdw>
                </a:effectLst>
              </a:rPr>
              <a:t>19:8-12</a:t>
            </a:r>
            <a:endParaRPr lang="en-US" sz="3300" b="1" i="1" dirty="0">
              <a:solidFill>
                <a:srgbClr val="FFFF66"/>
              </a:solidFill>
              <a:effectLst>
                <a:outerShdw blurRad="50800" dist="38100" dir="2700000" algn="tl" rotWithShape="0">
                  <a:schemeClr val="tx1">
                    <a:alpha val="43000"/>
                  </a:schemeClr>
                </a:outerShdw>
              </a:effectLst>
            </a:endParaRPr>
          </a:p>
          <a:p>
            <a:pPr>
              <a:lnSpc>
                <a:spcPct val="110000"/>
              </a:lnSpc>
              <a:spcBef>
                <a:spcPts val="0"/>
              </a:spcBef>
              <a:spcAft>
                <a:spcPts val="600"/>
              </a:spcAft>
              <a:buClr>
                <a:srgbClr val="FFFF00"/>
              </a:buClr>
            </a:pPr>
            <a:endParaRPr lang="en-US" sz="3900"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303984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left)">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wipe(left)">
                                      <p:cBhvr>
                                        <p:cTn id="37" dur="500"/>
                                        <p:tgtEl>
                                          <p:spTgt spid="71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1">
                                            <p:txEl>
                                              <p:pRg st="7" end="7"/>
                                            </p:txEl>
                                          </p:spTgt>
                                        </p:tgtEl>
                                        <p:attrNameLst>
                                          <p:attrName>style.visibility</p:attrName>
                                        </p:attrNameLst>
                                      </p:cBhvr>
                                      <p:to>
                                        <p:strVal val="visible"/>
                                      </p:to>
                                    </p:set>
                                    <p:animEffect transition="in" filter="wipe(left)">
                                      <p:cBhvr>
                                        <p:cTn id="42" dur="500"/>
                                        <p:tgtEl>
                                          <p:spTgt spid="71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171">
                                            <p:txEl>
                                              <p:pRg st="8" end="8"/>
                                            </p:txEl>
                                          </p:spTgt>
                                        </p:tgtEl>
                                        <p:attrNameLst>
                                          <p:attrName>style.visibility</p:attrName>
                                        </p:attrNameLst>
                                      </p:cBhvr>
                                      <p:to>
                                        <p:strVal val="visible"/>
                                      </p:to>
                                    </p:set>
                                    <p:animEffect transition="in" filter="wipe(left)">
                                      <p:cBhvr>
                                        <p:cTn id="47" dur="500"/>
                                        <p:tgtEl>
                                          <p:spTgt spid="71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171">
                                            <p:txEl>
                                              <p:pRg st="9" end="9"/>
                                            </p:txEl>
                                          </p:spTgt>
                                        </p:tgtEl>
                                        <p:attrNameLst>
                                          <p:attrName>style.visibility</p:attrName>
                                        </p:attrNameLst>
                                      </p:cBhvr>
                                      <p:to>
                                        <p:strVal val="visible"/>
                                      </p:to>
                                    </p:set>
                                    <p:animEffect transition="in" filter="wipe(left)">
                                      <p:cBhvr>
                                        <p:cTn id="52" dur="500"/>
                                        <p:tgtEl>
                                          <p:spTgt spid="71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171">
                                            <p:txEl>
                                              <p:pRg st="10" end="10"/>
                                            </p:txEl>
                                          </p:spTgt>
                                        </p:tgtEl>
                                        <p:attrNameLst>
                                          <p:attrName>style.visibility</p:attrName>
                                        </p:attrNameLst>
                                      </p:cBhvr>
                                      <p:to>
                                        <p:strVal val="visible"/>
                                      </p:to>
                                    </p:set>
                                    <p:animEffect transition="in" filter="wipe(left)">
                                      <p:cBhvr>
                                        <p:cTn id="57" dur="500"/>
                                        <p:tgtEl>
                                          <p:spTgt spid="717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171">
                                            <p:txEl>
                                              <p:pRg st="11" end="11"/>
                                            </p:txEl>
                                          </p:spTgt>
                                        </p:tgtEl>
                                        <p:attrNameLst>
                                          <p:attrName>style.visibility</p:attrName>
                                        </p:attrNameLst>
                                      </p:cBhvr>
                                      <p:to>
                                        <p:strVal val="visible"/>
                                      </p:to>
                                    </p:set>
                                    <p:animEffect transition="in" filter="wipe(left)">
                                      <p:cBhvr>
                                        <p:cTn id="62" dur="500"/>
                                        <p:tgtEl>
                                          <p:spTgt spid="717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171">
                                            <p:txEl>
                                              <p:pRg st="12" end="12"/>
                                            </p:txEl>
                                          </p:spTgt>
                                        </p:tgtEl>
                                        <p:attrNameLst>
                                          <p:attrName>style.visibility</p:attrName>
                                        </p:attrNameLst>
                                      </p:cBhvr>
                                      <p:to>
                                        <p:strVal val="visible"/>
                                      </p:to>
                                    </p:set>
                                    <p:animEffect transition="in" filter="wipe(left)">
                                      <p:cBhvr>
                                        <p:cTn id="67" dur="500"/>
                                        <p:tgtEl>
                                          <p:spTgt spid="7171">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7171">
                                            <p:txEl>
                                              <p:pRg st="13" end="13"/>
                                            </p:txEl>
                                          </p:spTgt>
                                        </p:tgtEl>
                                        <p:attrNameLst>
                                          <p:attrName>style.visibility</p:attrName>
                                        </p:attrNameLst>
                                      </p:cBhvr>
                                      <p:to>
                                        <p:strVal val="visible"/>
                                      </p:to>
                                    </p:set>
                                    <p:animEffect transition="in" filter="wipe(left)">
                                      <p:cBhvr>
                                        <p:cTn id="72" dur="500"/>
                                        <p:tgtEl>
                                          <p:spTgt spid="717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381000"/>
            <a:ext cx="9144000" cy="1143000"/>
          </a:xfrm>
          <a:effectLst/>
        </p:spPr>
        <p:txBody>
          <a:bodyPr/>
          <a:lstStyle/>
          <a:p>
            <a:r>
              <a:rPr lang="en-US" altLang="en-US" sz="5200" b="1" dirty="0">
                <a:solidFill>
                  <a:srgbClr val="FFFF00"/>
                </a:solidFill>
                <a:effectLst>
                  <a:outerShdw blurRad="50800" dist="50800" dir="5400000" algn="ctr" rotWithShape="0">
                    <a:schemeClr val="tx1"/>
                  </a:outerShdw>
                </a:effectLst>
              </a:rPr>
              <a:t>Duration of Miraculous Action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1600200"/>
            <a:ext cx="4876800" cy="4876800"/>
          </a:xfrm>
          <a:prstGeom prst="rect">
            <a:avLst/>
          </a:prstGeom>
        </p:spPr>
      </p:pic>
    </p:spTree>
    <p:extLst>
      <p:ext uri="{BB962C8B-B14F-4D97-AF65-F5344CB8AC3E}">
        <p14:creationId xmlns:p14="http://schemas.microsoft.com/office/powerpoint/2010/main" val="131086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8490" y="228600"/>
            <a:ext cx="7756263" cy="1395806"/>
          </a:xfrm>
        </p:spPr>
        <p:txBody>
          <a:bodyPr/>
          <a:lstStyle/>
          <a:p>
            <a:r>
              <a:rPr lang="en-US" sz="4800" b="1" dirty="0">
                <a:solidFill>
                  <a:srgbClr val="FFFF00"/>
                </a:solidFill>
                <a:effectLst>
                  <a:outerShdw blurRad="50800" dist="50800" dir="5400000" algn="ctr" rotWithShape="0">
                    <a:schemeClr val="tx1"/>
                  </a:outerShdw>
                </a:effectLst>
              </a:rPr>
              <a:t>1</a:t>
            </a:r>
            <a:r>
              <a:rPr lang="en-US" sz="4800" b="1" baseline="30000" dirty="0">
                <a:solidFill>
                  <a:srgbClr val="FFFF00"/>
                </a:solidFill>
                <a:effectLst>
                  <a:outerShdw blurRad="50800" dist="50800" dir="5400000" algn="ctr" rotWithShape="0">
                    <a:schemeClr val="tx1"/>
                  </a:outerShdw>
                </a:effectLst>
              </a:rPr>
              <a:t>st</a:t>
            </a:r>
            <a:r>
              <a:rPr lang="en-US" sz="4800" b="1" dirty="0">
                <a:solidFill>
                  <a:srgbClr val="FFFF00"/>
                </a:solidFill>
                <a:effectLst>
                  <a:outerShdw blurRad="50800" dist="50800" dir="5400000" algn="ctr" rotWithShape="0">
                    <a:schemeClr val="tx1"/>
                  </a:outerShdw>
                </a:effectLst>
              </a:rPr>
              <a:t> Corinthians 13:8-13</a:t>
            </a:r>
          </a:p>
        </p:txBody>
      </p:sp>
      <p:sp>
        <p:nvSpPr>
          <p:cNvPr id="5" name="TextBox 4"/>
          <p:cNvSpPr txBox="1"/>
          <p:nvPr/>
        </p:nvSpPr>
        <p:spPr>
          <a:xfrm>
            <a:off x="152400" y="1447800"/>
            <a:ext cx="8915400" cy="5244513"/>
          </a:xfrm>
          <a:prstGeom prst="rect">
            <a:avLst/>
          </a:prstGeom>
          <a:noFill/>
        </p:spPr>
        <p:txBody>
          <a:bodyPr wrap="square" rtlCol="0">
            <a:spAutoFit/>
          </a:bodyPr>
          <a:lstStyle/>
          <a:p>
            <a:pPr>
              <a:lnSpc>
                <a:spcPct val="93000"/>
              </a:lnSpc>
            </a:pP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8 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Love never fails. But whether there are prophecies, they will fail; whether there are tongues, they will cease; whether there is knowledge, it will vanish away.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9 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we know in part and we prophesy in part.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10 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when that which is perfect has come, then that which is in part will be done away.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11 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When I was a child, I spoke as a child, I understood as a child, I thought as a child; but when I became a man, I put away childish things.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now we see in a mirror, dimly, but then face to face. Now I know in part, but then I shall know just as I also am known.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13 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now abide faith, hope, love, these three; but the greatest of these is love.</a:t>
            </a:r>
          </a:p>
        </p:txBody>
      </p:sp>
    </p:spTree>
    <p:extLst>
      <p:ext uri="{BB962C8B-B14F-4D97-AF65-F5344CB8AC3E}">
        <p14:creationId xmlns:p14="http://schemas.microsoft.com/office/powerpoint/2010/main" val="2842851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228600"/>
            <a:ext cx="7772400" cy="1219200"/>
          </a:xfrm>
          <a:effectLst/>
        </p:spPr>
        <p:txBody>
          <a:bodyPr>
            <a:normAutofit/>
          </a:bodyPr>
          <a:lstStyle/>
          <a:p>
            <a:r>
              <a:rPr lang="en-US" altLang="en-US" sz="4800" b="1" dirty="0">
                <a:solidFill>
                  <a:srgbClr val="FFFF00"/>
                </a:solidFill>
                <a:effectLst>
                  <a:outerShdw blurRad="50800" dist="50800" dir="5400000" algn="ctr" rotWithShape="0">
                    <a:schemeClr val="tx1"/>
                  </a:outerShdw>
                </a:effectLst>
              </a:rPr>
              <a:t>1</a:t>
            </a:r>
            <a:r>
              <a:rPr lang="en-US" altLang="en-US" sz="4800" b="1" baseline="30000" dirty="0">
                <a:solidFill>
                  <a:srgbClr val="FFFF00"/>
                </a:solidFill>
                <a:effectLst>
                  <a:outerShdw blurRad="50800" dist="50800" dir="5400000" algn="ctr" rotWithShape="0">
                    <a:schemeClr val="tx1"/>
                  </a:outerShdw>
                </a:effectLst>
              </a:rPr>
              <a:t>st</a:t>
            </a:r>
            <a:r>
              <a:rPr lang="en-US" altLang="en-US" sz="4800" b="1" dirty="0">
                <a:solidFill>
                  <a:srgbClr val="FFFF00"/>
                </a:solidFill>
                <a:effectLst>
                  <a:outerShdw blurRad="50800" dist="50800" dir="5400000" algn="ctr" rotWithShape="0">
                    <a:schemeClr val="tx1"/>
                  </a:outerShdw>
                </a:effectLst>
              </a:rPr>
              <a:t> Corinthians 13:8-13</a:t>
            </a:r>
            <a:endParaRPr lang="en-US" altLang="en-US" sz="4800" dirty="0">
              <a:solidFill>
                <a:srgbClr val="FFFF00"/>
              </a:solidFill>
              <a:effectLst>
                <a:outerShdw blurRad="50800" dist="50800" dir="5400000" algn="ctr" rotWithShape="0">
                  <a:schemeClr val="tx1"/>
                </a:outerShdw>
              </a:effectLst>
            </a:endParaRPr>
          </a:p>
        </p:txBody>
      </p:sp>
      <p:sp>
        <p:nvSpPr>
          <p:cNvPr id="44035" name="Rectangle 3"/>
          <p:cNvSpPr>
            <a:spLocks noGrp="1" noChangeArrowheads="1"/>
          </p:cNvSpPr>
          <p:nvPr>
            <p:ph type="body" idx="1"/>
          </p:nvPr>
        </p:nvSpPr>
        <p:spPr>
          <a:xfrm>
            <a:off x="381000" y="1447800"/>
            <a:ext cx="8610600" cy="5410200"/>
          </a:xfrm>
        </p:spPr>
        <p:txBody>
          <a:bodyPr>
            <a:normAutofit lnSpcReduction="10000"/>
          </a:bodyPr>
          <a:lstStyle/>
          <a:p>
            <a:pPr>
              <a:buClr>
                <a:srgbClr val="FFFF00"/>
              </a:buClr>
              <a:buFont typeface="Arial" panose="020B0604020202020204" pitchFamily="34" charset="0"/>
              <a:buChar char="•"/>
            </a:pPr>
            <a:r>
              <a:rPr lang="en-US" altLang="en-US" sz="3600" dirty="0">
                <a:solidFill>
                  <a:schemeClr val="bg1"/>
                </a:solidFill>
                <a:effectLst>
                  <a:outerShdw blurRad="50800" dist="50800" dir="5400000" algn="ctr" rotWithShape="0">
                    <a:schemeClr val="tx1"/>
                  </a:outerShdw>
                </a:effectLst>
              </a:rPr>
              <a:t>Love is always required as motivation for all acceptable action (see </a:t>
            </a:r>
            <a:r>
              <a:rPr lang="en-US" altLang="en-US" sz="3600" b="1" i="1" dirty="0">
                <a:solidFill>
                  <a:srgbClr val="FFFF66"/>
                </a:solidFill>
                <a:effectLst>
                  <a:outerShdw blurRad="50800" dist="50800" dir="5400000" algn="ctr" rotWithShape="0">
                    <a:schemeClr val="tx1"/>
                  </a:outerShdw>
                </a:effectLst>
              </a:rPr>
              <a:t>Matt. 22:34-40</a:t>
            </a:r>
            <a:r>
              <a:rPr lang="en-US" altLang="en-US" sz="3600" dirty="0">
                <a:solidFill>
                  <a:schemeClr val="bg1"/>
                </a:solidFill>
                <a:effectLst>
                  <a:outerShdw blurRad="50800" dist="50800" dir="5400000" algn="ctr" rotWithShape="0">
                    <a:schemeClr val="tx1"/>
                  </a:outerShdw>
                </a:effectLst>
              </a:rPr>
              <a:t>)</a:t>
            </a:r>
          </a:p>
          <a:p>
            <a:pPr>
              <a:buClr>
                <a:srgbClr val="FFFF00"/>
              </a:buClr>
              <a:buFont typeface="Arial" panose="020B0604020202020204" pitchFamily="34" charset="0"/>
              <a:buChar char="•"/>
            </a:pPr>
            <a:r>
              <a:rPr lang="en-US" altLang="en-US" sz="3600" dirty="0">
                <a:solidFill>
                  <a:schemeClr val="bg1"/>
                </a:solidFill>
                <a:effectLst>
                  <a:outerShdw blurRad="50800" dist="50800" dir="5400000" algn="ctr" rotWithShape="0">
                    <a:schemeClr val="tx1"/>
                  </a:outerShdw>
                </a:effectLst>
              </a:rPr>
              <a:t>Love distinguished from gifts in that “love never fails” but gifts will be “done away”</a:t>
            </a:r>
          </a:p>
          <a:p>
            <a:pPr>
              <a:buClr>
                <a:srgbClr val="FFFF00"/>
              </a:buClr>
              <a:buFont typeface="Arial" panose="020B0604020202020204" pitchFamily="34" charset="0"/>
              <a:buChar char="•"/>
            </a:pPr>
            <a:r>
              <a:rPr lang="en-US" altLang="en-US" sz="3600" b="1" dirty="0">
                <a:solidFill>
                  <a:schemeClr val="bg1"/>
                </a:solidFill>
                <a:effectLst>
                  <a:outerShdw blurRad="50800" dist="50800" dir="5400000" algn="ctr" rotWithShape="0">
                    <a:schemeClr val="tx1"/>
                  </a:outerShdw>
                </a:effectLst>
              </a:rPr>
              <a:t>When are gifts to be done away?</a:t>
            </a:r>
            <a:endParaRPr lang="en-US" altLang="en-US" sz="3600" dirty="0">
              <a:solidFill>
                <a:schemeClr val="bg1"/>
              </a:solidFill>
              <a:effectLst>
                <a:outerShdw blurRad="50800" dist="50800" dir="5400000" algn="ctr" rotWithShape="0">
                  <a:schemeClr val="tx1"/>
                </a:outerShdw>
              </a:effectLst>
            </a:endParaRPr>
          </a:p>
          <a:p>
            <a:pPr>
              <a:buClr>
                <a:srgbClr val="FFFF00"/>
              </a:buClr>
              <a:buFont typeface="Arial" panose="020B0604020202020204" pitchFamily="34" charset="0"/>
              <a:buChar char="•"/>
            </a:pPr>
            <a:r>
              <a:rPr lang="en-US" altLang="en-US" sz="3600" b="1" i="1" dirty="0">
                <a:solidFill>
                  <a:schemeClr val="bg1"/>
                </a:solidFill>
                <a:effectLst>
                  <a:outerShdw blurRad="50800" dist="50800" dir="5400000" algn="ctr" rotWithShape="0">
                    <a:schemeClr val="tx1"/>
                  </a:outerShdw>
                </a:effectLst>
              </a:rPr>
              <a:t>“</a:t>
            </a:r>
            <a:r>
              <a:rPr lang="en-US" altLang="en-US" sz="3600" dirty="0">
                <a:solidFill>
                  <a:schemeClr val="bg1"/>
                </a:solidFill>
                <a:effectLst>
                  <a:outerShdw blurRad="50800" dist="50800" dir="5400000" algn="ctr" rotWithShape="0">
                    <a:schemeClr val="tx1"/>
                  </a:outerShdw>
                </a:effectLst>
                <a:cs typeface="Times New Roman" panose="02020603050405020304" pitchFamily="18" charset="0"/>
              </a:rPr>
              <a:t>W</a:t>
            </a:r>
            <a:r>
              <a:rPr lang="en-US" sz="3600" dirty="0">
                <a:solidFill>
                  <a:schemeClr val="bg1"/>
                </a:solidFill>
                <a:effectLst>
                  <a:outerShdw blurRad="50800" dist="50800" dir="5400000" algn="ctr" rotWithShape="0">
                    <a:schemeClr val="tx1"/>
                  </a:outerShdw>
                </a:effectLst>
                <a:cs typeface="Times New Roman" panose="02020603050405020304" pitchFamily="18" charset="0"/>
              </a:rPr>
              <a:t>hen that which is perfect (</a:t>
            </a:r>
            <a:r>
              <a:rPr lang="en-US" sz="3600" b="1" i="1" dirty="0">
                <a:solidFill>
                  <a:schemeClr val="bg1"/>
                </a:solidFill>
                <a:effectLst>
                  <a:outerShdw blurRad="50800" dist="50800" dir="5400000" algn="ctr" rotWithShape="0">
                    <a:schemeClr val="tx1"/>
                  </a:outerShdw>
                </a:effectLst>
                <a:cs typeface="Times New Roman" panose="02020603050405020304" pitchFamily="18" charset="0"/>
              </a:rPr>
              <a:t>whole</a:t>
            </a:r>
            <a:r>
              <a:rPr lang="en-US" sz="3600" dirty="0">
                <a:solidFill>
                  <a:schemeClr val="bg1"/>
                </a:solidFill>
                <a:effectLst>
                  <a:outerShdw blurRad="50800" dist="50800" dir="5400000" algn="ctr" rotWithShape="0">
                    <a:schemeClr val="tx1"/>
                  </a:outerShdw>
                </a:effectLst>
                <a:cs typeface="Times New Roman" panose="02020603050405020304" pitchFamily="18" charset="0"/>
              </a:rPr>
              <a:t>) has come, then that which is in part (</a:t>
            </a:r>
            <a:r>
              <a:rPr lang="en-US" sz="3600" b="1" i="1" dirty="0">
                <a:solidFill>
                  <a:schemeClr val="bg1"/>
                </a:solidFill>
                <a:effectLst>
                  <a:outerShdw blurRad="50800" dist="50800" dir="5400000" algn="ctr" rotWithShape="0">
                    <a:schemeClr val="tx1"/>
                  </a:outerShdw>
                </a:effectLst>
                <a:cs typeface="Times New Roman" panose="02020603050405020304" pitchFamily="18" charset="0"/>
              </a:rPr>
              <a:t>partial</a:t>
            </a:r>
            <a:r>
              <a:rPr lang="en-US" sz="3600" dirty="0">
                <a:solidFill>
                  <a:schemeClr val="bg1"/>
                </a:solidFill>
                <a:effectLst>
                  <a:outerShdw blurRad="50800" dist="50800" dir="5400000" algn="ctr" rotWithShape="0">
                    <a:schemeClr val="tx1"/>
                  </a:outerShdw>
                </a:effectLst>
                <a:cs typeface="Times New Roman" panose="02020603050405020304" pitchFamily="18" charset="0"/>
              </a:rPr>
              <a:t>) will be done away</a:t>
            </a:r>
            <a:r>
              <a:rPr lang="en-US" altLang="en-US" sz="3600" b="1" i="1" dirty="0">
                <a:solidFill>
                  <a:schemeClr val="bg1"/>
                </a:solidFill>
                <a:effectLst>
                  <a:outerShdw blurRad="50800" dist="50800" dir="5400000" algn="ctr" rotWithShape="0">
                    <a:schemeClr val="tx1"/>
                  </a:outerShdw>
                </a:effectLst>
              </a:rPr>
              <a:t>”</a:t>
            </a:r>
            <a:endParaRPr lang="en-US" altLang="en-US" sz="3600" dirty="0">
              <a:solidFill>
                <a:schemeClr val="bg1"/>
              </a:solidFill>
              <a:effectLst>
                <a:outerShdw blurRad="50800" dist="50800" dir="5400000" algn="ctr" rotWithShape="0">
                  <a:schemeClr val="tx1"/>
                </a:outerShdw>
              </a:effectLst>
            </a:endParaRPr>
          </a:p>
          <a:p>
            <a:pPr>
              <a:buClr>
                <a:srgbClr val="FFFF00"/>
              </a:buClr>
              <a:buFont typeface="Arial" panose="020B0604020202020204" pitchFamily="34" charset="0"/>
              <a:buChar char="•"/>
            </a:pPr>
            <a:r>
              <a:rPr lang="en-US" altLang="en-US" sz="3600" b="1" dirty="0">
                <a:solidFill>
                  <a:schemeClr val="bg1"/>
                </a:solidFill>
                <a:effectLst>
                  <a:outerShdw blurRad="50800" dist="50800" dir="5400000" algn="ctr" rotWithShape="0">
                    <a:schemeClr val="tx1"/>
                  </a:outerShdw>
                </a:effectLst>
              </a:rPr>
              <a:t>What are the parts &amp; the whole?</a:t>
            </a:r>
            <a:endParaRPr lang="en-US" altLang="en-US" sz="3600" dirty="0">
              <a:solidFill>
                <a:schemeClr val="bg1"/>
              </a:solidFill>
              <a:effectLst>
                <a:outerShdw blurRad="50800" dist="50800" dir="5400000" algn="ctr" rotWithShape="0">
                  <a:schemeClr val="tx1"/>
                </a:outerShdw>
              </a:effectLst>
            </a:endParaRPr>
          </a:p>
        </p:txBody>
      </p:sp>
    </p:spTree>
    <p:extLst>
      <p:ext uri="{BB962C8B-B14F-4D97-AF65-F5344CB8AC3E}">
        <p14:creationId xmlns:p14="http://schemas.microsoft.com/office/powerpoint/2010/main" val="143373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500" fill="hold"/>
                                        <p:tgtEl>
                                          <p:spTgt spid="4403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40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40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4035">
                                            <p:txEl>
                                              <p:pRg st="1" end="1"/>
                                            </p:txEl>
                                          </p:spTgt>
                                        </p:tgtEl>
                                        <p:attrNameLst>
                                          <p:attrName>style.visibility</p:attrName>
                                        </p:attrNameLst>
                                      </p:cBhvr>
                                      <p:to>
                                        <p:strVal val="visible"/>
                                      </p:to>
                                    </p:set>
                                    <p:anim calcmode="lin" valueType="num">
                                      <p:cBhvr>
                                        <p:cTn id="15" dur="500" fill="hold"/>
                                        <p:tgtEl>
                                          <p:spTgt spid="4403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403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40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4035">
                                            <p:txEl>
                                              <p:pRg st="2" end="2"/>
                                            </p:txEl>
                                          </p:spTgt>
                                        </p:tgtEl>
                                        <p:attrNameLst>
                                          <p:attrName>style.visibility</p:attrName>
                                        </p:attrNameLst>
                                      </p:cBhvr>
                                      <p:to>
                                        <p:strVal val="visible"/>
                                      </p:to>
                                    </p:set>
                                    <p:anim calcmode="lin" valueType="num">
                                      <p:cBhvr>
                                        <p:cTn id="23" dur="500" fill="hold"/>
                                        <p:tgtEl>
                                          <p:spTgt spid="4403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403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403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4035">
                                            <p:txEl>
                                              <p:pRg st="3" end="3"/>
                                            </p:txEl>
                                          </p:spTgt>
                                        </p:tgtEl>
                                        <p:attrNameLst>
                                          <p:attrName>style.visibility</p:attrName>
                                        </p:attrNameLst>
                                      </p:cBhvr>
                                      <p:to>
                                        <p:strVal val="visible"/>
                                      </p:to>
                                    </p:set>
                                    <p:anim calcmode="lin" valueType="num">
                                      <p:cBhvr>
                                        <p:cTn id="31" dur="500" fill="hold"/>
                                        <p:tgtEl>
                                          <p:spTgt spid="4403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403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403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44035">
                                            <p:txEl>
                                              <p:pRg st="4" end="4"/>
                                            </p:txEl>
                                          </p:spTgt>
                                        </p:tgtEl>
                                        <p:attrNameLst>
                                          <p:attrName>style.visibility</p:attrName>
                                        </p:attrNameLst>
                                      </p:cBhvr>
                                      <p:to>
                                        <p:strVal val="visible"/>
                                      </p:to>
                                    </p:set>
                                    <p:anim calcmode="lin" valueType="num">
                                      <p:cBhvr>
                                        <p:cTn id="39" dur="500" fill="hold"/>
                                        <p:tgtEl>
                                          <p:spTgt spid="4403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4403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4403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403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432994"/>
            <a:ext cx="9144000" cy="1319606"/>
          </a:xfrm>
          <a:effectLst/>
        </p:spPr>
        <p:txBody>
          <a:bodyPr/>
          <a:lstStyle/>
          <a:p>
            <a:r>
              <a:rPr lang="en-US" altLang="en-US" sz="5000" b="1" dirty="0">
                <a:solidFill>
                  <a:srgbClr val="FFFF00"/>
                </a:solidFill>
                <a:effectLst>
                  <a:outerShdw blurRad="50800" dist="50800" dir="5400000" algn="ctr" rotWithShape="0">
                    <a:schemeClr val="tx1"/>
                  </a:outerShdw>
                </a:effectLst>
              </a:rPr>
              <a:t>Part (Partial) &amp; Perfect (Whole)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438400"/>
            <a:ext cx="3733800" cy="3163358"/>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1000" y="2514599"/>
            <a:ext cx="4724401" cy="3590545"/>
          </a:xfrm>
          <a:prstGeom prst="rect">
            <a:avLst/>
          </a:prstGeom>
        </p:spPr>
      </p:pic>
    </p:spTree>
    <p:extLst>
      <p:ext uri="{BB962C8B-B14F-4D97-AF65-F5344CB8AC3E}">
        <p14:creationId xmlns:p14="http://schemas.microsoft.com/office/powerpoint/2010/main" val="279164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9144000" cy="1752600"/>
          </a:xfrm>
          <a:effectLst/>
        </p:spPr>
        <p:txBody>
          <a:bodyPr/>
          <a:lstStyle/>
          <a:p>
            <a:r>
              <a:rPr lang="en-US" altLang="en-US" sz="4800" b="1" dirty="0">
                <a:solidFill>
                  <a:srgbClr val="FFFF00"/>
                </a:solidFill>
                <a:effectLst>
                  <a:outerShdw blurRad="50800" dist="50800" dir="5400000" algn="ctr" rotWithShape="0">
                    <a:schemeClr val="tx1"/>
                  </a:outerShdw>
                </a:effectLst>
              </a:rPr>
              <a:t>When Partial Revelation Ceases, Product of Revelation Continues</a:t>
            </a:r>
            <a:endParaRPr lang="en-US" altLang="en-US" sz="4800" dirty="0">
              <a:solidFill>
                <a:srgbClr val="FFFF00"/>
              </a:solidFill>
              <a:effectLst>
                <a:outerShdw blurRad="50800" dist="50800" dir="5400000" algn="ctr" rotWithShape="0">
                  <a:schemeClr val="tx1"/>
                </a:outerShdw>
              </a:effectLst>
            </a:endParaRPr>
          </a:p>
        </p:txBody>
      </p:sp>
      <p:sp>
        <p:nvSpPr>
          <p:cNvPr id="48131" name="Rectangle 3"/>
          <p:cNvSpPr>
            <a:spLocks noGrp="1" noChangeArrowheads="1"/>
          </p:cNvSpPr>
          <p:nvPr>
            <p:ph type="body" idx="1"/>
          </p:nvPr>
        </p:nvSpPr>
        <p:spPr>
          <a:xfrm>
            <a:off x="228600" y="1828800"/>
            <a:ext cx="8686800" cy="5029200"/>
          </a:xfrm>
        </p:spPr>
        <p:txBody>
          <a:bodyPr>
            <a:noAutofit/>
          </a:bodyPr>
          <a:lstStyle/>
          <a:p>
            <a:pPr>
              <a:spcBef>
                <a:spcPts val="0"/>
              </a:spcBef>
              <a:spcAft>
                <a:spcPts val="600"/>
              </a:spcAft>
              <a:buClr>
                <a:srgbClr val="FFFF00"/>
              </a:buClr>
              <a:buFont typeface="Arial" panose="020B0604020202020204" pitchFamily="34" charset="0"/>
              <a:buChar char="•"/>
            </a:pPr>
            <a:r>
              <a:rPr lang="en-US" altLang="en-US" dirty="0">
                <a:solidFill>
                  <a:schemeClr val="bg1"/>
                </a:solidFill>
                <a:effectLst>
                  <a:outerShdw blurRad="50800" dist="50800" dir="5400000" algn="ctr" rotWithShape="0">
                    <a:schemeClr val="tx1"/>
                  </a:outerShdw>
                </a:effectLst>
              </a:rPr>
              <a:t>If </a:t>
            </a:r>
            <a:r>
              <a:rPr lang="en-US" altLang="en-US" b="1" dirty="0">
                <a:solidFill>
                  <a:schemeClr val="bg1"/>
                </a:solidFill>
                <a:effectLst>
                  <a:outerShdw blurRad="50800" dist="50800" dir="5400000" algn="ctr" rotWithShape="0">
                    <a:schemeClr val="tx1"/>
                  </a:outerShdw>
                </a:effectLst>
              </a:rPr>
              <a:t>“part”</a:t>
            </a:r>
            <a:r>
              <a:rPr lang="en-US" altLang="en-US" dirty="0">
                <a:solidFill>
                  <a:schemeClr val="bg1"/>
                </a:solidFill>
                <a:effectLst>
                  <a:outerShdw blurRad="50800" dist="50800" dir="5400000" algn="ctr" rotWithShape="0">
                    <a:schemeClr val="tx1"/>
                  </a:outerShdw>
                </a:effectLst>
              </a:rPr>
              <a:t> is one form of revelation, then </a:t>
            </a:r>
            <a:r>
              <a:rPr lang="en-US" altLang="en-US" b="1" dirty="0">
                <a:solidFill>
                  <a:schemeClr val="bg1"/>
                </a:solidFill>
                <a:effectLst>
                  <a:outerShdw blurRad="50800" dist="50800" dir="5400000" algn="ctr" rotWithShape="0">
                    <a:schemeClr val="tx1"/>
                  </a:outerShdw>
                </a:effectLst>
              </a:rPr>
              <a:t>“perfect”</a:t>
            </a:r>
            <a:r>
              <a:rPr lang="en-US" altLang="en-US" dirty="0">
                <a:solidFill>
                  <a:schemeClr val="bg1"/>
                </a:solidFill>
                <a:effectLst>
                  <a:outerShdw blurRad="50800" dist="50800" dir="5400000" algn="ctr" rotWithShape="0">
                    <a:schemeClr val="tx1"/>
                  </a:outerShdw>
                </a:effectLst>
              </a:rPr>
              <a:t> is complete or full revelation</a:t>
            </a:r>
          </a:p>
          <a:p>
            <a:pPr>
              <a:spcBef>
                <a:spcPts val="0"/>
              </a:spcBef>
              <a:spcAft>
                <a:spcPts val="600"/>
              </a:spcAft>
              <a:buClr>
                <a:srgbClr val="FFFF00"/>
              </a:buClr>
              <a:buFont typeface="Arial" panose="020B0604020202020204" pitchFamily="34" charset="0"/>
              <a:buChar char="•"/>
            </a:pPr>
            <a:r>
              <a:rPr lang="en-US" altLang="en-US" dirty="0">
                <a:solidFill>
                  <a:schemeClr val="bg1"/>
                </a:solidFill>
                <a:effectLst>
                  <a:outerShdw blurRad="50800" dist="50800" dir="5400000" algn="ctr" rotWithShape="0">
                    <a:schemeClr val="tx1"/>
                  </a:outerShdw>
                </a:effectLst>
              </a:rPr>
              <a:t>Complete revelation instructs &amp; requires that we be motivated by love</a:t>
            </a:r>
          </a:p>
          <a:p>
            <a:pPr>
              <a:spcBef>
                <a:spcPts val="0"/>
              </a:spcBef>
              <a:spcAft>
                <a:spcPts val="600"/>
              </a:spcAft>
              <a:buClr>
                <a:srgbClr val="FFFF00"/>
              </a:buClr>
              <a:buFont typeface="Arial" panose="020B0604020202020204" pitchFamily="34" charset="0"/>
              <a:buChar char="•"/>
            </a:pPr>
            <a:r>
              <a:rPr lang="en-US" altLang="en-US" dirty="0">
                <a:solidFill>
                  <a:schemeClr val="bg1"/>
                </a:solidFill>
                <a:effectLst>
                  <a:outerShdw blurRad="50800" dist="50800" dir="5400000" algn="ctr" rotWithShape="0">
                    <a:schemeClr val="tx1"/>
                  </a:outerShdw>
                </a:effectLst>
              </a:rPr>
              <a:t>At the completion of revelation, faith &amp; hope also abide on foundation of truth</a:t>
            </a:r>
          </a:p>
          <a:p>
            <a:pPr>
              <a:spcBef>
                <a:spcPts val="0"/>
              </a:spcBef>
              <a:spcAft>
                <a:spcPts val="600"/>
              </a:spcAft>
              <a:buClr>
                <a:srgbClr val="FFFF00"/>
              </a:buClr>
              <a:buFont typeface="Arial" panose="020B0604020202020204" pitchFamily="34" charset="0"/>
              <a:buChar char="•"/>
            </a:pPr>
            <a:r>
              <a:rPr lang="en-US" altLang="en-US" dirty="0">
                <a:solidFill>
                  <a:schemeClr val="bg1"/>
                </a:solidFill>
                <a:effectLst>
                  <a:outerShdw blurRad="50800" dist="50800" dir="5400000" algn="ctr" rotWithShape="0">
                    <a:schemeClr val="tx1"/>
                  </a:outerShdw>
                </a:effectLst>
              </a:rPr>
              <a:t>Full revelation merely compiled the same truth given orally in parts by inspired men</a:t>
            </a:r>
          </a:p>
          <a:p>
            <a:pPr>
              <a:spcBef>
                <a:spcPts val="0"/>
              </a:spcBef>
              <a:spcAft>
                <a:spcPts val="600"/>
              </a:spcAft>
              <a:buClr>
                <a:srgbClr val="FFFF00"/>
              </a:buClr>
              <a:buFont typeface="Arial" panose="020B0604020202020204" pitchFamily="34" charset="0"/>
              <a:buChar char="•"/>
            </a:pPr>
            <a:r>
              <a:rPr lang="en-US" altLang="en-US" dirty="0">
                <a:solidFill>
                  <a:schemeClr val="bg1"/>
                </a:solidFill>
                <a:effectLst>
                  <a:outerShdw blurRad="50800" dist="50800" dir="5400000" algn="ctr" rotWithShape="0">
                    <a:schemeClr val="tx1"/>
                  </a:outerShdw>
                </a:effectLst>
              </a:rPr>
              <a:t>No provision or requirement was changed</a:t>
            </a:r>
          </a:p>
        </p:txBody>
      </p:sp>
    </p:spTree>
    <p:extLst>
      <p:ext uri="{BB962C8B-B14F-4D97-AF65-F5344CB8AC3E}">
        <p14:creationId xmlns:p14="http://schemas.microsoft.com/office/powerpoint/2010/main" val="106392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p:cTn id="7" dur="500" fill="hold"/>
                                        <p:tgtEl>
                                          <p:spTgt spid="4813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813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81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8131">
                                            <p:txEl>
                                              <p:pRg st="1" end="1"/>
                                            </p:txEl>
                                          </p:spTgt>
                                        </p:tgtEl>
                                        <p:attrNameLst>
                                          <p:attrName>style.visibility</p:attrName>
                                        </p:attrNameLst>
                                      </p:cBhvr>
                                      <p:to>
                                        <p:strVal val="visible"/>
                                      </p:to>
                                    </p:set>
                                    <p:anim calcmode="lin" valueType="num">
                                      <p:cBhvr>
                                        <p:cTn id="15" dur="500" fill="hold"/>
                                        <p:tgtEl>
                                          <p:spTgt spid="4813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813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813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8131">
                                            <p:txEl>
                                              <p:pRg st="2" end="2"/>
                                            </p:txEl>
                                          </p:spTgt>
                                        </p:tgtEl>
                                        <p:attrNameLst>
                                          <p:attrName>style.visibility</p:attrName>
                                        </p:attrNameLst>
                                      </p:cBhvr>
                                      <p:to>
                                        <p:strVal val="visible"/>
                                      </p:to>
                                    </p:set>
                                    <p:anim calcmode="lin" valueType="num">
                                      <p:cBhvr>
                                        <p:cTn id="23" dur="500" fill="hold"/>
                                        <p:tgtEl>
                                          <p:spTgt spid="4813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813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813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8131">
                                            <p:txEl>
                                              <p:pRg st="3" end="3"/>
                                            </p:txEl>
                                          </p:spTgt>
                                        </p:tgtEl>
                                        <p:attrNameLst>
                                          <p:attrName>style.visibility</p:attrName>
                                        </p:attrNameLst>
                                      </p:cBhvr>
                                      <p:to>
                                        <p:strVal val="visible"/>
                                      </p:to>
                                    </p:set>
                                    <p:anim calcmode="lin" valueType="num">
                                      <p:cBhvr>
                                        <p:cTn id="31" dur="500" fill="hold"/>
                                        <p:tgtEl>
                                          <p:spTgt spid="4813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813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813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813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48131">
                                            <p:txEl>
                                              <p:pRg st="4" end="4"/>
                                            </p:txEl>
                                          </p:spTgt>
                                        </p:tgtEl>
                                        <p:attrNameLst>
                                          <p:attrName>style.visibility</p:attrName>
                                        </p:attrNameLst>
                                      </p:cBhvr>
                                      <p:to>
                                        <p:strVal val="visible"/>
                                      </p:to>
                                    </p:set>
                                    <p:anim calcmode="lin" valueType="num">
                                      <p:cBhvr>
                                        <p:cTn id="39" dur="500" fill="hold"/>
                                        <p:tgtEl>
                                          <p:spTgt spid="4813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4813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4813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8131">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144000" cy="1676400"/>
          </a:xfrm>
          <a:effectLst/>
        </p:spPr>
        <p:txBody>
          <a:bodyPr>
            <a:normAutofit/>
          </a:bodyPr>
          <a:lstStyle/>
          <a:p>
            <a:r>
              <a:rPr lang="en-US" altLang="en-US" sz="4600" b="1" dirty="0">
                <a:solidFill>
                  <a:srgbClr val="FFFF00"/>
                </a:solidFill>
                <a:effectLst>
                  <a:outerShdw blurRad="50800" dist="50800" dir="5400000" algn="ctr" rotWithShape="0">
                    <a:schemeClr val="tx1"/>
                  </a:outerShdw>
                </a:effectLst>
              </a:rPr>
              <a:t>“That Which Is Perfect” Could Not Be Second Coming of Christ</a:t>
            </a:r>
            <a:endParaRPr lang="en-US" altLang="en-US" sz="4600" dirty="0">
              <a:solidFill>
                <a:srgbClr val="FFFF00"/>
              </a:solidFill>
              <a:effectLst>
                <a:outerShdw blurRad="50800" dist="50800" dir="5400000" algn="ctr" rotWithShape="0">
                  <a:schemeClr val="tx1"/>
                </a:outerShdw>
              </a:effectLst>
            </a:endParaRPr>
          </a:p>
        </p:txBody>
      </p:sp>
      <p:sp>
        <p:nvSpPr>
          <p:cNvPr id="49155" name="Rectangle 3"/>
          <p:cNvSpPr>
            <a:spLocks noGrp="1" noChangeArrowheads="1"/>
          </p:cNvSpPr>
          <p:nvPr>
            <p:ph type="body" idx="1"/>
          </p:nvPr>
        </p:nvSpPr>
        <p:spPr>
          <a:xfrm>
            <a:off x="228600" y="1828800"/>
            <a:ext cx="8839200" cy="4953000"/>
          </a:xfrm>
        </p:spPr>
        <p:txBody>
          <a:bodyPr>
            <a:normAutofit/>
          </a:bodyPr>
          <a:lstStyle/>
          <a:p>
            <a:pPr>
              <a:spcBef>
                <a:spcPts val="0"/>
              </a:spcBef>
              <a:spcAft>
                <a:spcPts val="1200"/>
              </a:spcAft>
              <a:buClr>
                <a:srgbClr val="FFFF00"/>
              </a:buClr>
              <a:buFont typeface="Arial" panose="020B0604020202020204" pitchFamily="34" charset="0"/>
              <a:buChar char="•"/>
            </a:pPr>
            <a:r>
              <a:rPr lang="en-US" altLang="en-US" sz="3400" dirty="0">
                <a:solidFill>
                  <a:schemeClr val="bg1"/>
                </a:solidFill>
                <a:effectLst>
                  <a:outerShdw blurRad="50800" dist="50800" dir="5400000" algn="ctr" rotWithShape="0">
                    <a:schemeClr val="tx1"/>
                  </a:outerShdw>
                </a:effectLst>
              </a:rPr>
              <a:t>Makes no correlation between “part” (partial) &amp; “perfect” (whole)</a:t>
            </a:r>
          </a:p>
          <a:p>
            <a:pPr>
              <a:spcBef>
                <a:spcPts val="0"/>
              </a:spcBef>
              <a:spcAft>
                <a:spcPts val="1200"/>
              </a:spcAft>
              <a:buClr>
                <a:srgbClr val="FFFF00"/>
              </a:buClr>
              <a:buFont typeface="Arial" panose="020B0604020202020204" pitchFamily="34" charset="0"/>
              <a:buChar char="•"/>
            </a:pPr>
            <a:r>
              <a:rPr lang="en-US" altLang="en-US" sz="3400" dirty="0">
                <a:solidFill>
                  <a:schemeClr val="bg1"/>
                </a:solidFill>
                <a:effectLst>
                  <a:outerShdw blurRad="50800" dist="50800" dir="5400000" algn="ctr" rotWithShape="0">
                    <a:schemeClr val="tx1"/>
                  </a:outerShdw>
                </a:effectLst>
              </a:rPr>
              <a:t>Would be insertion into text of a subject neither introduced nor explained in text</a:t>
            </a:r>
          </a:p>
          <a:p>
            <a:pPr>
              <a:spcBef>
                <a:spcPts val="0"/>
              </a:spcBef>
              <a:spcAft>
                <a:spcPts val="1200"/>
              </a:spcAft>
              <a:buClr>
                <a:srgbClr val="FFFF00"/>
              </a:buClr>
              <a:buFont typeface="Arial" panose="020B0604020202020204" pitchFamily="34" charset="0"/>
              <a:buChar char="•"/>
            </a:pPr>
            <a:r>
              <a:rPr lang="en-US" altLang="en-US" sz="3400" dirty="0">
                <a:solidFill>
                  <a:schemeClr val="bg1"/>
                </a:solidFill>
                <a:effectLst>
                  <a:outerShdw blurRad="50800" dist="50800" dir="5400000" algn="ctr" rotWithShape="0">
                    <a:schemeClr val="tx1"/>
                  </a:outerShdw>
                </a:effectLst>
              </a:rPr>
              <a:t>Would contradict other Scripture in that “faith” &amp; “hope” </a:t>
            </a:r>
            <a:r>
              <a:rPr lang="en-US" altLang="en-US" sz="3400" b="1" dirty="0">
                <a:solidFill>
                  <a:schemeClr val="bg1"/>
                </a:solidFill>
                <a:effectLst>
                  <a:outerShdw blurRad="50800" dist="50800" dir="5400000" algn="ctr" rotWithShape="0">
                    <a:schemeClr val="tx1"/>
                  </a:outerShdw>
                </a:effectLst>
              </a:rPr>
              <a:t>cease</a:t>
            </a:r>
            <a:r>
              <a:rPr lang="en-US" altLang="en-US" sz="3400" dirty="0">
                <a:solidFill>
                  <a:schemeClr val="bg1"/>
                </a:solidFill>
                <a:effectLst>
                  <a:outerShdw blurRad="50800" dist="50800" dir="5400000" algn="ctr" rotWithShape="0">
                    <a:schemeClr val="tx1"/>
                  </a:outerShdw>
                </a:effectLst>
              </a:rPr>
              <a:t> at 2nd coming</a:t>
            </a:r>
          </a:p>
          <a:p>
            <a:pPr>
              <a:spcBef>
                <a:spcPts val="0"/>
              </a:spcBef>
              <a:spcAft>
                <a:spcPts val="1200"/>
              </a:spcAft>
              <a:buClr>
                <a:srgbClr val="FFFF00"/>
              </a:buClr>
              <a:buFont typeface="Arial" panose="020B0604020202020204" pitchFamily="34" charset="0"/>
              <a:buChar char="•"/>
            </a:pPr>
            <a:r>
              <a:rPr lang="en-US" altLang="en-US" sz="3400" dirty="0">
                <a:solidFill>
                  <a:schemeClr val="bg1"/>
                </a:solidFill>
                <a:effectLst>
                  <a:outerShdw blurRad="50800" dist="50800" dir="5400000" algn="ctr" rotWithShape="0">
                    <a:schemeClr val="tx1"/>
                  </a:outerShdw>
                </a:effectLst>
              </a:rPr>
              <a:t>If “faith, hope &amp; love” continue after end of gifts, must be </a:t>
            </a:r>
            <a:r>
              <a:rPr lang="en-US" altLang="en-US" sz="3400" b="1" dirty="0">
                <a:solidFill>
                  <a:schemeClr val="bg1"/>
                </a:solidFill>
                <a:effectLst>
                  <a:outerShdw blurRad="50800" dist="50800" dir="5400000" algn="ctr" rotWithShape="0">
                    <a:schemeClr val="tx1"/>
                  </a:outerShdw>
                </a:effectLst>
              </a:rPr>
              <a:t>before</a:t>
            </a:r>
            <a:r>
              <a:rPr lang="en-US" altLang="en-US" sz="3400" dirty="0">
                <a:solidFill>
                  <a:schemeClr val="bg1"/>
                </a:solidFill>
                <a:effectLst>
                  <a:outerShdw blurRad="50800" dist="50800" dir="5400000" algn="ctr" rotWithShape="0">
                    <a:schemeClr val="tx1"/>
                  </a:outerShdw>
                </a:effectLst>
              </a:rPr>
              <a:t> 2nd coming</a:t>
            </a:r>
          </a:p>
        </p:txBody>
      </p:sp>
    </p:spTree>
    <p:extLst>
      <p:ext uri="{BB962C8B-B14F-4D97-AF65-F5344CB8AC3E}">
        <p14:creationId xmlns:p14="http://schemas.microsoft.com/office/powerpoint/2010/main" val="427998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p:cTn id="7" dur="500" fill="hold"/>
                                        <p:tgtEl>
                                          <p:spTgt spid="4915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915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915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915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9155">
                                            <p:txEl>
                                              <p:pRg st="1" end="1"/>
                                            </p:txEl>
                                          </p:spTgt>
                                        </p:tgtEl>
                                        <p:attrNameLst>
                                          <p:attrName>style.visibility</p:attrName>
                                        </p:attrNameLst>
                                      </p:cBhvr>
                                      <p:to>
                                        <p:strVal val="visible"/>
                                      </p:to>
                                    </p:set>
                                    <p:anim calcmode="lin" valueType="num">
                                      <p:cBhvr>
                                        <p:cTn id="15" dur="500" fill="hold"/>
                                        <p:tgtEl>
                                          <p:spTgt spid="4915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915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915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915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9155">
                                            <p:txEl>
                                              <p:pRg st="2" end="2"/>
                                            </p:txEl>
                                          </p:spTgt>
                                        </p:tgtEl>
                                        <p:attrNameLst>
                                          <p:attrName>style.visibility</p:attrName>
                                        </p:attrNameLst>
                                      </p:cBhvr>
                                      <p:to>
                                        <p:strVal val="visible"/>
                                      </p:to>
                                    </p:set>
                                    <p:anim calcmode="lin" valueType="num">
                                      <p:cBhvr>
                                        <p:cTn id="23" dur="500" fill="hold"/>
                                        <p:tgtEl>
                                          <p:spTgt spid="4915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915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915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915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9155">
                                            <p:txEl>
                                              <p:pRg st="3" end="3"/>
                                            </p:txEl>
                                          </p:spTgt>
                                        </p:tgtEl>
                                        <p:attrNameLst>
                                          <p:attrName>style.visibility</p:attrName>
                                        </p:attrNameLst>
                                      </p:cBhvr>
                                      <p:to>
                                        <p:strVal val="visible"/>
                                      </p:to>
                                    </p:set>
                                    <p:anim calcmode="lin" valueType="num">
                                      <p:cBhvr>
                                        <p:cTn id="31" dur="500" fill="hold"/>
                                        <p:tgtEl>
                                          <p:spTgt spid="4915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915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915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915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effectLst/>
        </p:spPr>
        <p:txBody>
          <a:bodyPr>
            <a:normAutofit/>
          </a:bodyPr>
          <a:lstStyle/>
          <a:p>
            <a:r>
              <a:rPr lang="en-US" altLang="en-US" sz="6600" b="1" dirty="0">
                <a:solidFill>
                  <a:srgbClr val="FFFF00"/>
                </a:solidFill>
                <a:effectLst>
                  <a:outerShdw blurRad="50800" dist="50800" dir="5400000" algn="ctr" rotWithShape="0">
                    <a:schemeClr val="tx1"/>
                  </a:outerShdw>
                </a:effectLst>
              </a:rPr>
              <a:t>Conclusion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1752600"/>
            <a:ext cx="4046002" cy="4438651"/>
          </a:xfrm>
          <a:prstGeom prst="rect">
            <a:avLst/>
          </a:prstGeom>
        </p:spPr>
      </p:pic>
    </p:spTree>
    <p:extLst>
      <p:ext uri="{BB962C8B-B14F-4D97-AF65-F5344CB8AC3E}">
        <p14:creationId xmlns:p14="http://schemas.microsoft.com/office/powerpoint/2010/main" val="2694891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US" sz="4800" b="1" dirty="0">
                <a:solidFill>
                  <a:srgbClr val="FFFF00"/>
                </a:solidFill>
                <a:effectLst>
                  <a:outerShdw blurRad="50800" dist="38100" dir="2700000" algn="tl" rotWithShape="0">
                    <a:schemeClr val="tx1">
                      <a:alpha val="43000"/>
                    </a:schemeClr>
                  </a:outerShdw>
                </a:effectLst>
              </a:rPr>
              <a:t>Mark 2:1-12</a:t>
            </a:r>
          </a:p>
        </p:txBody>
      </p:sp>
      <p:sp>
        <p:nvSpPr>
          <p:cNvPr id="4" name="TextBox 3"/>
          <p:cNvSpPr txBox="1"/>
          <p:nvPr/>
        </p:nvSpPr>
        <p:spPr>
          <a:xfrm>
            <a:off x="76200" y="1163181"/>
            <a:ext cx="8991600" cy="5393528"/>
          </a:xfrm>
          <a:prstGeom prst="rect">
            <a:avLst/>
          </a:prstGeom>
          <a:noFill/>
        </p:spPr>
        <p:txBody>
          <a:bodyPr wrap="square" rtlCol="0">
            <a:spAutoFit/>
          </a:bodyPr>
          <a:lstStyle/>
          <a:p>
            <a:pPr>
              <a:lnSpc>
                <a:spcPct val="105000"/>
              </a:lnSpc>
            </a:pP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again He entered Capernaum after some days, and it was heard that He was in the house.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Immediately many gathered together, so that there was no longer room to receive them, not even near the door. And He preached the word to them.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Then they came to Him, bringing a paralytic who was carried by four men.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when they could not come near Him because of the crowd, they uncovered the roof where He was. So when they had broken through, they let down the bed on which the paralytic was lying.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5 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When Jesus saw their faith, He said to the paralytic, “Son, your sins are forgiven you.”</a:t>
            </a:r>
          </a:p>
        </p:txBody>
      </p:sp>
    </p:spTree>
    <p:extLst>
      <p:ext uri="{BB962C8B-B14F-4D97-AF65-F5344CB8AC3E}">
        <p14:creationId xmlns:p14="http://schemas.microsoft.com/office/powerpoint/2010/main" val="285779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457200"/>
            <a:ext cx="9144000" cy="1143000"/>
          </a:xfrm>
          <a:effectLst/>
        </p:spPr>
        <p:txBody>
          <a:bodyPr/>
          <a:lstStyle/>
          <a:p>
            <a:r>
              <a:rPr lang="en-US" altLang="en-US" sz="5200" b="1" dirty="0">
                <a:solidFill>
                  <a:srgbClr val="FFFF00"/>
                </a:solidFill>
                <a:effectLst>
                  <a:outerShdw blurRad="50800" dist="50800" dir="5400000" algn="ctr" rotWithShape="0">
                    <a:schemeClr val="tx1"/>
                  </a:outerShdw>
                </a:effectLst>
              </a:rPr>
              <a:t>Miraculous Action Has Ceased</a:t>
            </a:r>
            <a:endParaRPr lang="en-US" altLang="en-US" sz="5200" dirty="0">
              <a:solidFill>
                <a:srgbClr val="FFFF00"/>
              </a:solidFill>
              <a:effectLst>
                <a:outerShdw blurRad="50800" dist="50800" dir="5400000" algn="ctr" rotWithShape="0">
                  <a:schemeClr val="tx1"/>
                </a:outerShdw>
              </a:effectLst>
            </a:endParaRPr>
          </a:p>
        </p:txBody>
      </p:sp>
      <p:sp>
        <p:nvSpPr>
          <p:cNvPr id="53251" name="Rectangle 3"/>
          <p:cNvSpPr>
            <a:spLocks noGrp="1" noChangeArrowheads="1"/>
          </p:cNvSpPr>
          <p:nvPr>
            <p:ph type="body" idx="1"/>
          </p:nvPr>
        </p:nvSpPr>
        <p:spPr>
          <a:xfrm>
            <a:off x="228600" y="1752600"/>
            <a:ext cx="8915400" cy="5105400"/>
          </a:xfrm>
        </p:spPr>
        <p:txBody>
          <a:bodyPr>
            <a:normAutofit/>
          </a:bodyPr>
          <a:lstStyle/>
          <a:p>
            <a:pPr>
              <a:spcBef>
                <a:spcPts val="0"/>
              </a:spcBef>
              <a:spcAft>
                <a:spcPts val="1200"/>
              </a:spcAft>
              <a:buClr>
                <a:srgbClr val="FFFF00"/>
              </a:buClr>
              <a:buFont typeface="Arial" panose="020B0604020202020204" pitchFamily="34" charset="0"/>
              <a:buChar char="•"/>
            </a:pPr>
            <a:r>
              <a:rPr lang="en-US" altLang="en-US" sz="3400" dirty="0">
                <a:solidFill>
                  <a:schemeClr val="bg1"/>
                </a:solidFill>
                <a:effectLst>
                  <a:outerShdw blurRad="50800" dist="50800" dir="5400000" algn="ctr" rotWithShape="0">
                    <a:schemeClr val="tx1"/>
                  </a:outerShdw>
                </a:effectLst>
              </a:rPr>
              <a:t>No miracles of the nature recorded in Bible are taking place now</a:t>
            </a:r>
          </a:p>
          <a:p>
            <a:pPr>
              <a:spcBef>
                <a:spcPts val="0"/>
              </a:spcBef>
              <a:spcAft>
                <a:spcPts val="1200"/>
              </a:spcAft>
              <a:buClr>
                <a:srgbClr val="FFFF00"/>
              </a:buClr>
              <a:buFont typeface="Arial" panose="020B0604020202020204" pitchFamily="34" charset="0"/>
              <a:buChar char="•"/>
            </a:pPr>
            <a:r>
              <a:rPr lang="en-US" altLang="en-US" sz="3400" dirty="0">
                <a:solidFill>
                  <a:schemeClr val="bg1"/>
                </a:solidFill>
                <a:effectLst>
                  <a:outerShdw blurRad="50800" dist="50800" dir="5400000" algn="ctr" rotWithShape="0">
                    <a:schemeClr val="tx1"/>
                  </a:outerShdw>
                </a:effectLst>
              </a:rPr>
              <a:t>Purpose was completed when all truth was revealed &amp; confirmed</a:t>
            </a:r>
          </a:p>
          <a:p>
            <a:pPr>
              <a:spcBef>
                <a:spcPts val="0"/>
              </a:spcBef>
              <a:spcAft>
                <a:spcPts val="1200"/>
              </a:spcAft>
              <a:buClr>
                <a:srgbClr val="FFFF00"/>
              </a:buClr>
              <a:buFont typeface="Arial" panose="020B0604020202020204" pitchFamily="34" charset="0"/>
              <a:buChar char="•"/>
            </a:pPr>
            <a:r>
              <a:rPr lang="en-US" altLang="en-US" sz="3400" dirty="0">
                <a:solidFill>
                  <a:schemeClr val="bg1"/>
                </a:solidFill>
                <a:effectLst>
                  <a:outerShdw blurRad="50800" dist="50800" dir="5400000" algn="ctr" rotWithShape="0">
                    <a:schemeClr val="tx1"/>
                  </a:outerShdw>
                </a:effectLst>
              </a:rPr>
              <a:t>We have complete &amp; final revelation from God, needing no further confirmation</a:t>
            </a:r>
          </a:p>
          <a:p>
            <a:pPr>
              <a:spcBef>
                <a:spcPts val="0"/>
              </a:spcBef>
              <a:spcAft>
                <a:spcPts val="1200"/>
              </a:spcAft>
              <a:buClr>
                <a:srgbClr val="FFFF00"/>
              </a:buClr>
              <a:buFont typeface="Arial" panose="020B0604020202020204" pitchFamily="34" charset="0"/>
              <a:buChar char="•"/>
            </a:pPr>
            <a:r>
              <a:rPr lang="en-US" altLang="en-US" sz="3400" dirty="0">
                <a:solidFill>
                  <a:schemeClr val="bg1"/>
                </a:solidFill>
                <a:effectLst>
                  <a:outerShdw blurRad="50800" dist="50800" dir="5400000" algn="ctr" rotWithShape="0">
                    <a:schemeClr val="tx1"/>
                  </a:outerShdw>
                </a:effectLst>
              </a:rPr>
              <a:t>At death of last person empowered by laying on of apostles’ hands, miraculous action ceased</a:t>
            </a:r>
          </a:p>
        </p:txBody>
      </p:sp>
    </p:spTree>
    <p:extLst>
      <p:ext uri="{BB962C8B-B14F-4D97-AF65-F5344CB8AC3E}">
        <p14:creationId xmlns:p14="http://schemas.microsoft.com/office/powerpoint/2010/main" val="246875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500" fill="hold"/>
                                        <p:tgtEl>
                                          <p:spTgt spid="532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25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32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3251">
                                            <p:txEl>
                                              <p:pRg st="1" end="1"/>
                                            </p:txEl>
                                          </p:spTgt>
                                        </p:tgtEl>
                                        <p:attrNameLst>
                                          <p:attrName>style.visibility</p:attrName>
                                        </p:attrNameLst>
                                      </p:cBhvr>
                                      <p:to>
                                        <p:strVal val="visible"/>
                                      </p:to>
                                    </p:set>
                                    <p:anim calcmode="lin" valueType="num">
                                      <p:cBhvr>
                                        <p:cTn id="14" dur="500" fill="hold"/>
                                        <p:tgtEl>
                                          <p:spTgt spid="5325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325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325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 calcmode="lin" valueType="num">
                                      <p:cBhvr>
                                        <p:cTn id="21" dur="500" fill="hold"/>
                                        <p:tgtEl>
                                          <p:spTgt spid="5325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325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32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3251">
                                            <p:txEl>
                                              <p:pRg st="3" end="3"/>
                                            </p:txEl>
                                          </p:spTgt>
                                        </p:tgtEl>
                                        <p:attrNameLst>
                                          <p:attrName>style.visibility</p:attrName>
                                        </p:attrNameLst>
                                      </p:cBhvr>
                                      <p:to>
                                        <p:strVal val="visible"/>
                                      </p:to>
                                    </p:set>
                                    <p:anim calcmode="lin" valueType="num">
                                      <p:cBhvr>
                                        <p:cTn id="28" dur="500" fill="hold"/>
                                        <p:tgtEl>
                                          <p:spTgt spid="53251">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3251">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B41A1-7817-3044-AA58-5D5040F60715}"/>
              </a:ext>
            </a:extLst>
          </p:cNvPr>
          <p:cNvSpPr>
            <a:spLocks noGrp="1"/>
          </p:cNvSpPr>
          <p:nvPr>
            <p:ph type="title"/>
          </p:nvPr>
        </p:nvSpPr>
        <p:spPr>
          <a:xfrm>
            <a:off x="0" y="274638"/>
            <a:ext cx="9144000" cy="1706562"/>
          </a:xfrm>
        </p:spPr>
        <p:txBody>
          <a:bodyPr>
            <a:noAutofit/>
          </a:bodyPr>
          <a:lstStyle/>
          <a:p>
            <a:r>
              <a:rPr lang="en-US" sz="9600" b="1" dirty="0">
                <a:solidFill>
                  <a:srgbClr val="FFFF00"/>
                </a:solidFill>
                <a:effectLst>
                  <a:outerShdw blurRad="50800" dist="50800" dir="5400000" algn="ctr" rotWithShape="0">
                    <a:schemeClr val="tx1"/>
                  </a:outerShdw>
                </a:effectLst>
              </a:rPr>
              <a:t>CLAIM</a:t>
            </a:r>
          </a:p>
        </p:txBody>
      </p:sp>
      <p:sp>
        <p:nvSpPr>
          <p:cNvPr id="3" name="Title 1">
            <a:extLst>
              <a:ext uri="{FF2B5EF4-FFF2-40B4-BE49-F238E27FC236}">
                <a16:creationId xmlns:a16="http://schemas.microsoft.com/office/drawing/2014/main" id="{E6E7F7BF-76E7-444E-A4E2-BB596A2605A6}"/>
              </a:ext>
            </a:extLst>
          </p:cNvPr>
          <p:cNvSpPr txBox="1">
            <a:spLocks/>
          </p:cNvSpPr>
          <p:nvPr/>
        </p:nvSpPr>
        <p:spPr>
          <a:xfrm>
            <a:off x="0" y="2560638"/>
            <a:ext cx="9144000" cy="1706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9600" b="1" dirty="0">
                <a:solidFill>
                  <a:srgbClr val="FFFF00"/>
                </a:solidFill>
                <a:effectLst>
                  <a:outerShdw blurRad="50800" dist="50800" dir="5400000" algn="ctr" rotWithShape="0">
                    <a:schemeClr val="tx1"/>
                  </a:outerShdw>
                </a:effectLst>
              </a:rPr>
              <a:t>POWER</a:t>
            </a:r>
          </a:p>
        </p:txBody>
      </p:sp>
      <p:sp>
        <p:nvSpPr>
          <p:cNvPr id="4" name="Title 1">
            <a:extLst>
              <a:ext uri="{FF2B5EF4-FFF2-40B4-BE49-F238E27FC236}">
                <a16:creationId xmlns:a16="http://schemas.microsoft.com/office/drawing/2014/main" id="{AA118ADD-08BE-FA45-9299-7C849D96CA14}"/>
              </a:ext>
            </a:extLst>
          </p:cNvPr>
          <p:cNvSpPr txBox="1">
            <a:spLocks/>
          </p:cNvSpPr>
          <p:nvPr/>
        </p:nvSpPr>
        <p:spPr>
          <a:xfrm>
            <a:off x="0" y="4694238"/>
            <a:ext cx="9144000" cy="1706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9600" b="1" dirty="0">
                <a:solidFill>
                  <a:srgbClr val="FFFF00"/>
                </a:solidFill>
                <a:effectLst>
                  <a:outerShdw blurRad="50800" dist="50800" dir="5400000" algn="ctr" rotWithShape="0">
                    <a:schemeClr val="tx1"/>
                  </a:outerShdw>
                </a:effectLst>
              </a:rPr>
              <a:t>PROOF</a:t>
            </a:r>
          </a:p>
        </p:txBody>
      </p:sp>
    </p:spTree>
    <p:extLst>
      <p:ext uri="{BB962C8B-B14F-4D97-AF65-F5344CB8AC3E}">
        <p14:creationId xmlns:p14="http://schemas.microsoft.com/office/powerpoint/2010/main" val="259659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US" sz="4800" b="1" dirty="0">
                <a:solidFill>
                  <a:srgbClr val="FFFF00"/>
                </a:solidFill>
                <a:effectLst>
                  <a:outerShdw blurRad="50800" dist="38100" dir="2700000" algn="tl" rotWithShape="0">
                    <a:schemeClr val="tx1">
                      <a:alpha val="43000"/>
                    </a:schemeClr>
                  </a:outerShdw>
                </a:effectLst>
              </a:rPr>
              <a:t>Mark 2:1-12</a:t>
            </a:r>
          </a:p>
        </p:txBody>
      </p:sp>
      <p:sp>
        <p:nvSpPr>
          <p:cNvPr id="4" name="TextBox 3"/>
          <p:cNvSpPr txBox="1"/>
          <p:nvPr/>
        </p:nvSpPr>
        <p:spPr>
          <a:xfrm>
            <a:off x="76200" y="1163181"/>
            <a:ext cx="8991600" cy="5393528"/>
          </a:xfrm>
          <a:prstGeom prst="rect">
            <a:avLst/>
          </a:prstGeom>
          <a:noFill/>
        </p:spPr>
        <p:txBody>
          <a:bodyPr wrap="square" rtlCol="0">
            <a:spAutoFit/>
          </a:bodyPr>
          <a:lstStyle/>
          <a:p>
            <a:pPr>
              <a:lnSpc>
                <a:spcPct val="105000"/>
              </a:lnSpc>
            </a:pP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again He entered Capernaum after some days, and it was heard that He was in the house.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Immediately many gathered together, so that there was no longer room to receive them, not even near the door. And He preached the word to them.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Then they came to Him, bringing a paralytic who was carried by four men.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when they could not come near Him because of the crowd, they uncovered the roof where He was. So when they had broken through, they let down the bed on which the paralytic was lying.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5 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When Jesus saw their faith, He said to the paralytic, </a:t>
            </a:r>
            <a:r>
              <a:rPr lang="en-US" sz="3000" b="1"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“Son, your sins are forgiven you.”</a:t>
            </a:r>
          </a:p>
        </p:txBody>
      </p:sp>
    </p:spTree>
    <p:extLst>
      <p:ext uri="{BB962C8B-B14F-4D97-AF65-F5344CB8AC3E}">
        <p14:creationId xmlns:p14="http://schemas.microsoft.com/office/powerpoint/2010/main" val="306102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9067800" cy="6720814"/>
          </a:xfrm>
          <a:prstGeom prst="rect">
            <a:avLst/>
          </a:prstGeom>
          <a:noFill/>
        </p:spPr>
        <p:txBody>
          <a:bodyPr wrap="square" rtlCol="0">
            <a:spAutoFit/>
          </a:bodyPr>
          <a:lstStyle/>
          <a:p>
            <a:pPr>
              <a:lnSpc>
                <a:spcPct val="103000"/>
              </a:lnSpc>
            </a:pP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6 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some of the scribes were sitting there and reasoning in their hearts,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7 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“Why does this Man speak blasphemies like this? Who can forgive sins but God alone?”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8 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immediately, when Jesus perceived in His spirit that they reasoned thus within themselves, He said to them, “Why do you reason about these things in your hearts?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9 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Which is easier, to say to the paralytic, ‘Your sins are forgiven you,’ or to say, ‘Arise, take up your bed and walk’?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10 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that you may know that the Son of Man has power on earth to forgive sins” — He said to the paralytic,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11 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 say to you, arise, take up your bed, and go to your house.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Immediately he arose, took up the bed, and went out in the presence of them all, so that all were amazed and glorified God, saying, “We never saw anything like this!” </a:t>
            </a:r>
          </a:p>
        </p:txBody>
      </p:sp>
    </p:spTree>
    <p:extLst>
      <p:ext uri="{BB962C8B-B14F-4D97-AF65-F5344CB8AC3E}">
        <p14:creationId xmlns:p14="http://schemas.microsoft.com/office/powerpoint/2010/main" val="804091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9067800" cy="6720814"/>
          </a:xfrm>
          <a:prstGeom prst="rect">
            <a:avLst/>
          </a:prstGeom>
          <a:noFill/>
        </p:spPr>
        <p:txBody>
          <a:bodyPr wrap="square" rtlCol="0">
            <a:spAutoFit/>
          </a:bodyPr>
          <a:lstStyle/>
          <a:p>
            <a:pPr>
              <a:lnSpc>
                <a:spcPct val="103000"/>
              </a:lnSpc>
            </a:pP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6 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some of the scribes were sitting there and reasoning in their hearts,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7 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t>
            </a:r>
            <a:r>
              <a:rPr lang="en-US" sz="3000" dirty="0">
                <a:solidFill>
                  <a:schemeClr val="accent6">
                    <a:lumMod val="40000"/>
                    <a:lumOff val="60000"/>
                  </a:schemeClr>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Why does this Man speak blasphemies like this? Who can forgive sins but God alone?</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8 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immediately, when Jesus perceived in His spirit that they reasoned thus within themselves, He said to them, “Why do you reason about these things in your hearts?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9 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Which is easier, to say to the paralytic, ‘Your sins are forgiven you,’ or to say, ‘Arise, take up your bed and walk’?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10 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that you may know that the Son of Man has power on earth to forgive sins” — He said to the paralytic,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11 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 say to you, arise, take up your bed, and go to your house.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Immediately he arose, took up the bed, and went out in the presence of them all, so that all were amazed and glorified God, saying, “We never saw anything like this!” </a:t>
            </a:r>
          </a:p>
        </p:txBody>
      </p:sp>
    </p:spTree>
    <p:extLst>
      <p:ext uri="{BB962C8B-B14F-4D97-AF65-F5344CB8AC3E}">
        <p14:creationId xmlns:p14="http://schemas.microsoft.com/office/powerpoint/2010/main" val="65114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9067800" cy="6720814"/>
          </a:xfrm>
          <a:prstGeom prst="rect">
            <a:avLst/>
          </a:prstGeom>
          <a:noFill/>
        </p:spPr>
        <p:txBody>
          <a:bodyPr wrap="square" rtlCol="0">
            <a:spAutoFit/>
          </a:bodyPr>
          <a:lstStyle/>
          <a:p>
            <a:pPr>
              <a:lnSpc>
                <a:spcPct val="103000"/>
              </a:lnSpc>
            </a:pP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6 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some of the scribes were sitting there and reasoning in their hearts,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7 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t>
            </a:r>
            <a:r>
              <a:rPr lang="en-US" sz="3000" dirty="0">
                <a:solidFill>
                  <a:schemeClr val="accent6">
                    <a:lumMod val="40000"/>
                    <a:lumOff val="60000"/>
                  </a:schemeClr>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Why does this Man speak blasphemies like this? Who can forgive sins but God alone?</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8 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immediately, when Jesus perceived in His spirit that they reasoned thus within themselves, He said to them, </a:t>
            </a:r>
            <a:r>
              <a:rPr lang="en-US" sz="30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“Why do you reason about these things in your hearts? </a:t>
            </a:r>
            <a:r>
              <a:rPr lang="en-US" sz="3000" b="1" baseline="300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9 </a:t>
            </a:r>
            <a:r>
              <a:rPr lang="en-US" sz="30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Which is easier, to say to the paralytic, ‘Your sins are forgiven you,’ or to say, ‘Arise, take up your bed and walk’?</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10 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that you may know that the Son of Man has power on earth to forgive sins” — He said to the paralytic,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11 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 say to you, arise, take up your bed, and go to your house.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Immediately he arose, took up the bed, and went out in the presence of them all, so that all were amazed and glorified God, saying, “We never saw anything like this!” </a:t>
            </a:r>
          </a:p>
        </p:txBody>
      </p:sp>
    </p:spTree>
    <p:extLst>
      <p:ext uri="{BB962C8B-B14F-4D97-AF65-F5344CB8AC3E}">
        <p14:creationId xmlns:p14="http://schemas.microsoft.com/office/powerpoint/2010/main" val="3222507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9067800" cy="6720814"/>
          </a:xfrm>
          <a:prstGeom prst="rect">
            <a:avLst/>
          </a:prstGeom>
          <a:noFill/>
        </p:spPr>
        <p:txBody>
          <a:bodyPr wrap="square" rtlCol="0">
            <a:spAutoFit/>
          </a:bodyPr>
          <a:lstStyle/>
          <a:p>
            <a:pPr>
              <a:lnSpc>
                <a:spcPct val="103000"/>
              </a:lnSpc>
            </a:pP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6 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some of the scribes were sitting there and reasoning in their hearts,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7 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t>
            </a:r>
            <a:r>
              <a:rPr lang="en-US" sz="3000" dirty="0">
                <a:solidFill>
                  <a:schemeClr val="accent6">
                    <a:lumMod val="40000"/>
                    <a:lumOff val="60000"/>
                  </a:schemeClr>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Why does this Man speak blasphemies like this? Who can forgive sins but God alone?</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8 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immediately, when Jesus perceived in His spirit that they reasoned thus within themselves, He said to them, </a:t>
            </a:r>
            <a:r>
              <a:rPr lang="en-US" sz="30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“Why do you reason about these things in your hearts? </a:t>
            </a:r>
            <a:r>
              <a:rPr lang="en-US" sz="3000" b="1" baseline="300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9 </a:t>
            </a:r>
            <a:r>
              <a:rPr lang="en-US" sz="30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Which is easier, to say to the paralytic, ‘Your sins are forgiven you,’ or to say, ‘Arise, take up your bed and walk’?</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10 </a:t>
            </a:r>
            <a:r>
              <a:rPr lang="en-US" sz="30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that you may know that the Son of Man has power on earth to forgive sins” — He said to the paralytic, </a:t>
            </a:r>
            <a:r>
              <a:rPr lang="en-US" sz="3000" b="1" baseline="300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11 </a:t>
            </a:r>
            <a:r>
              <a:rPr lang="en-US" sz="30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 say to you, arise, take up your bed, and go to your house.”</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Immediately he arose, took up the bed, and went out in the presence of them all, so that all were amazed and glorified God, saying, “We never saw anything like this!” </a:t>
            </a:r>
          </a:p>
        </p:txBody>
      </p:sp>
    </p:spTree>
    <p:extLst>
      <p:ext uri="{BB962C8B-B14F-4D97-AF65-F5344CB8AC3E}">
        <p14:creationId xmlns:p14="http://schemas.microsoft.com/office/powerpoint/2010/main" val="301115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9067800" cy="6720814"/>
          </a:xfrm>
          <a:prstGeom prst="rect">
            <a:avLst/>
          </a:prstGeom>
          <a:noFill/>
        </p:spPr>
        <p:txBody>
          <a:bodyPr wrap="square" rtlCol="0">
            <a:spAutoFit/>
          </a:bodyPr>
          <a:lstStyle/>
          <a:p>
            <a:pPr>
              <a:lnSpc>
                <a:spcPct val="103000"/>
              </a:lnSpc>
            </a:pP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6 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some of the scribes were sitting there and reasoning in their hearts,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7 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t>
            </a:r>
            <a:r>
              <a:rPr lang="en-US" sz="3000" dirty="0">
                <a:solidFill>
                  <a:schemeClr val="accent6">
                    <a:lumMod val="40000"/>
                    <a:lumOff val="60000"/>
                  </a:schemeClr>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Why does this Man speak blasphemies like this? Who can forgive sins but God alone?</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8 </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immediately, when Jesus perceived in His spirit that they reasoned thus within themselves, He said to them, </a:t>
            </a:r>
            <a:r>
              <a:rPr lang="en-US" sz="30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“Why do you reason about these things in your hearts? </a:t>
            </a:r>
            <a:r>
              <a:rPr lang="en-US" sz="3000" b="1" baseline="300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9 </a:t>
            </a:r>
            <a:r>
              <a:rPr lang="en-US" sz="30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Which is easier, to say to the paralytic, ‘Your sins are forgiven you,’ or to say, ‘Arise, take up your bed and walk’?</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10 </a:t>
            </a:r>
            <a:r>
              <a:rPr lang="en-US" sz="30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that you may know that the Son of Man has power on earth to forgive sins” — He said to the paralytic, </a:t>
            </a:r>
            <a:r>
              <a:rPr lang="en-US" sz="3000" b="1" baseline="300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11 </a:t>
            </a:r>
            <a:r>
              <a:rPr lang="en-US" sz="30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 say to you, arise, take up your bed, and go to your house.”</a:t>
            </a:r>
            <a:r>
              <a:rPr lang="en-US" sz="3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0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3000" dirty="0">
                <a:solidFill>
                  <a:srgbClr val="00FF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Immediately he arose, took up the bed, and went out in the presence of them all, so that all were amazed and glorified God, saying, “</a:t>
            </a:r>
            <a:r>
              <a:rPr lang="en-US" sz="3000" u="sng" dirty="0">
                <a:solidFill>
                  <a:srgbClr val="00FF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We never saw anything like this!</a:t>
            </a:r>
            <a:r>
              <a:rPr lang="en-US" sz="3000" dirty="0">
                <a:solidFill>
                  <a:srgbClr val="00FF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98967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762000"/>
          </a:xfrm>
        </p:spPr>
        <p:txBody>
          <a:bodyPr>
            <a:noAutofit/>
          </a:bodyPr>
          <a:lstStyle/>
          <a:p>
            <a:r>
              <a:rPr lang="en-US" sz="4200" b="1" dirty="0">
                <a:solidFill>
                  <a:srgbClr val="FFFF00"/>
                </a:solidFill>
                <a:effectLst>
                  <a:outerShdw blurRad="50800" dist="38100" dir="2700000" algn="tl" rotWithShape="0">
                    <a:schemeClr val="tx1">
                      <a:alpha val="43000"/>
                    </a:schemeClr>
                  </a:outerShdw>
                </a:effectLst>
              </a:rPr>
              <a:t>What Happened &amp; What Did It Prove?</a:t>
            </a:r>
          </a:p>
        </p:txBody>
      </p:sp>
      <p:sp>
        <p:nvSpPr>
          <p:cNvPr id="6147" name="Rectangle 3"/>
          <p:cNvSpPr>
            <a:spLocks noGrp="1" noChangeArrowheads="1"/>
          </p:cNvSpPr>
          <p:nvPr>
            <p:ph type="body" idx="1"/>
          </p:nvPr>
        </p:nvSpPr>
        <p:spPr>
          <a:xfrm>
            <a:off x="0" y="762000"/>
            <a:ext cx="9220200" cy="6096000"/>
          </a:xfrm>
        </p:spPr>
        <p:txBody>
          <a:bodyPr>
            <a:normAutofit fontScale="92500" lnSpcReduction="10000"/>
          </a:bodyPr>
          <a:lstStyle/>
          <a:p>
            <a:pPr>
              <a:lnSpc>
                <a:spcPct val="105000"/>
              </a:lnSpc>
              <a:spcBef>
                <a:spcPts val="0"/>
              </a:spcBef>
              <a:spcAft>
                <a:spcPts val="600"/>
              </a:spcAft>
              <a:buClr>
                <a:srgbClr val="FFFF00"/>
              </a:buClr>
            </a:pPr>
            <a:r>
              <a:rPr lang="en-US" b="1" u="sng" dirty="0">
                <a:solidFill>
                  <a:schemeClr val="accent6">
                    <a:lumMod val="60000"/>
                    <a:lumOff val="40000"/>
                  </a:schemeClr>
                </a:solidFill>
                <a:effectLst>
                  <a:outerShdw blurRad="50800" dist="38100" dir="2700000" algn="tl" rotWithShape="0">
                    <a:srgbClr val="000000">
                      <a:alpha val="43000"/>
                    </a:srgbClr>
                  </a:outerShdw>
                </a:effectLst>
              </a:rPr>
              <a:t>C</a:t>
            </a:r>
            <a:r>
              <a:rPr lang="en-US" b="1" u="sng" cap="small" dirty="0">
                <a:solidFill>
                  <a:schemeClr val="accent6">
                    <a:lumMod val="60000"/>
                    <a:lumOff val="40000"/>
                  </a:schemeClr>
                </a:solidFill>
                <a:effectLst>
                  <a:outerShdw blurRad="50800" dist="38100" dir="2700000" algn="tl" rotWithShape="0">
                    <a:srgbClr val="000000">
                      <a:alpha val="43000"/>
                    </a:srgbClr>
                  </a:outerShdw>
                </a:effectLst>
              </a:rPr>
              <a:t>laim</a:t>
            </a:r>
            <a:r>
              <a:rPr lang="en-US" dirty="0">
                <a:solidFill>
                  <a:schemeClr val="accent6">
                    <a:lumMod val="60000"/>
                    <a:lumOff val="40000"/>
                  </a:schemeClr>
                </a:solidFill>
                <a:effectLst>
                  <a:outerShdw blurRad="50800" dist="38100" dir="2700000" algn="tl" rotWithShape="0">
                    <a:srgbClr val="000000">
                      <a:alpha val="43000"/>
                    </a:srgbClr>
                  </a:outerShdw>
                </a:effectLst>
              </a:rPr>
              <a:t>:</a:t>
            </a:r>
            <a:r>
              <a:rPr lang="en-US" dirty="0">
                <a:solidFill>
                  <a:schemeClr val="bg1"/>
                </a:solidFill>
                <a:effectLst>
                  <a:outerShdw blurRad="50800" dist="38100" dir="2700000" algn="tl" rotWithShape="0">
                    <a:srgbClr val="000000">
                      <a:alpha val="43000"/>
                    </a:srgbClr>
                  </a:outerShdw>
                </a:effectLst>
              </a:rPr>
              <a:t> Forgives a man’s sins – Could only be done by divine power</a:t>
            </a:r>
          </a:p>
          <a:p>
            <a:pPr>
              <a:lnSpc>
                <a:spcPct val="105000"/>
              </a:lnSpc>
              <a:spcBef>
                <a:spcPts val="0"/>
              </a:spcBef>
              <a:spcAft>
                <a:spcPts val="600"/>
              </a:spcAft>
              <a:buClr>
                <a:srgbClr val="FFFF00"/>
              </a:buClr>
            </a:pPr>
            <a:r>
              <a:rPr lang="en-US" b="1" u="sng" dirty="0">
                <a:solidFill>
                  <a:schemeClr val="accent6">
                    <a:lumMod val="60000"/>
                    <a:lumOff val="40000"/>
                  </a:schemeClr>
                </a:solidFill>
                <a:effectLst>
                  <a:outerShdw blurRad="50800" dist="38100" dir="2700000" algn="tl" rotWithShape="0">
                    <a:srgbClr val="000000">
                      <a:alpha val="43000"/>
                    </a:srgbClr>
                  </a:outerShdw>
                </a:effectLst>
                <a:latin typeface="Times New Roman"/>
                <a:cs typeface="Times New Roman"/>
              </a:rPr>
              <a:t>P</a:t>
            </a:r>
            <a:r>
              <a:rPr lang="en-US" b="1" u="sng" cap="small" dirty="0">
                <a:solidFill>
                  <a:schemeClr val="accent6">
                    <a:lumMod val="60000"/>
                    <a:lumOff val="40000"/>
                  </a:schemeClr>
                </a:solidFill>
                <a:effectLst>
                  <a:outerShdw blurRad="50800" dist="38100" dir="2700000" algn="tl" rotWithShape="0">
                    <a:srgbClr val="000000">
                      <a:alpha val="43000"/>
                    </a:srgbClr>
                  </a:outerShdw>
                </a:effectLst>
                <a:latin typeface="Times New Roman"/>
                <a:cs typeface="Times New Roman"/>
              </a:rPr>
              <a:t>ower</a:t>
            </a:r>
            <a:r>
              <a:rPr lang="en-US" b="1" dirty="0">
                <a:solidFill>
                  <a:schemeClr val="accent6">
                    <a:lumMod val="60000"/>
                    <a:lumOff val="40000"/>
                  </a:schemeClr>
                </a:solidFill>
                <a:effectLst>
                  <a:outerShdw blurRad="50800" dist="38100" dir="2700000" algn="tl" rotWithShape="0">
                    <a:srgbClr val="000000">
                      <a:alpha val="43000"/>
                    </a:srgbClr>
                  </a:outerShdw>
                </a:effectLst>
                <a:latin typeface="Times New Roman"/>
                <a:cs typeface="Times New Roman"/>
              </a:rPr>
              <a:t>: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Jesus manifests His own power by saying, </a:t>
            </a:r>
            <a:r>
              <a:rPr lang="en-US" sz="3000" dirty="0">
                <a:solidFill>
                  <a:srgbClr val="FFFF66"/>
                </a:solidFill>
                <a:effectLst>
                  <a:outerShdw blurRad="50800" dist="50800" dir="5400000" algn="ctr" rotWithShape="0">
                    <a:schemeClr val="tx1"/>
                  </a:outerShdw>
                </a:effectLst>
                <a:cs typeface="Times New Roman" panose="02020603050405020304" pitchFamily="18" charset="0"/>
              </a:rPr>
              <a:t>“</a:t>
            </a:r>
            <a:r>
              <a:rPr lang="en-US" b="1" u="sng" dirty="0">
                <a:solidFill>
                  <a:srgbClr val="FFFF66"/>
                </a:solidFill>
                <a:effectLst>
                  <a:outerShdw blurRad="50800" dist="50800" dir="5400000" algn="ctr" rotWithShape="0">
                    <a:schemeClr val="tx1"/>
                  </a:outerShdw>
                </a:effectLst>
                <a:cs typeface="Times New Roman" panose="02020603050405020304" pitchFamily="18" charset="0"/>
              </a:rPr>
              <a:t>I</a:t>
            </a:r>
            <a:r>
              <a:rPr lang="en-US" dirty="0">
                <a:solidFill>
                  <a:srgbClr val="FFFF66"/>
                </a:solidFill>
                <a:effectLst>
                  <a:outerShdw blurRad="50800" dist="50800" dir="5400000" algn="ctr" rotWithShape="0">
                    <a:schemeClr val="tx1"/>
                  </a:outerShdw>
                </a:effectLst>
                <a:cs typeface="Times New Roman" panose="02020603050405020304" pitchFamily="18" charset="0"/>
              </a:rPr>
              <a:t> say</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to</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you</a:t>
            </a:r>
            <a:r>
              <a:rPr lang="en-US" sz="3000" dirty="0">
                <a:solidFill>
                  <a:srgbClr val="FFFF66"/>
                </a:solidFill>
                <a:effectLst>
                  <a:outerShdw blurRad="50800" dist="50800" dir="5400000" algn="ctr" rotWithShape="0">
                    <a:schemeClr val="tx1"/>
                  </a:outerShdw>
                </a:effectLst>
                <a:cs typeface="Times New Roman" panose="02020603050405020304" pitchFamily="18" charset="0"/>
              </a:rPr>
              <a:t>,</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arise</a:t>
            </a:r>
            <a:r>
              <a:rPr lang="en-US" sz="3000" dirty="0">
                <a:solidFill>
                  <a:srgbClr val="FFFF66"/>
                </a:solidFill>
                <a:effectLst>
                  <a:outerShdw blurRad="50800" dist="50800" dir="5400000" algn="ctr" rotWithShape="0">
                    <a:schemeClr val="tx1"/>
                  </a:outerShdw>
                </a:effectLst>
                <a:cs typeface="Times New Roman" panose="02020603050405020304" pitchFamily="18" charset="0"/>
              </a:rPr>
              <a:t>,</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take</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up</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your</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bed</a:t>
            </a:r>
            <a:r>
              <a:rPr lang="en-US" sz="3000" dirty="0">
                <a:solidFill>
                  <a:srgbClr val="FFFF66"/>
                </a:solidFill>
                <a:effectLst>
                  <a:outerShdw blurRad="50800" dist="50800" dir="5400000" algn="ctr" rotWithShape="0">
                    <a:schemeClr val="tx1"/>
                  </a:outerShdw>
                </a:effectLst>
                <a:cs typeface="Times New Roman" panose="02020603050405020304" pitchFamily="18" charset="0"/>
              </a:rPr>
              <a:t>,</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and</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go</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to</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your</a:t>
            </a:r>
            <a:r>
              <a:rPr lang="en-US" sz="2600" dirty="0">
                <a:solidFill>
                  <a:srgbClr val="FFFF66"/>
                </a:solidFill>
                <a:effectLst>
                  <a:outerShdw blurRad="50800" dist="50800" dir="5400000" algn="ctr" rotWithShape="0">
                    <a:schemeClr val="tx1"/>
                  </a:outerShdw>
                </a:effectLst>
                <a:cs typeface="Times New Roman" panose="02020603050405020304" pitchFamily="18" charset="0"/>
              </a:rPr>
              <a:t> </a:t>
            </a:r>
            <a:r>
              <a:rPr lang="en-US" dirty="0">
                <a:solidFill>
                  <a:srgbClr val="FFFF66"/>
                </a:solidFill>
                <a:effectLst>
                  <a:outerShdw blurRad="50800" dist="50800" dir="5400000" algn="ctr" rotWithShape="0">
                    <a:schemeClr val="tx1"/>
                  </a:outerShdw>
                </a:effectLst>
                <a:cs typeface="Times New Roman" panose="02020603050405020304" pitchFamily="18" charset="0"/>
              </a:rPr>
              <a:t>house</a:t>
            </a:r>
            <a:r>
              <a:rPr lang="en-US" sz="3000" dirty="0">
                <a:solidFill>
                  <a:srgbClr val="FFFF66"/>
                </a:solidFill>
                <a:effectLst>
                  <a:outerShdw blurRad="50800" dist="50800" dir="5400000" algn="ctr" rotWithShape="0">
                    <a:schemeClr val="tx1"/>
                  </a:outerShdw>
                </a:effectLst>
                <a:cs typeface="Times New Roman" panose="02020603050405020304" pitchFamily="18" charset="0"/>
              </a:rPr>
              <a:t>”</a:t>
            </a:r>
            <a:endParaRPr lang="en-US" sz="3000" b="1" dirty="0">
              <a:solidFill>
                <a:srgbClr val="FFFF66"/>
              </a:solidFill>
              <a:effectLst>
                <a:outerShdw blurRad="50800" dist="38100" dir="2700000" algn="tl" rotWithShape="0">
                  <a:srgbClr val="000000">
                    <a:alpha val="43000"/>
                  </a:srgbClr>
                </a:outerShdw>
              </a:effectLst>
              <a:latin typeface="Times New Roman"/>
              <a:cs typeface="Times New Roman"/>
            </a:endParaRPr>
          </a:p>
          <a:p>
            <a:pPr lvl="1">
              <a:lnSpc>
                <a:spcPct val="105000"/>
              </a:lnSpc>
              <a:spcBef>
                <a:spcPts val="0"/>
              </a:spcBef>
              <a:spcAft>
                <a:spcPts val="600"/>
              </a:spcAft>
              <a:buClr>
                <a:schemeClr val="bg1"/>
              </a:buClr>
            </a:pPr>
            <a:r>
              <a:rPr lang="en-US" dirty="0">
                <a:solidFill>
                  <a:srgbClr val="00FDFF"/>
                </a:solidFill>
                <a:effectLst>
                  <a:outerShdw blurRad="50800" dist="38100" dir="2700000" algn="tl" rotWithShape="0">
                    <a:srgbClr val="000000">
                      <a:alpha val="43000"/>
                    </a:srgbClr>
                  </a:outerShdw>
                </a:effectLst>
              </a:rPr>
              <a:t>Not done by calling on name or power of Father or Holy Spirit</a:t>
            </a:r>
          </a:p>
          <a:p>
            <a:pPr lvl="1">
              <a:lnSpc>
                <a:spcPct val="105000"/>
              </a:lnSpc>
              <a:spcBef>
                <a:spcPts val="0"/>
              </a:spcBef>
              <a:spcAft>
                <a:spcPts val="600"/>
              </a:spcAft>
              <a:buClr>
                <a:schemeClr val="bg1"/>
              </a:buClr>
            </a:pPr>
            <a:r>
              <a:rPr lang="en-US" b="1" i="1" dirty="0">
                <a:solidFill>
                  <a:srgbClr val="FFFF00"/>
                </a:solidFill>
                <a:effectLst>
                  <a:outerShdw blurRad="50800" dist="38100" dir="2700000" algn="tl" rotWithShape="0">
                    <a:srgbClr val="000000">
                      <a:alpha val="43000"/>
                    </a:srgbClr>
                  </a:outerShdw>
                </a:effectLst>
              </a:rPr>
              <a:t>Acts 4:7-12</a:t>
            </a:r>
            <a:r>
              <a:rPr lang="en-US" dirty="0">
                <a:solidFill>
                  <a:srgbClr val="00FDFF"/>
                </a:solidFill>
                <a:effectLst>
                  <a:outerShdw blurRad="50800" dist="38100" dir="2700000" algn="tl" rotWithShape="0">
                    <a:srgbClr val="000000">
                      <a:alpha val="43000"/>
                    </a:srgbClr>
                  </a:outerShdw>
                </a:effectLst>
              </a:rPr>
              <a:t>  </a:t>
            </a:r>
            <a:r>
              <a:rPr lang="en-US" sz="2700" dirty="0">
                <a:solidFill>
                  <a:srgbClr val="00FDFF"/>
                </a:solidFill>
                <a:effectLst>
                  <a:outerShdw blurRad="50800" dist="38100" dir="2700000" algn="tl" rotWithShape="0">
                    <a:srgbClr val="000000">
                      <a:alpha val="43000"/>
                    </a:srgbClr>
                  </a:outerShdw>
                </a:effectLst>
              </a:rPr>
              <a:t>By what power – In whose name – By what means</a:t>
            </a:r>
            <a:endParaRPr lang="en-US" dirty="0">
              <a:solidFill>
                <a:srgbClr val="00FDFF"/>
              </a:solidFill>
              <a:effectLst>
                <a:outerShdw blurRad="50800" dist="38100" dir="2700000" algn="tl" rotWithShape="0">
                  <a:srgbClr val="000000">
                    <a:alpha val="43000"/>
                  </a:srgbClr>
                </a:outerShdw>
              </a:effectLst>
            </a:endParaRPr>
          </a:p>
          <a:p>
            <a:pPr>
              <a:lnSpc>
                <a:spcPct val="105000"/>
              </a:lnSpc>
              <a:spcBef>
                <a:spcPts val="0"/>
              </a:spcBef>
              <a:spcAft>
                <a:spcPts val="600"/>
              </a:spcAft>
              <a:buClr>
                <a:srgbClr val="FFFF00"/>
              </a:buClr>
            </a:pPr>
            <a:r>
              <a:rPr lang="en-US" b="1" u="sng" dirty="0">
                <a:solidFill>
                  <a:schemeClr val="accent6">
                    <a:lumMod val="60000"/>
                    <a:lumOff val="40000"/>
                  </a:schemeClr>
                </a:solidFill>
                <a:effectLst>
                  <a:outerShdw blurRad="50800" dist="38100" dir="2700000" algn="tl" rotWithShape="0">
                    <a:srgbClr val="000000">
                      <a:alpha val="43000"/>
                    </a:srgbClr>
                  </a:outerShdw>
                </a:effectLst>
                <a:latin typeface="Times New Roman"/>
                <a:cs typeface="Times New Roman"/>
              </a:rPr>
              <a:t>P</a:t>
            </a:r>
            <a:r>
              <a:rPr lang="en-US" b="1" u="sng" cap="small" dirty="0">
                <a:solidFill>
                  <a:schemeClr val="accent6">
                    <a:lumMod val="60000"/>
                    <a:lumOff val="40000"/>
                  </a:schemeClr>
                </a:solidFill>
                <a:effectLst>
                  <a:outerShdw blurRad="50800" dist="38100" dir="2700000" algn="tl" rotWithShape="0">
                    <a:srgbClr val="000000">
                      <a:alpha val="43000"/>
                    </a:srgbClr>
                  </a:outerShdw>
                </a:effectLst>
                <a:latin typeface="Times New Roman"/>
                <a:cs typeface="Times New Roman"/>
              </a:rPr>
              <a:t>roof</a:t>
            </a:r>
            <a:r>
              <a:rPr lang="en-US" b="1" dirty="0">
                <a:solidFill>
                  <a:schemeClr val="accent6">
                    <a:lumMod val="60000"/>
                    <a:lumOff val="40000"/>
                  </a:schemeClr>
                </a:solidFill>
                <a:effectLst>
                  <a:outerShdw blurRad="50800" dist="38100" dir="2700000" algn="tl" rotWithShape="0">
                    <a:srgbClr val="000000">
                      <a:alpha val="43000"/>
                    </a:srgbClr>
                  </a:outerShdw>
                </a:effectLst>
                <a:latin typeface="Times New Roman"/>
                <a:cs typeface="Times New Roman"/>
              </a:rPr>
              <a:t>: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Jesus demonstrates divine power while on earth and those looking on acknowledge that proof of power</a:t>
            </a:r>
            <a:endParaRPr lang="en-US" b="1" dirty="0">
              <a:solidFill>
                <a:schemeClr val="accent6">
                  <a:lumMod val="60000"/>
                  <a:lumOff val="40000"/>
                </a:schemeClr>
              </a:solidFill>
              <a:effectLst>
                <a:outerShdw blurRad="50800" dist="38100" dir="2700000" algn="tl" rotWithShape="0">
                  <a:srgbClr val="000000">
                    <a:alpha val="43000"/>
                  </a:srgbClr>
                </a:outerShdw>
              </a:effectLst>
            </a:endParaRPr>
          </a:p>
          <a:p>
            <a:pPr lvl="1">
              <a:lnSpc>
                <a:spcPct val="105000"/>
              </a:lnSpc>
              <a:spcBef>
                <a:spcPts val="0"/>
              </a:spcBef>
              <a:spcAft>
                <a:spcPts val="600"/>
              </a:spcAft>
              <a:buClr>
                <a:schemeClr val="bg1"/>
              </a:buClr>
            </a:pPr>
            <a:r>
              <a:rPr lang="en-US" dirty="0">
                <a:solidFill>
                  <a:srgbClr val="00FDFF"/>
                </a:solidFill>
                <a:effectLst>
                  <a:outerShdw blurRad="50800" dist="38100" dir="2700000" algn="tl" rotWithShape="0">
                    <a:srgbClr val="000000">
                      <a:alpha val="43000"/>
                    </a:srgbClr>
                  </a:outerShdw>
                </a:effectLst>
              </a:rPr>
              <a:t>Not a gradual healing that might have been attributed to Jesus’ appeal for providential healing in prayer (</a:t>
            </a:r>
            <a:r>
              <a:rPr lang="en-US" b="1" i="1" dirty="0">
                <a:solidFill>
                  <a:srgbClr val="FFFF00"/>
                </a:solidFill>
                <a:effectLst>
                  <a:outerShdw blurRad="50800" dist="38100" dir="2700000" algn="tl" rotWithShape="0">
                    <a:srgbClr val="000000">
                      <a:alpha val="43000"/>
                    </a:srgbClr>
                  </a:outerShdw>
                </a:effectLst>
              </a:rPr>
              <a:t>James 5:14-18</a:t>
            </a:r>
            <a:r>
              <a:rPr lang="en-US" dirty="0">
                <a:solidFill>
                  <a:srgbClr val="00FDFF"/>
                </a:solidFill>
                <a:effectLst>
                  <a:outerShdw blurRad="50800" dist="38100" dir="2700000" algn="tl" rotWithShape="0">
                    <a:srgbClr val="000000">
                      <a:alpha val="43000"/>
                    </a:srgbClr>
                  </a:outerShdw>
                </a:effectLst>
              </a:rPr>
              <a:t>)</a:t>
            </a:r>
          </a:p>
          <a:p>
            <a:pPr lvl="1">
              <a:lnSpc>
                <a:spcPct val="105000"/>
              </a:lnSpc>
              <a:spcBef>
                <a:spcPts val="0"/>
              </a:spcBef>
              <a:spcAft>
                <a:spcPts val="600"/>
              </a:spcAft>
              <a:buClr>
                <a:schemeClr val="bg1"/>
              </a:buClr>
            </a:pPr>
            <a:r>
              <a:rPr lang="en-US" dirty="0">
                <a:solidFill>
                  <a:srgbClr val="00FDFF"/>
                </a:solidFill>
                <a:effectLst>
                  <a:outerShdw blurRad="50800" dist="38100" dir="2700000" algn="tl" rotWithShape="0">
                    <a:srgbClr val="000000">
                      <a:alpha val="43000"/>
                    </a:srgbClr>
                  </a:outerShdw>
                </a:effectLst>
              </a:rPr>
              <a:t>It was instantaneous &amp; beyond normal human experience</a:t>
            </a:r>
          </a:p>
          <a:p>
            <a:pPr lvl="1">
              <a:lnSpc>
                <a:spcPct val="105000"/>
              </a:lnSpc>
              <a:spcBef>
                <a:spcPts val="0"/>
              </a:spcBef>
              <a:spcAft>
                <a:spcPts val="600"/>
              </a:spcAft>
              <a:buClr>
                <a:schemeClr val="bg1"/>
              </a:buClr>
            </a:pPr>
            <a:r>
              <a:rPr lang="en-US" b="1" dirty="0">
                <a:solidFill>
                  <a:schemeClr val="accent6">
                    <a:lumMod val="60000"/>
                    <a:lumOff val="40000"/>
                  </a:schemeClr>
                </a:solidFill>
                <a:effectLst>
                  <a:outerShdw blurRad="50800" dist="38100" dir="2700000" algn="tl" rotWithShape="0">
                    <a:srgbClr val="000000">
                      <a:alpha val="43000"/>
                    </a:srgbClr>
                  </a:outerShdw>
                </a:effectLst>
              </a:rPr>
              <a:t>P</a:t>
            </a:r>
            <a:r>
              <a:rPr lang="en-US" b="1" cap="small" dirty="0">
                <a:solidFill>
                  <a:schemeClr val="accent6">
                    <a:lumMod val="60000"/>
                    <a:lumOff val="40000"/>
                  </a:schemeClr>
                </a:solidFill>
                <a:effectLst>
                  <a:outerShdw blurRad="50800" dist="38100" dir="2700000" algn="tl" rotWithShape="0">
                    <a:srgbClr val="000000">
                      <a:alpha val="43000"/>
                    </a:srgbClr>
                  </a:outerShdw>
                </a:effectLst>
              </a:rPr>
              <a:t>roof</a:t>
            </a:r>
            <a:r>
              <a:rPr lang="en-US" sz="2600" dirty="0">
                <a:solidFill>
                  <a:srgbClr val="00FDFF"/>
                </a:solidFill>
                <a:effectLst>
                  <a:outerShdw blurRad="50800" dist="38100" dir="2700000" algn="tl" rotWithShape="0">
                    <a:srgbClr val="000000">
                      <a:alpha val="43000"/>
                    </a:srgbClr>
                  </a:outerShdw>
                </a:effectLst>
              </a:rPr>
              <a:t> </a:t>
            </a:r>
            <a:r>
              <a:rPr lang="en-US" sz="2600" dirty="0">
                <a:solidFill>
                  <a:schemeClr val="accent6">
                    <a:lumMod val="60000"/>
                    <a:lumOff val="40000"/>
                  </a:schemeClr>
                </a:solidFill>
                <a:effectLst>
                  <a:outerShdw blurRad="50800" dist="38100" dir="2700000" algn="tl" rotWithShape="0">
                    <a:srgbClr val="000000">
                      <a:alpha val="43000"/>
                    </a:srgbClr>
                  </a:outerShdw>
                </a:effectLst>
              </a:rPr>
              <a:t>–</a:t>
            </a:r>
            <a:r>
              <a:rPr lang="en-US" sz="2600" dirty="0">
                <a:solidFill>
                  <a:srgbClr val="00FDFF"/>
                </a:solidFill>
                <a:effectLst>
                  <a:outerShdw blurRad="50800" dist="38100" dir="2700000" algn="tl" rotWithShape="0">
                    <a:srgbClr val="000000">
                      <a:alpha val="43000"/>
                    </a:srgbClr>
                  </a:outerShdw>
                </a:effectLst>
              </a:rPr>
              <a:t> </a:t>
            </a:r>
            <a:r>
              <a:rPr lang="en-US" sz="2700" dirty="0">
                <a:solidFill>
                  <a:srgbClr val="FFFF66"/>
                </a:solidFill>
                <a:effectLst>
                  <a:outerShdw blurRad="50800" dist="38100" dir="2700000" algn="tl" rotWithShape="0">
                    <a:srgbClr val="000000">
                      <a:alpha val="43000"/>
                    </a:srgbClr>
                  </a:outerShdw>
                </a:effectLst>
              </a:rPr>
              <a:t>Inescapable conclusion</a:t>
            </a:r>
            <a:r>
              <a:rPr lang="en-US" sz="2600" dirty="0">
                <a:solidFill>
                  <a:srgbClr val="FFFF66"/>
                </a:solidFill>
                <a:effectLst>
                  <a:outerShdw blurRad="50800" dist="38100" dir="2700000" algn="tl" rotWithShape="0">
                    <a:srgbClr val="000000">
                      <a:alpha val="43000"/>
                    </a:srgbClr>
                  </a:outerShdw>
                </a:effectLst>
              </a:rPr>
              <a:t>; </a:t>
            </a:r>
            <a:r>
              <a:rPr lang="en-US" sz="2700" dirty="0">
                <a:solidFill>
                  <a:srgbClr val="FFFF66"/>
                </a:solidFill>
                <a:effectLst>
                  <a:outerShdw blurRad="50800" dist="38100" dir="2700000" algn="tl" rotWithShape="0">
                    <a:srgbClr val="000000">
                      <a:alpha val="43000"/>
                    </a:srgbClr>
                  </a:outerShdw>
                </a:effectLst>
              </a:rPr>
              <a:t>No other reasonable deduction</a:t>
            </a:r>
          </a:p>
          <a:p>
            <a:pPr>
              <a:lnSpc>
                <a:spcPct val="105000"/>
              </a:lnSpc>
              <a:spcBef>
                <a:spcPts val="0"/>
              </a:spcBef>
              <a:spcAft>
                <a:spcPts val="600"/>
              </a:spcAft>
              <a:buClr>
                <a:srgbClr val="FFFF00"/>
              </a:buClr>
            </a:pPr>
            <a:r>
              <a:rPr lang="en-US" b="1" u="sng" dirty="0">
                <a:solidFill>
                  <a:srgbClr val="00FFFF"/>
                </a:solidFill>
                <a:effectLst>
                  <a:outerShdw blurRad="50800" dist="38100" dir="2700000" algn="tl" rotWithShape="0">
                    <a:srgbClr val="000000">
                      <a:alpha val="43000"/>
                    </a:srgbClr>
                  </a:outerShdw>
                </a:effectLst>
              </a:rPr>
              <a:t>Conclusion</a:t>
            </a:r>
            <a:r>
              <a:rPr lang="en-US" b="1" dirty="0">
                <a:solidFill>
                  <a:srgbClr val="00FFFF"/>
                </a:solidFill>
                <a:effectLst>
                  <a:outerShdw blurRad="50800" dist="38100" dir="2700000" algn="tl" rotWithShape="0">
                    <a:srgbClr val="000000">
                      <a:alpha val="43000"/>
                    </a:srgbClr>
                  </a:outerShdw>
                </a:effectLst>
              </a:rPr>
              <a:t>:</a:t>
            </a:r>
            <a:r>
              <a:rPr lang="en-US" dirty="0">
                <a:solidFill>
                  <a:srgbClr val="00FFFF"/>
                </a:solidFill>
                <a:effectLst>
                  <a:outerShdw blurRad="50800" dist="38100" dir="2700000" algn="tl" rotWithShape="0">
                    <a:srgbClr val="000000">
                      <a:alpha val="43000"/>
                    </a:srgbClr>
                  </a:outerShdw>
                </a:effectLst>
              </a:rPr>
              <a:t> </a:t>
            </a:r>
            <a:r>
              <a:rPr lang="en-US" dirty="0">
                <a:solidFill>
                  <a:schemeClr val="bg1"/>
                </a:solidFill>
                <a:effectLst>
                  <a:outerShdw blurRad="50800" dist="38100" dir="2700000" algn="tl" rotWithShape="0">
                    <a:srgbClr val="000000">
                      <a:alpha val="43000"/>
                    </a:srgbClr>
                  </a:outerShdw>
                </a:effectLst>
              </a:rPr>
              <a:t>Jesus showed Himself to be deity in flesh</a:t>
            </a:r>
          </a:p>
        </p:txBody>
      </p:sp>
    </p:spTree>
    <p:extLst>
      <p:ext uri="{BB962C8B-B14F-4D97-AF65-F5344CB8AC3E}">
        <p14:creationId xmlns:p14="http://schemas.microsoft.com/office/powerpoint/2010/main" val="225533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wipe(left)">
                                      <p:cBhvr>
                                        <p:cTn id="32" dur="500"/>
                                        <p:tgtEl>
                                          <p:spTgt spid="6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wipe(left)">
                                      <p:cBhvr>
                                        <p:cTn id="37" dur="500"/>
                                        <p:tgtEl>
                                          <p:spTgt spid="61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47">
                                            <p:txEl>
                                              <p:pRg st="7" end="7"/>
                                            </p:txEl>
                                          </p:spTgt>
                                        </p:tgtEl>
                                        <p:attrNameLst>
                                          <p:attrName>style.visibility</p:attrName>
                                        </p:attrNameLst>
                                      </p:cBhvr>
                                      <p:to>
                                        <p:strVal val="visible"/>
                                      </p:to>
                                    </p:set>
                                    <p:animEffect transition="in" filter="wipe(left)">
                                      <p:cBhvr>
                                        <p:cTn id="42" dur="500"/>
                                        <p:tgtEl>
                                          <p:spTgt spid="614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147">
                                            <p:txEl>
                                              <p:pRg st="8" end="8"/>
                                            </p:txEl>
                                          </p:spTgt>
                                        </p:tgtEl>
                                        <p:attrNameLst>
                                          <p:attrName>style.visibility</p:attrName>
                                        </p:attrNameLst>
                                      </p:cBhvr>
                                      <p:to>
                                        <p:strVal val="visible"/>
                                      </p:to>
                                    </p:set>
                                    <p:animEffect transition="in" filter="wipe(left)">
                                      <p:cBhvr>
                                        <p:cTn id="47"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51508</TotalTime>
  <Words>1962</Words>
  <Application>Microsoft Macintosh PowerPoint</Application>
  <PresentationFormat>On-screen Show (4:3)</PresentationFormat>
  <Paragraphs>85</Paragraphs>
  <Slides>21</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Claim - Power - Proof</vt:lpstr>
      <vt:lpstr>Mark 2:1-12</vt:lpstr>
      <vt:lpstr>Mark 2:1-12</vt:lpstr>
      <vt:lpstr>PowerPoint Presentation</vt:lpstr>
      <vt:lpstr>PowerPoint Presentation</vt:lpstr>
      <vt:lpstr>PowerPoint Presentation</vt:lpstr>
      <vt:lpstr>PowerPoint Presentation</vt:lpstr>
      <vt:lpstr>PowerPoint Presentation</vt:lpstr>
      <vt:lpstr>What Happened &amp; What Did It Prove?</vt:lpstr>
      <vt:lpstr>CLAIM</vt:lpstr>
      <vt:lpstr>CLAIM</vt:lpstr>
      <vt:lpstr>Same Point in Other Passages</vt:lpstr>
      <vt:lpstr>Duration of Miraculous Action</vt:lpstr>
      <vt:lpstr>1st Corinthians 13:8-13</vt:lpstr>
      <vt:lpstr>1st Corinthians 13:8-13</vt:lpstr>
      <vt:lpstr>Part (Partial) &amp; Perfect (Whole)</vt:lpstr>
      <vt:lpstr>When Partial Revelation Ceases, Product of Revelation Continues</vt:lpstr>
      <vt:lpstr>“That Which Is Perfect” Could Not Be Second Coming of Christ</vt:lpstr>
      <vt:lpstr>Conclusion</vt:lpstr>
      <vt:lpstr>Miraculous Action Has Ceased</vt:lpstr>
      <vt:lpstr>CLAIM</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47</cp:revision>
  <dcterms:created xsi:type="dcterms:W3CDTF">2017-02-11T14:18:26Z</dcterms:created>
  <dcterms:modified xsi:type="dcterms:W3CDTF">2022-02-13T13:21:18Z</dcterms:modified>
</cp:coreProperties>
</file>