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6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FF66"/>
    <a:srgbClr val="004442"/>
    <a:srgbClr val="006666"/>
    <a:srgbClr val="740000"/>
    <a:srgbClr val="460000"/>
    <a:srgbClr val="800000"/>
    <a:srgbClr val="1F3E00"/>
    <a:srgbClr val="336600"/>
    <a:srgbClr val="002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96405" autoAdjust="0"/>
  </p:normalViewPr>
  <p:slideViewPr>
    <p:cSldViewPr>
      <p:cViewPr varScale="1">
        <p:scale>
          <a:sx n="127" d="100"/>
          <a:sy n="127" d="100"/>
        </p:scale>
        <p:origin x="632"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7872ED-FBF8-FA47-8DCB-232E3A350480}" type="datetimeFigureOut">
              <a:rPr lang="en-US" smtClean="0"/>
              <a:t>2/5/22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A3A6A5-847A-8048-A1B4-BD98456EB319}" type="slidenum">
              <a:rPr lang="en-US" smtClean="0"/>
              <a:t>‹#›</a:t>
            </a:fld>
            <a:endParaRPr lang="en-US"/>
          </a:p>
        </p:txBody>
      </p:sp>
    </p:spTree>
    <p:extLst>
      <p:ext uri="{BB962C8B-B14F-4D97-AF65-F5344CB8AC3E}">
        <p14:creationId xmlns:p14="http://schemas.microsoft.com/office/powerpoint/2010/main" val="1849730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A3A6A5-847A-8048-A1B4-BD98456EB319}" type="slidenum">
              <a:rPr lang="en-US" smtClean="0"/>
              <a:t>1</a:t>
            </a:fld>
            <a:endParaRPr lang="en-US"/>
          </a:p>
        </p:txBody>
      </p:sp>
    </p:spTree>
    <p:extLst>
      <p:ext uri="{BB962C8B-B14F-4D97-AF65-F5344CB8AC3E}">
        <p14:creationId xmlns:p14="http://schemas.microsoft.com/office/powerpoint/2010/main" val="1894136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A3A6A5-847A-8048-A1B4-BD98456EB319}" type="slidenum">
              <a:rPr lang="en-US" smtClean="0"/>
              <a:t>2</a:t>
            </a:fld>
            <a:endParaRPr lang="en-US"/>
          </a:p>
        </p:txBody>
      </p:sp>
    </p:spTree>
    <p:extLst>
      <p:ext uri="{BB962C8B-B14F-4D97-AF65-F5344CB8AC3E}">
        <p14:creationId xmlns:p14="http://schemas.microsoft.com/office/powerpoint/2010/main" val="1181389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A3A6A5-847A-8048-A1B4-BD98456EB319}" type="slidenum">
              <a:rPr lang="en-US" smtClean="0"/>
              <a:t>3</a:t>
            </a:fld>
            <a:endParaRPr lang="en-US"/>
          </a:p>
        </p:txBody>
      </p:sp>
    </p:spTree>
    <p:extLst>
      <p:ext uri="{BB962C8B-B14F-4D97-AF65-F5344CB8AC3E}">
        <p14:creationId xmlns:p14="http://schemas.microsoft.com/office/powerpoint/2010/main" val="2393342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
              <a:srgbClr val="004442"/>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2/5/22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219200"/>
          </a:xfrm>
        </p:spPr>
        <p:txBody>
          <a:bodyPr>
            <a:noAutofit/>
          </a:bodyPr>
          <a:lstStyle/>
          <a:p>
            <a:r>
              <a:rPr lang="en-US" sz="7600" b="1" dirty="0">
                <a:solidFill>
                  <a:srgbClr val="FFFF00"/>
                </a:solidFill>
                <a:effectLst>
                  <a:outerShdw blurRad="50800" dist="38100" dir="2700000" algn="tl" rotWithShape="0">
                    <a:schemeClr val="tx1">
                      <a:alpha val="43000"/>
                    </a:schemeClr>
                  </a:outerShdw>
                </a:effectLst>
              </a:rPr>
              <a:t>Facing Your Goliath</a:t>
            </a:r>
          </a:p>
        </p:txBody>
      </p:sp>
      <p:sp>
        <p:nvSpPr>
          <p:cNvPr id="3" name="Subtitle 2"/>
          <p:cNvSpPr>
            <a:spLocks noGrp="1"/>
          </p:cNvSpPr>
          <p:nvPr>
            <p:ph type="subTitle" idx="1"/>
          </p:nvPr>
        </p:nvSpPr>
        <p:spPr>
          <a:xfrm>
            <a:off x="6806" y="5919404"/>
            <a:ext cx="9137194" cy="938595"/>
          </a:xfrm>
        </p:spPr>
        <p:txBody>
          <a:bodyPr>
            <a:normAutofit/>
          </a:bodyPr>
          <a:lstStyle/>
          <a:p>
            <a:r>
              <a:rPr lang="en-US" sz="5400" b="1" i="1" dirty="0">
                <a:solidFill>
                  <a:schemeClr val="bg1"/>
                </a:solidFill>
                <a:effectLst>
                  <a:outerShdw blurRad="50800" dist="38100" dir="2700000" algn="tl" rotWithShape="0">
                    <a:schemeClr val="tx1">
                      <a:alpha val="43000"/>
                    </a:schemeClr>
                  </a:outerShdw>
                </a:effectLst>
              </a:rPr>
              <a:t>1</a:t>
            </a:r>
            <a:r>
              <a:rPr lang="en-US" sz="5400" b="1" i="1" baseline="30000" dirty="0">
                <a:solidFill>
                  <a:schemeClr val="bg1"/>
                </a:solidFill>
                <a:effectLst>
                  <a:outerShdw blurRad="50800" dist="38100" dir="2700000" algn="tl" rotWithShape="0">
                    <a:schemeClr val="tx1">
                      <a:alpha val="43000"/>
                    </a:schemeClr>
                  </a:outerShdw>
                </a:effectLst>
              </a:rPr>
              <a:t>st</a:t>
            </a:r>
            <a:r>
              <a:rPr lang="en-US" sz="5400" b="1" i="1" dirty="0">
                <a:solidFill>
                  <a:schemeClr val="bg1"/>
                </a:solidFill>
                <a:effectLst>
                  <a:outerShdw blurRad="50800" dist="38100" dir="2700000" algn="tl" rotWithShape="0">
                    <a:schemeClr val="tx1">
                      <a:alpha val="43000"/>
                    </a:schemeClr>
                  </a:outerShdw>
                </a:effectLst>
              </a:rPr>
              <a:t> Samuel 17</a:t>
            </a:r>
          </a:p>
        </p:txBody>
      </p:sp>
      <p:pic>
        <p:nvPicPr>
          <p:cNvPr id="5" name="Picture 4">
            <a:extLst>
              <a:ext uri="{FF2B5EF4-FFF2-40B4-BE49-F238E27FC236}">
                <a16:creationId xmlns:a16="http://schemas.microsoft.com/office/drawing/2014/main" id="{31570B3C-CB0A-A948-A79A-95434D17E3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360361"/>
            <a:ext cx="7467600" cy="4583239"/>
          </a:xfrm>
          <a:prstGeom prst="rect">
            <a:avLst/>
          </a:prstGeom>
        </p:spPr>
      </p:pic>
    </p:spTree>
    <p:extLst>
      <p:ext uri="{BB962C8B-B14F-4D97-AF65-F5344CB8AC3E}">
        <p14:creationId xmlns:p14="http://schemas.microsoft.com/office/powerpoint/2010/main" val="189829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b="1" dirty="0">
                <a:solidFill>
                  <a:srgbClr val="FFFF00"/>
                </a:solidFill>
                <a:effectLst>
                  <a:outerShdw blurRad="50800" dist="38100" dir="2700000" algn="tl" rotWithShape="0">
                    <a:schemeClr val="tx1">
                      <a:alpha val="43000"/>
                    </a:schemeClr>
                  </a:outerShdw>
                </a:effectLst>
              </a:rPr>
              <a:t>1 Samuel 17:45-50</a:t>
            </a:r>
          </a:p>
        </p:txBody>
      </p:sp>
      <p:sp>
        <p:nvSpPr>
          <p:cNvPr id="4" name="TextBox 3"/>
          <p:cNvSpPr txBox="1"/>
          <p:nvPr/>
        </p:nvSpPr>
        <p:spPr>
          <a:xfrm>
            <a:off x="76200" y="685800"/>
            <a:ext cx="9067800" cy="6417847"/>
          </a:xfrm>
          <a:prstGeom prst="rect">
            <a:avLst/>
          </a:prstGeom>
          <a:noFill/>
        </p:spPr>
        <p:txBody>
          <a:bodyPr wrap="square" rtlCol="0">
            <a:spAutoFit/>
          </a:bodyPr>
          <a:lstStyle/>
          <a:p>
            <a:pPr>
              <a:lnSpc>
                <a:spcPct val="90000"/>
              </a:lnSpc>
            </a:pP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45 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Then</a:t>
            </a:r>
            <a:r>
              <a:rPr lang="en-US" sz="2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David</a:t>
            </a:r>
            <a:r>
              <a:rPr lang="en-US" sz="2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said</a:t>
            </a:r>
            <a:r>
              <a:rPr lang="en-US" sz="2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to</a:t>
            </a:r>
            <a:r>
              <a:rPr lang="en-US" sz="2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the</a:t>
            </a:r>
            <a:r>
              <a:rPr lang="en-US" sz="2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Philistine, “You</a:t>
            </a:r>
            <a:r>
              <a:rPr lang="en-US" sz="2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come</a:t>
            </a:r>
            <a:r>
              <a:rPr lang="en-US" sz="24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to</a:t>
            </a:r>
            <a:r>
              <a:rPr lang="en-US" sz="24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me</a:t>
            </a:r>
            <a:r>
              <a:rPr lang="en-US" sz="24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with</a:t>
            </a:r>
            <a:r>
              <a:rPr lang="en-US" sz="24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a:t>
            </a:r>
            <a:r>
              <a:rPr lang="en-US" sz="24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sword, with a spear, and with a javelin. But I come to you in the name of the Lord of hosts, the God of the armies of Israel, whom you have defied.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46 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This day the Lord will deliver you into my hand, and I will strike you and take your head from you. And this day I will give the carcasses of the camp of the Philistines to the birds of the air and the wild beasts of the earth, that all the earth may know that there is a God in Israel.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47 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Then all this assembly shall know that the Lord does not save with sword and spear; for the battle is the Lord’s, and He will give you into our hands.”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48 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So it was, when the Philistine arose and came and drew near to meet David, that David hurried and ran toward the army to meet the Philistine.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49 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Then David put his hand in his bag and took out a stone; and he slung </a:t>
            </a:r>
            <a:r>
              <a:rPr lang="en-US" sz="2600" i="1"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it</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and struck the Philistine in his forehead, so that the stone sank into his forehead, and he fell on his face to the earth.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50 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So David prevailed over the Philistine with a sling and a stone, and struck the Philistine and killed him. </a:t>
            </a:r>
          </a:p>
        </p:txBody>
      </p:sp>
    </p:spTree>
    <p:extLst>
      <p:ext uri="{BB962C8B-B14F-4D97-AF65-F5344CB8AC3E}">
        <p14:creationId xmlns:p14="http://schemas.microsoft.com/office/powerpoint/2010/main" val="285779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838200"/>
          </a:xfrm>
        </p:spPr>
        <p:txBody>
          <a:bodyPr>
            <a:normAutofit/>
          </a:bodyPr>
          <a:lstStyle/>
          <a:p>
            <a:r>
              <a:rPr lang="en-US" sz="4200" b="1" dirty="0">
                <a:solidFill>
                  <a:srgbClr val="FFFF00"/>
                </a:solidFill>
                <a:effectLst>
                  <a:outerShdw blurRad="50800" dist="38100" dir="2700000" algn="tl" rotWithShape="0">
                    <a:schemeClr val="tx1">
                      <a:alpha val="43000"/>
                    </a:schemeClr>
                  </a:outerShdw>
                </a:effectLst>
              </a:rPr>
              <a:t>Facing Your Own Goliath of…</a:t>
            </a:r>
            <a:endParaRPr lang="en-US" sz="4200" dirty="0">
              <a:solidFill>
                <a:srgbClr val="FFFF00"/>
              </a:solidFill>
              <a:effectLst>
                <a:outerShdw blurRad="50800" dist="38100" dir="2700000" algn="tl" rotWithShape="0">
                  <a:schemeClr val="tx1">
                    <a:alpha val="43000"/>
                  </a:schemeClr>
                </a:outerShdw>
              </a:effectLst>
            </a:endParaRPr>
          </a:p>
        </p:txBody>
      </p:sp>
      <p:sp>
        <p:nvSpPr>
          <p:cNvPr id="7171" name="Rectangle 3"/>
          <p:cNvSpPr>
            <a:spLocks noGrp="1" noChangeArrowheads="1"/>
          </p:cNvSpPr>
          <p:nvPr>
            <p:ph type="body" idx="1"/>
          </p:nvPr>
        </p:nvSpPr>
        <p:spPr>
          <a:xfrm>
            <a:off x="76200" y="768699"/>
            <a:ext cx="9067800" cy="6096000"/>
          </a:xfrm>
        </p:spPr>
        <p:txBody>
          <a:bodyPr>
            <a:normAutofit fontScale="77500" lnSpcReduction="20000"/>
          </a:bodyPr>
          <a:lstStyle/>
          <a:p>
            <a:pPr>
              <a:lnSpc>
                <a:spcPct val="110000"/>
              </a:lnSpc>
              <a:spcBef>
                <a:spcPts val="0"/>
              </a:spcBef>
              <a:spcAft>
                <a:spcPts val="200"/>
              </a:spcAft>
              <a:buClr>
                <a:srgbClr val="FFFF00"/>
              </a:buClr>
            </a:pPr>
            <a:r>
              <a:rPr lang="en-US" sz="3900" dirty="0">
                <a:solidFill>
                  <a:schemeClr val="bg1"/>
                </a:solidFill>
                <a:effectLst>
                  <a:outerShdw blurRad="50800" dist="38100" dir="2700000" algn="tl" rotWithShape="0">
                    <a:schemeClr val="tx1">
                      <a:alpha val="43000"/>
                    </a:schemeClr>
                  </a:outerShdw>
                </a:effectLst>
              </a:rPr>
              <a:t>Rejecting Faith in God</a:t>
            </a:r>
          </a:p>
          <a:p>
            <a:pPr lvl="1">
              <a:lnSpc>
                <a:spcPct val="110000"/>
              </a:lnSpc>
              <a:spcBef>
                <a:spcPts val="0"/>
              </a:spcBef>
              <a:spcAft>
                <a:spcPts val="200"/>
              </a:spcAft>
              <a:buClr>
                <a:schemeClr val="bg1"/>
              </a:buClr>
            </a:pPr>
            <a:r>
              <a:rPr lang="en-US" sz="3300" b="1" i="1" dirty="0">
                <a:solidFill>
                  <a:srgbClr val="FFFF66"/>
                </a:solidFill>
                <a:effectLst>
                  <a:outerShdw blurRad="50800" dist="38100" dir="2700000" algn="tl" rotWithShape="0">
                    <a:schemeClr val="tx1">
                      <a:alpha val="43000"/>
                    </a:schemeClr>
                  </a:outerShdw>
                </a:effectLst>
              </a:rPr>
              <a:t>Hebrews 3:4  </a:t>
            </a:r>
            <a:r>
              <a:rPr lang="en-US" sz="3300" b="1" i="1" dirty="0">
                <a:solidFill>
                  <a:srgbClr val="FFFF66"/>
                </a:solidFill>
                <a:effectLst>
                  <a:outerShdw blurRad="50800" dist="38100" dir="2700000" algn="tl" rotWithShape="0">
                    <a:schemeClr val="tx1">
                      <a:alpha val="43000"/>
                    </a:schemeClr>
                  </a:outerShdw>
                </a:effectLst>
                <a:sym typeface="Wingdings" pitchFamily="2" charset="2"/>
              </a:rPr>
              <a:t>  Genesis 1:1 </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200"/>
              </a:spcAft>
              <a:buClr>
                <a:schemeClr val="bg1"/>
              </a:buClr>
            </a:pPr>
            <a:r>
              <a:rPr lang="en-US" sz="3300" b="1" i="1">
                <a:solidFill>
                  <a:srgbClr val="FFFF66"/>
                </a:solidFill>
                <a:effectLst>
                  <a:outerShdw blurRad="50800" dist="38100" dir="2700000" algn="tl" rotWithShape="0">
                    <a:schemeClr val="tx1">
                      <a:alpha val="43000"/>
                    </a:schemeClr>
                  </a:outerShdw>
                </a:effectLst>
              </a:rPr>
              <a:t>Romans 1:18-20 </a:t>
            </a:r>
            <a:endParaRPr lang="en-US" sz="3300" dirty="0">
              <a:solidFill>
                <a:schemeClr val="bg1"/>
              </a:solidFill>
              <a:effectLst>
                <a:outerShdw blurRad="50800" dist="38100" dir="2700000" algn="tl" rotWithShape="0">
                  <a:schemeClr val="tx1">
                    <a:alpha val="43000"/>
                  </a:schemeClr>
                </a:outerShdw>
              </a:effectLst>
            </a:endParaRPr>
          </a:p>
          <a:p>
            <a:pPr>
              <a:lnSpc>
                <a:spcPct val="110000"/>
              </a:lnSpc>
              <a:spcBef>
                <a:spcPts val="0"/>
              </a:spcBef>
              <a:spcAft>
                <a:spcPts val="200"/>
              </a:spcAft>
              <a:buClr>
                <a:srgbClr val="FFFF00"/>
              </a:buClr>
            </a:pPr>
            <a:r>
              <a:rPr lang="en-US" sz="3900" dirty="0">
                <a:solidFill>
                  <a:schemeClr val="bg1"/>
                </a:solidFill>
                <a:effectLst>
                  <a:outerShdw blurRad="50800" dist="38100" dir="2700000" algn="tl" rotWithShape="0">
                    <a:schemeClr val="tx1">
                      <a:alpha val="43000"/>
                    </a:schemeClr>
                  </a:outerShdw>
                </a:effectLst>
              </a:rPr>
              <a:t>Denying the Divine Pattern of Scripture</a:t>
            </a:r>
          </a:p>
          <a:p>
            <a:pPr lvl="1">
              <a:lnSpc>
                <a:spcPct val="110000"/>
              </a:lnSpc>
              <a:spcBef>
                <a:spcPts val="0"/>
              </a:spcBef>
              <a:spcAft>
                <a:spcPts val="200"/>
              </a:spcAft>
              <a:buClr>
                <a:schemeClr val="bg1"/>
              </a:buClr>
            </a:pPr>
            <a:r>
              <a:rPr lang="en-US" sz="3300" b="1" i="1" dirty="0">
                <a:solidFill>
                  <a:srgbClr val="FFFF66"/>
                </a:solidFill>
                <a:effectLst>
                  <a:outerShdw blurRad="50800" dist="38100" dir="2700000" algn="tl" rotWithShape="0">
                    <a:schemeClr val="tx1">
                      <a:alpha val="43000"/>
                    </a:schemeClr>
                  </a:outerShdw>
                </a:effectLst>
              </a:rPr>
              <a:t>Matthew 28:18-20 </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200"/>
              </a:spcAft>
              <a:buClr>
                <a:schemeClr val="bg1"/>
              </a:buClr>
            </a:pPr>
            <a:r>
              <a:rPr lang="en-US" sz="3300" b="1" i="1" dirty="0">
                <a:solidFill>
                  <a:srgbClr val="FFFF66"/>
                </a:solidFill>
                <a:effectLst>
                  <a:outerShdw blurRad="50800" dist="38100" dir="2700000" algn="tl" rotWithShape="0">
                    <a:schemeClr val="tx1">
                      <a:alpha val="43000"/>
                    </a:schemeClr>
                  </a:outerShdw>
                </a:effectLst>
              </a:rPr>
              <a:t>2 Timothy 1:13  </a:t>
            </a:r>
            <a:r>
              <a:rPr lang="en-US" sz="3300" b="1" i="1" dirty="0">
                <a:solidFill>
                  <a:srgbClr val="FFFF66"/>
                </a:solidFill>
                <a:effectLst>
                  <a:outerShdw blurRad="50800" dist="38100" dir="2700000" algn="tl" rotWithShape="0">
                    <a:schemeClr val="tx1">
                      <a:alpha val="43000"/>
                    </a:schemeClr>
                  </a:outerShdw>
                </a:effectLst>
                <a:sym typeface="Wingdings" pitchFamily="2" charset="2"/>
              </a:rPr>
              <a:t>  1 Timothy 1:18    2 Timothy 3:16-17 </a:t>
            </a:r>
            <a:endParaRPr lang="en-US" sz="3300" dirty="0">
              <a:solidFill>
                <a:schemeClr val="bg1"/>
              </a:solidFill>
              <a:effectLst>
                <a:outerShdw blurRad="50800" dist="38100" dir="2700000" algn="tl" rotWithShape="0">
                  <a:schemeClr val="tx1">
                    <a:alpha val="43000"/>
                  </a:schemeClr>
                </a:outerShdw>
              </a:effectLst>
            </a:endParaRPr>
          </a:p>
          <a:p>
            <a:pPr>
              <a:lnSpc>
                <a:spcPct val="110000"/>
              </a:lnSpc>
              <a:spcBef>
                <a:spcPts val="0"/>
              </a:spcBef>
              <a:spcAft>
                <a:spcPts val="200"/>
              </a:spcAft>
              <a:buClr>
                <a:srgbClr val="FFFF00"/>
              </a:buClr>
            </a:pPr>
            <a:r>
              <a:rPr lang="en-US" sz="3900" dirty="0">
                <a:solidFill>
                  <a:schemeClr val="bg1"/>
                </a:solidFill>
                <a:effectLst>
                  <a:outerShdw blurRad="50800" dist="38100" dir="2700000" algn="tl" rotWithShape="0">
                    <a:schemeClr val="tx1">
                      <a:alpha val="43000"/>
                    </a:schemeClr>
                  </a:outerShdw>
                </a:effectLst>
              </a:rPr>
              <a:t>Being Carried Away by False Doctrines</a:t>
            </a:r>
          </a:p>
          <a:p>
            <a:pPr lvl="1">
              <a:lnSpc>
                <a:spcPct val="110000"/>
              </a:lnSpc>
              <a:spcBef>
                <a:spcPts val="0"/>
              </a:spcBef>
              <a:spcAft>
                <a:spcPts val="200"/>
              </a:spcAft>
              <a:buClr>
                <a:schemeClr val="bg1"/>
              </a:buClr>
            </a:pPr>
            <a:r>
              <a:rPr lang="en-US" sz="3300" b="1" i="1" dirty="0">
                <a:solidFill>
                  <a:srgbClr val="FFFF66"/>
                </a:solidFill>
                <a:effectLst>
                  <a:outerShdw blurRad="50800" dist="38100" dir="2700000" algn="tl" rotWithShape="0">
                    <a:schemeClr val="tx1">
                      <a:alpha val="43000"/>
                    </a:schemeClr>
                  </a:outerShdw>
                </a:effectLst>
              </a:rPr>
              <a:t>Ephesians 4:14 </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200"/>
              </a:spcAft>
              <a:buClr>
                <a:schemeClr val="bg1"/>
              </a:buClr>
            </a:pPr>
            <a:r>
              <a:rPr lang="en-US" sz="3300" b="1" i="1" dirty="0">
                <a:solidFill>
                  <a:srgbClr val="FFFF66"/>
                </a:solidFill>
                <a:effectLst>
                  <a:outerShdw blurRad="50800" dist="38100" dir="2700000" algn="tl" rotWithShape="0">
                    <a:schemeClr val="tx1">
                      <a:alpha val="43000"/>
                    </a:schemeClr>
                  </a:outerShdw>
                </a:effectLst>
              </a:rPr>
              <a:t>Matthew 7:15; 16:6,</a:t>
            </a:r>
            <a:r>
              <a:rPr lang="en-US" sz="2300" b="1" i="1" dirty="0">
                <a:solidFill>
                  <a:srgbClr val="FFFF66"/>
                </a:solidFill>
                <a:effectLst>
                  <a:outerShdw blurRad="50800" dist="38100" dir="2700000" algn="tl" rotWithShape="0">
                    <a:schemeClr val="tx1">
                      <a:alpha val="43000"/>
                    </a:schemeClr>
                  </a:outerShdw>
                </a:effectLst>
              </a:rPr>
              <a:t> </a:t>
            </a:r>
            <a:r>
              <a:rPr lang="en-US" sz="3300" b="1" i="1" dirty="0">
                <a:solidFill>
                  <a:srgbClr val="FFFF66"/>
                </a:solidFill>
                <a:effectLst>
                  <a:outerShdw blurRad="50800" dist="38100" dir="2700000" algn="tl" rotWithShape="0">
                    <a:schemeClr val="tx1">
                      <a:alpha val="43000"/>
                    </a:schemeClr>
                  </a:outerShdw>
                </a:effectLst>
              </a:rPr>
              <a:t>12 </a:t>
            </a:r>
            <a:r>
              <a:rPr lang="en-US" sz="3300" b="1" i="1" dirty="0">
                <a:solidFill>
                  <a:srgbClr val="FFFF66"/>
                </a:solidFill>
                <a:effectLst>
                  <a:outerShdw blurRad="50800" dist="38100" dir="2700000" algn="tl" rotWithShape="0">
                    <a:schemeClr val="tx1">
                      <a:alpha val="43000"/>
                    </a:schemeClr>
                  </a:outerShdw>
                </a:effectLst>
                <a:sym typeface="Wingdings" pitchFamily="2" charset="2"/>
              </a:rPr>
              <a:t>  Colossians 2:8   Rev. 2:14-15 </a:t>
            </a:r>
            <a:endParaRPr lang="en-US" sz="3300" b="1" i="1" dirty="0">
              <a:solidFill>
                <a:srgbClr val="FFFF66"/>
              </a:solidFill>
              <a:effectLst>
                <a:outerShdw blurRad="50800" dist="38100" dir="2700000" algn="tl" rotWithShape="0">
                  <a:schemeClr val="tx1">
                    <a:alpha val="43000"/>
                  </a:schemeClr>
                </a:outerShdw>
              </a:effectLst>
            </a:endParaRPr>
          </a:p>
          <a:p>
            <a:pPr>
              <a:lnSpc>
                <a:spcPct val="110000"/>
              </a:lnSpc>
              <a:spcBef>
                <a:spcPts val="0"/>
              </a:spcBef>
              <a:spcAft>
                <a:spcPts val="200"/>
              </a:spcAft>
              <a:buClr>
                <a:srgbClr val="FFFF00"/>
              </a:buClr>
            </a:pPr>
            <a:r>
              <a:rPr lang="en-US" sz="3900" dirty="0">
                <a:solidFill>
                  <a:schemeClr val="bg1"/>
                </a:solidFill>
                <a:effectLst>
                  <a:outerShdw blurRad="50800" dist="38100" dir="2700000" algn="tl" rotWithShape="0">
                    <a:schemeClr val="tx1">
                      <a:alpha val="43000"/>
                    </a:schemeClr>
                  </a:outerShdw>
                </a:effectLst>
              </a:rPr>
              <a:t>Allowing Sin to Gain Dominion</a:t>
            </a:r>
          </a:p>
          <a:p>
            <a:pPr lvl="1">
              <a:lnSpc>
                <a:spcPct val="110000"/>
              </a:lnSpc>
              <a:spcBef>
                <a:spcPts val="0"/>
              </a:spcBef>
              <a:spcAft>
                <a:spcPts val="200"/>
              </a:spcAft>
              <a:buClr>
                <a:schemeClr val="bg1"/>
              </a:buClr>
            </a:pPr>
            <a:r>
              <a:rPr lang="en-US" sz="3300" b="1" i="1" dirty="0">
                <a:solidFill>
                  <a:srgbClr val="FFFF66"/>
                </a:solidFill>
                <a:effectLst>
                  <a:outerShdw blurRad="50800" dist="38100" dir="2700000" algn="tl" rotWithShape="0">
                    <a:schemeClr val="tx1">
                      <a:alpha val="43000"/>
                    </a:schemeClr>
                  </a:outerShdw>
                </a:effectLst>
              </a:rPr>
              <a:t>Romans 6:17 </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200"/>
              </a:spcAft>
              <a:buClr>
                <a:schemeClr val="bg1"/>
              </a:buClr>
            </a:pPr>
            <a:r>
              <a:rPr lang="en-US" sz="3300" b="1" i="1" dirty="0">
                <a:solidFill>
                  <a:srgbClr val="FFFF66"/>
                </a:solidFill>
                <a:effectLst>
                  <a:outerShdw blurRad="50800" dist="38100" dir="2700000" algn="tl" rotWithShape="0">
                    <a:schemeClr val="tx1">
                      <a:alpha val="43000"/>
                    </a:schemeClr>
                  </a:outerShdw>
                </a:effectLst>
              </a:rPr>
              <a:t>Romans 13:14 </a:t>
            </a:r>
            <a:endParaRPr lang="en-US" sz="3300" dirty="0">
              <a:solidFill>
                <a:schemeClr val="bg1"/>
              </a:solidFill>
              <a:effectLst>
                <a:outerShdw blurRad="50800" dist="38100" dir="2700000" algn="tl" rotWithShape="0">
                  <a:schemeClr val="tx1">
                    <a:alpha val="43000"/>
                  </a:schemeClr>
                </a:outerShdw>
              </a:effectLst>
            </a:endParaRPr>
          </a:p>
          <a:p>
            <a:pPr>
              <a:lnSpc>
                <a:spcPct val="110000"/>
              </a:lnSpc>
              <a:spcBef>
                <a:spcPts val="0"/>
              </a:spcBef>
              <a:spcAft>
                <a:spcPts val="200"/>
              </a:spcAft>
              <a:buClr>
                <a:srgbClr val="FFFF00"/>
              </a:buClr>
            </a:pPr>
            <a:r>
              <a:rPr lang="en-US" sz="3900" dirty="0">
                <a:solidFill>
                  <a:schemeClr val="bg1"/>
                </a:solidFill>
                <a:effectLst>
                  <a:outerShdw blurRad="50800" dist="38100" dir="2700000" algn="tl" rotWithShape="0">
                    <a:schemeClr val="tx1">
                      <a:alpha val="43000"/>
                    </a:schemeClr>
                  </a:outerShdw>
                </a:effectLst>
              </a:rPr>
              <a:t>Being Distracted by Things of World</a:t>
            </a:r>
          </a:p>
          <a:p>
            <a:pPr lvl="1">
              <a:lnSpc>
                <a:spcPct val="110000"/>
              </a:lnSpc>
              <a:spcBef>
                <a:spcPts val="0"/>
              </a:spcBef>
              <a:spcAft>
                <a:spcPts val="200"/>
              </a:spcAft>
              <a:buClr>
                <a:schemeClr val="bg1"/>
              </a:buClr>
            </a:pPr>
            <a:r>
              <a:rPr lang="en-US" sz="3300" b="1" i="1" dirty="0">
                <a:solidFill>
                  <a:srgbClr val="FFFF66"/>
                </a:solidFill>
                <a:effectLst>
                  <a:outerShdw blurRad="50800" dist="38100" dir="2700000" algn="tl" rotWithShape="0">
                    <a:schemeClr val="tx1">
                      <a:alpha val="43000"/>
                    </a:schemeClr>
                  </a:outerShdw>
                </a:effectLst>
              </a:rPr>
              <a:t>Matthew 13:22 </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200"/>
              </a:spcAft>
              <a:buClr>
                <a:schemeClr val="bg1"/>
              </a:buClr>
            </a:pPr>
            <a:r>
              <a:rPr lang="en-US" sz="3300" b="1" i="1" dirty="0">
                <a:solidFill>
                  <a:srgbClr val="FFFF66"/>
                </a:solidFill>
                <a:effectLst>
                  <a:outerShdw blurRad="50800" dist="38100" dir="2700000" algn="tl" rotWithShape="0">
                    <a:schemeClr val="tx1">
                      <a:alpha val="43000"/>
                    </a:schemeClr>
                  </a:outerShdw>
                </a:effectLst>
              </a:rPr>
              <a:t>Hebrews 12:1 </a:t>
            </a:r>
            <a:endParaRPr lang="en-US" sz="3300" dirty="0">
              <a:solidFill>
                <a:schemeClr val="bg1"/>
              </a:solidFill>
              <a:effectLst>
                <a:outerShdw blurRad="50800" dist="38100" dir="2700000" algn="tl" rotWithShape="0">
                  <a:schemeClr val="tx1">
                    <a:alpha val="43000"/>
                  </a:schemeClr>
                </a:outerShdw>
              </a:effectLst>
            </a:endParaRPr>
          </a:p>
          <a:p>
            <a:pPr>
              <a:lnSpc>
                <a:spcPct val="110000"/>
              </a:lnSpc>
              <a:spcBef>
                <a:spcPts val="0"/>
              </a:spcBef>
              <a:spcAft>
                <a:spcPts val="600"/>
              </a:spcAft>
              <a:buClr>
                <a:srgbClr val="FFFF00"/>
              </a:buClr>
            </a:pPr>
            <a:endParaRPr lang="en-US" sz="3900" dirty="0">
              <a:solidFill>
                <a:schemeClr val="bg1"/>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303984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left)">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wipe(left)">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wipe(left)">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wipe(left)">
                                      <p:cBhvr>
                                        <p:cTn id="32" dur="500"/>
                                        <p:tgtEl>
                                          <p:spTgt spid="71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wipe(left)">
                                      <p:cBhvr>
                                        <p:cTn id="37" dur="500"/>
                                        <p:tgtEl>
                                          <p:spTgt spid="71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171">
                                            <p:txEl>
                                              <p:pRg st="7" end="7"/>
                                            </p:txEl>
                                          </p:spTgt>
                                        </p:tgtEl>
                                        <p:attrNameLst>
                                          <p:attrName>style.visibility</p:attrName>
                                        </p:attrNameLst>
                                      </p:cBhvr>
                                      <p:to>
                                        <p:strVal val="visible"/>
                                      </p:to>
                                    </p:set>
                                    <p:animEffect transition="in" filter="wipe(left)">
                                      <p:cBhvr>
                                        <p:cTn id="42" dur="500"/>
                                        <p:tgtEl>
                                          <p:spTgt spid="71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171">
                                            <p:txEl>
                                              <p:pRg st="8" end="8"/>
                                            </p:txEl>
                                          </p:spTgt>
                                        </p:tgtEl>
                                        <p:attrNameLst>
                                          <p:attrName>style.visibility</p:attrName>
                                        </p:attrNameLst>
                                      </p:cBhvr>
                                      <p:to>
                                        <p:strVal val="visible"/>
                                      </p:to>
                                    </p:set>
                                    <p:animEffect transition="in" filter="wipe(left)">
                                      <p:cBhvr>
                                        <p:cTn id="47" dur="500"/>
                                        <p:tgtEl>
                                          <p:spTgt spid="71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171">
                                            <p:txEl>
                                              <p:pRg st="9" end="9"/>
                                            </p:txEl>
                                          </p:spTgt>
                                        </p:tgtEl>
                                        <p:attrNameLst>
                                          <p:attrName>style.visibility</p:attrName>
                                        </p:attrNameLst>
                                      </p:cBhvr>
                                      <p:to>
                                        <p:strVal val="visible"/>
                                      </p:to>
                                    </p:set>
                                    <p:animEffect transition="in" filter="wipe(left)">
                                      <p:cBhvr>
                                        <p:cTn id="52" dur="500"/>
                                        <p:tgtEl>
                                          <p:spTgt spid="717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171">
                                            <p:txEl>
                                              <p:pRg st="10" end="10"/>
                                            </p:txEl>
                                          </p:spTgt>
                                        </p:tgtEl>
                                        <p:attrNameLst>
                                          <p:attrName>style.visibility</p:attrName>
                                        </p:attrNameLst>
                                      </p:cBhvr>
                                      <p:to>
                                        <p:strVal val="visible"/>
                                      </p:to>
                                    </p:set>
                                    <p:animEffect transition="in" filter="wipe(left)">
                                      <p:cBhvr>
                                        <p:cTn id="57" dur="500"/>
                                        <p:tgtEl>
                                          <p:spTgt spid="717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7171">
                                            <p:txEl>
                                              <p:pRg st="11" end="11"/>
                                            </p:txEl>
                                          </p:spTgt>
                                        </p:tgtEl>
                                        <p:attrNameLst>
                                          <p:attrName>style.visibility</p:attrName>
                                        </p:attrNameLst>
                                      </p:cBhvr>
                                      <p:to>
                                        <p:strVal val="visible"/>
                                      </p:to>
                                    </p:set>
                                    <p:animEffect transition="in" filter="wipe(left)">
                                      <p:cBhvr>
                                        <p:cTn id="62" dur="500"/>
                                        <p:tgtEl>
                                          <p:spTgt spid="7171">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7171">
                                            <p:txEl>
                                              <p:pRg st="12" end="12"/>
                                            </p:txEl>
                                          </p:spTgt>
                                        </p:tgtEl>
                                        <p:attrNameLst>
                                          <p:attrName>style.visibility</p:attrName>
                                        </p:attrNameLst>
                                      </p:cBhvr>
                                      <p:to>
                                        <p:strVal val="visible"/>
                                      </p:to>
                                    </p:set>
                                    <p:animEffect transition="in" filter="wipe(left)">
                                      <p:cBhvr>
                                        <p:cTn id="67" dur="500"/>
                                        <p:tgtEl>
                                          <p:spTgt spid="7171">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7171">
                                            <p:txEl>
                                              <p:pRg st="13" end="13"/>
                                            </p:txEl>
                                          </p:spTgt>
                                        </p:tgtEl>
                                        <p:attrNameLst>
                                          <p:attrName>style.visibility</p:attrName>
                                        </p:attrNameLst>
                                      </p:cBhvr>
                                      <p:to>
                                        <p:strVal val="visible"/>
                                      </p:to>
                                    </p:set>
                                    <p:animEffect transition="in" filter="wipe(left)">
                                      <p:cBhvr>
                                        <p:cTn id="72" dur="500"/>
                                        <p:tgtEl>
                                          <p:spTgt spid="7171">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7171">
                                            <p:txEl>
                                              <p:pRg st="14" end="14"/>
                                            </p:txEl>
                                          </p:spTgt>
                                        </p:tgtEl>
                                        <p:attrNameLst>
                                          <p:attrName>style.visibility</p:attrName>
                                        </p:attrNameLst>
                                      </p:cBhvr>
                                      <p:to>
                                        <p:strVal val="visible"/>
                                      </p:to>
                                    </p:set>
                                    <p:animEffect transition="in" filter="wipe(left)">
                                      <p:cBhvr>
                                        <p:cTn id="77" dur="500"/>
                                        <p:tgtEl>
                                          <p:spTgt spid="717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13217</TotalTime>
  <Words>340</Words>
  <Application>Microsoft Macintosh PowerPoint</Application>
  <PresentationFormat>On-screen Show (4:3)</PresentationFormat>
  <Paragraphs>23</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Facing Your Goliath</vt:lpstr>
      <vt:lpstr>1 Samuel 17:45-50</vt:lpstr>
      <vt:lpstr>Facing Your Own Goliath of…</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46</cp:revision>
  <dcterms:created xsi:type="dcterms:W3CDTF">2017-02-11T14:18:26Z</dcterms:created>
  <dcterms:modified xsi:type="dcterms:W3CDTF">2022-02-06T12:57:06Z</dcterms:modified>
</cp:coreProperties>
</file>