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598" r:id="rId3"/>
    <p:sldId id="593" r:id="rId4"/>
    <p:sldId id="600" r:id="rId5"/>
    <p:sldId id="604" r:id="rId6"/>
    <p:sldId id="589" r:id="rId7"/>
    <p:sldId id="601" r:id="rId8"/>
    <p:sldId id="602" r:id="rId9"/>
    <p:sldId id="603" r:id="rId10"/>
    <p:sldId id="591" r:id="rId11"/>
    <p:sldId id="592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78"/>
    <a:srgbClr val="941651"/>
    <a:srgbClr val="000000"/>
    <a:srgbClr val="FF8AD8"/>
    <a:srgbClr val="76D6FF"/>
    <a:srgbClr val="00FDFF"/>
    <a:srgbClr val="73FEFF"/>
    <a:srgbClr val="FFFFFF"/>
    <a:srgbClr val="996633"/>
    <a:srgbClr val="573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3"/>
    <p:restoredTop sz="96405"/>
  </p:normalViewPr>
  <p:slideViewPr>
    <p:cSldViewPr>
      <p:cViewPr varScale="1">
        <p:scale>
          <a:sx n="100" d="100"/>
          <a:sy n="100" d="100"/>
        </p:scale>
        <p:origin x="16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01FED-B976-9743-946F-3B425A0561A6}" type="datetimeFigureOut">
              <a:rPr lang="en-US" smtClean="0"/>
              <a:t>2/2/22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2D049-94EE-434B-B067-5B0D2BBD9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4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6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3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4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6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7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0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6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0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2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0000">
              <a:srgbClr val="573A1D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155D32FA-52F2-4016-BB42-1F99F8F28128}" type="datetimeFigureOut">
              <a:rPr lang="en-US" smtClean="0"/>
              <a:pPr/>
              <a:t>2/2/22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4B54F365-D2D6-4158-91AD-588385D5C1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2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228600"/>
            <a:ext cx="6477000" cy="33528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Saul Selected as First 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495800"/>
            <a:ext cx="6477000" cy="2209800"/>
          </a:xfrm>
        </p:spPr>
        <p:txBody>
          <a:bodyPr anchor="ctr">
            <a:normAutofit/>
          </a:bodyPr>
          <a:lstStyle/>
          <a:p>
            <a:r>
              <a:rPr lang="en-US" sz="54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 </a:t>
            </a:r>
            <a:r>
              <a:rPr lang="en-US" sz="5400" b="1" i="1" baseline="30000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#</a:t>
            </a:r>
            <a:r>
              <a:rPr lang="en-US" sz="54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19</a:t>
            </a:r>
          </a:p>
          <a:p>
            <a:endParaRPr lang="en-US" sz="1300" b="1" i="1" dirty="0">
              <a:solidFill>
                <a:srgbClr val="FF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0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</a:t>
            </a:r>
            <a:r>
              <a:rPr lang="en-US" sz="6000" b="1" baseline="30000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st</a:t>
            </a:r>
            <a:r>
              <a:rPr lang="en-US" sz="60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Samuel 9 - 12</a:t>
            </a:r>
          </a:p>
        </p:txBody>
      </p:sp>
      <p:pic>
        <p:nvPicPr>
          <p:cNvPr id="6" name="Picture 2" descr="Old Testament Lessons Vol. 3 - Joshua - 1 Samuel">
            <a:extLst>
              <a:ext uri="{FF2B5EF4-FFF2-40B4-BE49-F238E27FC236}">
                <a16:creationId xmlns:a16="http://schemas.microsoft.com/office/drawing/2014/main" id="{C180C912-67CA-194A-9A14-8F517D4A1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r="16400"/>
          <a:stretch/>
        </p:blipFill>
        <p:spPr bwMode="auto">
          <a:xfrm>
            <a:off x="457200" y="97971"/>
            <a:ext cx="4495800" cy="669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63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0" y="16329"/>
            <a:ext cx="5715000" cy="106679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 Samuel 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617E1-9CAC-424D-B57F-5A2CA0294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81800" cy="32754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E4930A-0AD3-EE4C-9F01-088983525430}"/>
              </a:ext>
            </a:extLst>
          </p:cNvPr>
          <p:cNvSpPr txBox="1"/>
          <p:nvPr/>
        </p:nvSpPr>
        <p:spPr>
          <a:xfrm>
            <a:off x="228600" y="3275420"/>
            <a:ext cx="11887200" cy="379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6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20 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Samuel said to the people, “Do not fear. You have done all this wickedness; yet do not turn aside from following the Lord, but serve the Lord with all your heart. </a:t>
            </a:r>
            <a:r>
              <a:rPr lang="en-US" sz="26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21 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 do not turn aside; for then you would go after empty things which cannot profit or deliver, for they are nothing. </a:t>
            </a:r>
            <a:r>
              <a:rPr lang="en-US" sz="26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22 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 the Lord will not forsake His people, for His great name’s sake, because it has pleased the Lord to make you His people. </a:t>
            </a:r>
            <a:r>
              <a:rPr lang="en-US" sz="26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23 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Moreover, as for me, far be it from me that I should sin against the Lord in ceasing to pray for you; but I will teach you the good and the right way. </a:t>
            </a:r>
            <a:r>
              <a:rPr lang="en-US" sz="26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24 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Only fear the Lord, and serve Him in truth with all your heart; for consider what great things He has done for you. </a:t>
            </a:r>
            <a:r>
              <a:rPr lang="en-US" sz="26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25 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if you still do wickedly, you shall be swept away, both you and your king.”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61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600199"/>
          </a:xfrm>
        </p:spPr>
        <p:txBody>
          <a:bodyPr>
            <a:noAutofit/>
          </a:bodyPr>
          <a:lstStyle/>
          <a:p>
            <a:r>
              <a:rPr lang="en-US" sz="6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What Are Main Points?</a:t>
            </a:r>
          </a:p>
        </p:txBody>
      </p:sp>
    </p:spTree>
    <p:extLst>
      <p:ext uri="{BB962C8B-B14F-4D97-AF65-F5344CB8AC3E}">
        <p14:creationId xmlns:p14="http://schemas.microsoft.com/office/powerpoint/2010/main" val="3774824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F72B9-8600-DF41-97BF-FE0FD12D4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21919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For Sunday 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(February 6, 2022)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2B1E6A-40B9-2F4D-B38C-9A6EF161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0" y="2286000"/>
            <a:ext cx="6172200" cy="36576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Lessons </a:t>
            </a:r>
            <a:r>
              <a:rPr lang="en-US" sz="6600" b="1" baseline="300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#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20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</a:p>
          <a:p>
            <a:endParaRPr lang="en-US" sz="2000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endParaRPr lang="en-US" sz="2000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r>
              <a:rPr lang="en-US" sz="6000" b="1" i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</a:t>
            </a:r>
            <a:r>
              <a:rPr lang="en-US" sz="6000" b="1" i="1" baseline="30000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st</a:t>
            </a:r>
            <a:r>
              <a:rPr lang="en-US" sz="6000" b="1" i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Samuel 13 - 15</a:t>
            </a:r>
          </a:p>
        </p:txBody>
      </p:sp>
      <p:pic>
        <p:nvPicPr>
          <p:cNvPr id="1026" name="Picture 2" descr="Old Testament Lessons Vol. 3 - Joshua - 1 Samuel">
            <a:extLst>
              <a:ext uri="{FF2B5EF4-FFF2-40B4-BE49-F238E27FC236}">
                <a16:creationId xmlns:a16="http://schemas.microsoft.com/office/drawing/2014/main" id="{A19E9ABF-293C-A743-B638-AEE43006E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r="16400"/>
          <a:stretch/>
        </p:blipFill>
        <p:spPr bwMode="auto">
          <a:xfrm>
            <a:off x="685800" y="1112157"/>
            <a:ext cx="3810000" cy="566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7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C1EFB-5A93-4940-B114-AD063F5F7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Timeline of Events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CFDDDD-04AB-F049-B1E5-17DBA463F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1" y="1828800"/>
            <a:ext cx="1046479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2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5D935-34A7-BE41-90B6-6E13A1A8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31452"/>
            <a:ext cx="5105400" cy="74738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27AD27-0A5B-BA42-8943-2CFBBF8D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74638"/>
            <a:ext cx="6096000" cy="2849562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Map of  Palestine in 1 &amp; 2 Samuel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1AF4750-3447-5745-9C0D-9B29B26FFD2E}"/>
              </a:ext>
            </a:extLst>
          </p:cNvPr>
          <p:cNvSpPr/>
          <p:nvPr/>
        </p:nvSpPr>
        <p:spPr>
          <a:xfrm rot="1311686">
            <a:off x="2682155" y="302522"/>
            <a:ext cx="768943" cy="172709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C0C0F6-713C-8147-A384-99B94C3227EB}"/>
              </a:ext>
            </a:extLst>
          </p:cNvPr>
          <p:cNvSpPr/>
          <p:nvPr/>
        </p:nvSpPr>
        <p:spPr>
          <a:xfrm rot="167089">
            <a:off x="2212733" y="2210762"/>
            <a:ext cx="605179" cy="15685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40D956-4B10-BD44-8D3C-993F652D69D8}"/>
              </a:ext>
            </a:extLst>
          </p:cNvPr>
          <p:cNvSpPr/>
          <p:nvPr/>
        </p:nvSpPr>
        <p:spPr>
          <a:xfrm rot="1197124">
            <a:off x="1070579" y="4229771"/>
            <a:ext cx="1716647" cy="16639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D4D2A4-0EF6-1343-91AC-CE88C757AB39}"/>
              </a:ext>
            </a:extLst>
          </p:cNvPr>
          <p:cNvSpPr/>
          <p:nvPr/>
        </p:nvSpPr>
        <p:spPr>
          <a:xfrm rot="1311686">
            <a:off x="2925768" y="3131627"/>
            <a:ext cx="1045238" cy="156918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62468BF-C7BC-E04A-86F8-A57E7E49FEF3}"/>
              </a:ext>
            </a:extLst>
          </p:cNvPr>
          <p:cNvSpPr/>
          <p:nvPr/>
        </p:nvSpPr>
        <p:spPr>
          <a:xfrm>
            <a:off x="3962400" y="2438400"/>
            <a:ext cx="1143000" cy="381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1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C1EFB-5A93-4940-B114-AD063F5F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143000"/>
          </a:xfrm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Review of 1</a:t>
            </a:r>
            <a:r>
              <a:rPr lang="en-US" sz="5200" b="1" baseline="3000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st</a:t>
            </a:r>
            <a:r>
              <a:rPr lang="en-US" sz="52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Samuel 8 – Asking for 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77F9FD-0BBC-2A45-83A5-C515512492B9}"/>
              </a:ext>
            </a:extLst>
          </p:cNvPr>
          <p:cNvSpPr txBox="1"/>
          <p:nvPr/>
        </p:nvSpPr>
        <p:spPr>
          <a:xfrm>
            <a:off x="304800" y="1143000"/>
            <a:ext cx="11887200" cy="565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Clr>
                <a:srgbClr val="94165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a king was not inherently sinful</a:t>
            </a:r>
          </a:p>
          <a:p>
            <a:pPr marL="285750" indent="-285750">
              <a:spcAft>
                <a:spcPts val="200"/>
              </a:spcAft>
              <a:buClr>
                <a:srgbClr val="94165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Israel’s reason for wanting king &amp; kind they wanted was evil </a:t>
            </a:r>
          </a:p>
          <a:p>
            <a:pPr marL="285750" indent="-285750">
              <a:spcAft>
                <a:spcPts val="200"/>
              </a:spcAft>
              <a:buClr>
                <a:srgbClr val="94165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Samuel warned what king would do, quoted from law</a:t>
            </a:r>
          </a:p>
          <a:p>
            <a:pPr marL="914400" lvl="1" indent="-457200">
              <a:spcAft>
                <a:spcPts val="2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Deuteronomy 17:14-20</a:t>
            </a:r>
          </a:p>
          <a:p>
            <a:pPr marL="914400" lvl="1" indent="-457200">
              <a:spcAft>
                <a:spcPts val="2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 the people sinned in their desire for a king, God used it to his purpose for good of Israel &amp; coming Messiah</a:t>
            </a:r>
          </a:p>
          <a:p>
            <a:pPr marL="285750" indent="-285750">
              <a:spcAft>
                <a:spcPts val="200"/>
              </a:spcAft>
              <a:buClr>
                <a:srgbClr val="94165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Efforts at centralization often sound better at start than end</a:t>
            </a:r>
          </a:p>
          <a:p>
            <a:pPr marL="914400" lvl="1" indent="-457200">
              <a:spcAft>
                <a:spcPts val="2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Judges were local &amp; responded to local need</a:t>
            </a:r>
          </a:p>
          <a:p>
            <a:pPr marL="914400" lvl="1" indent="-457200">
              <a:spcAft>
                <a:spcPts val="2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away government is, less efficient &amp; accountable</a:t>
            </a:r>
          </a:p>
          <a:p>
            <a:pPr marL="914400" lvl="1" indent="-457200">
              <a:spcAft>
                <a:spcPts val="2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Centralization often eases path of apostasy</a:t>
            </a:r>
          </a:p>
        </p:txBody>
      </p:sp>
    </p:spTree>
    <p:extLst>
      <p:ext uri="{BB962C8B-B14F-4D97-AF65-F5344CB8AC3E}">
        <p14:creationId xmlns:p14="http://schemas.microsoft.com/office/powerpoint/2010/main" val="151759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C1EFB-5A93-4940-B114-AD063F5F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988" y="0"/>
            <a:ext cx="4392011" cy="50292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Saul Searches for Donkeys, Meets Samuel &amp; Is Anointed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3C85D-A190-0F40-A213-0EE631923D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6" t="7778" b="2222"/>
          <a:stretch/>
        </p:blipFill>
        <p:spPr>
          <a:xfrm>
            <a:off x="8351" y="0"/>
            <a:ext cx="7791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3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0" y="0"/>
            <a:ext cx="7518400" cy="12954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 Samuel 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F630E-91C3-2D46-A4AC-61846E8A1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b="23913"/>
          <a:stretch/>
        </p:blipFill>
        <p:spPr>
          <a:xfrm>
            <a:off x="0" y="0"/>
            <a:ext cx="5360894" cy="297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6DF171-51D3-5D43-BEC3-392F29CCC6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8" t="9731"/>
          <a:stretch/>
        </p:blipFill>
        <p:spPr>
          <a:xfrm>
            <a:off x="0" y="4114800"/>
            <a:ext cx="5404818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C64580-8741-2F44-8217-8E0E094FE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60651"/>
            <a:ext cx="3314700" cy="2451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A8FD52-0629-F547-9F52-42AFE43E43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066800"/>
            <a:ext cx="3774510" cy="27911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C0FD17-3BC9-D14B-941A-66E0A219DC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570" y="3581401"/>
            <a:ext cx="4374430" cy="3276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96C88A-F855-4E44-B8AB-28374FF32CB4}"/>
              </a:ext>
            </a:extLst>
          </p:cNvPr>
          <p:cNvSpPr txBox="1"/>
          <p:nvPr/>
        </p:nvSpPr>
        <p:spPr>
          <a:xfrm>
            <a:off x="5404818" y="5181362"/>
            <a:ext cx="2412752" cy="156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Sam. 9:23-24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Saul given chosen portion of “thigh” (also "shoulder”)</a:t>
            </a:r>
          </a:p>
        </p:txBody>
      </p:sp>
    </p:spTree>
    <p:extLst>
      <p:ext uri="{BB962C8B-B14F-4D97-AF65-F5344CB8AC3E}">
        <p14:creationId xmlns:p14="http://schemas.microsoft.com/office/powerpoint/2010/main" val="4412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0" y="-237769"/>
            <a:ext cx="7467600" cy="12954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 Samuel 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A9D6A-AF7A-834F-AB97-63C787A39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0" y="-1"/>
            <a:ext cx="4969330" cy="3595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457545-6534-8A4E-8CAC-14E9EE119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71850"/>
            <a:ext cx="4648200" cy="3486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02B429-483A-AB47-96D7-DF9D0825A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886402"/>
            <a:ext cx="4267200" cy="31962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DACEC8-A3A4-8D4C-B729-D8CC3F980CEC}"/>
              </a:ext>
            </a:extLst>
          </p:cNvPr>
          <p:cNvSpPr txBox="1"/>
          <p:nvPr/>
        </p:nvSpPr>
        <p:spPr>
          <a:xfrm>
            <a:off x="6705600" y="4082683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Saul Prophecies as Spirit upon him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42A69E-15B1-0343-BD27-2FE360EBF4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38400"/>
            <a:ext cx="6106886" cy="441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9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266" y="0"/>
            <a:ext cx="2590414" cy="2133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 Sam. 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0D2914-C0DA-8142-9D8E-E1E2903C3F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t="5555" r="3402" b="6667"/>
          <a:stretch/>
        </p:blipFill>
        <p:spPr>
          <a:xfrm>
            <a:off x="0" y="0"/>
            <a:ext cx="3993266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A32865-916A-C348-A969-118B3DEF6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1"/>
            <a:ext cx="3993266" cy="320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301574-2426-4249-A5D1-DB308FDE7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54853E-2078-C745-9042-218BBA2B37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642757"/>
            <a:ext cx="3002280" cy="223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5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277" y="0"/>
            <a:ext cx="3948723" cy="10668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 Samuel 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7047C5-DACC-B740-BE34-AB13F88C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77" y="4147490"/>
            <a:ext cx="3948723" cy="26941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3A52C9-5BC0-2D42-8242-65238776A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3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92707</TotalTime>
  <Words>369</Words>
  <Application>Microsoft Macintosh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Saul Selected as First King</vt:lpstr>
      <vt:lpstr>Timeline of Events</vt:lpstr>
      <vt:lpstr>Map of  Palestine in 1 &amp; 2 Samuel</vt:lpstr>
      <vt:lpstr>Review of 1st Samuel 8 – Asking for King</vt:lpstr>
      <vt:lpstr>Saul Searches for Donkeys, Meets Samuel &amp; Is Anointed</vt:lpstr>
      <vt:lpstr>1 Samuel 9</vt:lpstr>
      <vt:lpstr>1 Samuel 10</vt:lpstr>
      <vt:lpstr>1 Sam. 11</vt:lpstr>
      <vt:lpstr>1 Samuel 12</vt:lpstr>
      <vt:lpstr>1 Samuel 12</vt:lpstr>
      <vt:lpstr>What Are Main Points?</vt:lpstr>
      <vt:lpstr>For Sunday (February 6, 2022)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Harry Osborne</dc:creator>
  <cp:keywords/>
  <dc:description/>
  <cp:lastModifiedBy>Harry Osborne</cp:lastModifiedBy>
  <cp:revision>67</cp:revision>
  <dcterms:created xsi:type="dcterms:W3CDTF">2011-06-04T16:53:07Z</dcterms:created>
  <dcterms:modified xsi:type="dcterms:W3CDTF">2022-02-03T14:14:58Z</dcterms:modified>
  <cp:category/>
</cp:coreProperties>
</file>