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3" r:id="rId2"/>
    <p:sldId id="257" r:id="rId3"/>
    <p:sldId id="262" r:id="rId4"/>
    <p:sldId id="264"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FFFF66"/>
    <a:srgbClr val="004442"/>
    <a:srgbClr val="006666"/>
    <a:srgbClr val="740000"/>
    <a:srgbClr val="460000"/>
    <a:srgbClr val="800000"/>
    <a:srgbClr val="1F3E00"/>
    <a:srgbClr val="336600"/>
    <a:srgbClr val="002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87" autoAdjust="0"/>
    <p:restoredTop sz="96543" autoAdjust="0"/>
  </p:normalViewPr>
  <p:slideViewPr>
    <p:cSldViewPr>
      <p:cViewPr varScale="1">
        <p:scale>
          <a:sx n="132" d="100"/>
          <a:sy n="132" d="100"/>
        </p:scale>
        <p:origin x="648" y="1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D3F4BF-BDDE-834C-8805-09FAEEBCA757}" type="datetimeFigureOut">
              <a:rPr lang="en-US" smtClean="0"/>
              <a:t>2/19/22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66DC29-B39C-2F43-BB1A-AEACE0371746}" type="slidenum">
              <a:rPr lang="en-US" smtClean="0"/>
              <a:t>‹#›</a:t>
            </a:fld>
            <a:endParaRPr lang="en-US"/>
          </a:p>
        </p:txBody>
      </p:sp>
    </p:spTree>
    <p:extLst>
      <p:ext uri="{BB962C8B-B14F-4D97-AF65-F5344CB8AC3E}">
        <p14:creationId xmlns:p14="http://schemas.microsoft.com/office/powerpoint/2010/main" val="585774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666DC29-B39C-2F43-BB1A-AEACE0371746}" type="slidenum">
              <a:rPr lang="en-US" smtClean="0"/>
              <a:t>1</a:t>
            </a:fld>
            <a:endParaRPr lang="en-US"/>
          </a:p>
        </p:txBody>
      </p:sp>
    </p:spTree>
    <p:extLst>
      <p:ext uri="{BB962C8B-B14F-4D97-AF65-F5344CB8AC3E}">
        <p14:creationId xmlns:p14="http://schemas.microsoft.com/office/powerpoint/2010/main" val="4101859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666DC29-B39C-2F43-BB1A-AEACE0371746}" type="slidenum">
              <a:rPr lang="en-US" smtClean="0"/>
              <a:t>2</a:t>
            </a:fld>
            <a:endParaRPr lang="en-US"/>
          </a:p>
        </p:txBody>
      </p:sp>
    </p:spTree>
    <p:extLst>
      <p:ext uri="{BB962C8B-B14F-4D97-AF65-F5344CB8AC3E}">
        <p14:creationId xmlns:p14="http://schemas.microsoft.com/office/powerpoint/2010/main" val="1410274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666DC29-B39C-2F43-BB1A-AEACE0371746}" type="slidenum">
              <a:rPr lang="en-US" smtClean="0"/>
              <a:t>3</a:t>
            </a:fld>
            <a:endParaRPr lang="en-US"/>
          </a:p>
        </p:txBody>
      </p:sp>
    </p:spTree>
    <p:extLst>
      <p:ext uri="{BB962C8B-B14F-4D97-AF65-F5344CB8AC3E}">
        <p14:creationId xmlns:p14="http://schemas.microsoft.com/office/powerpoint/2010/main" val="22012338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666DC29-B39C-2F43-BB1A-AEACE0371746}" type="slidenum">
              <a:rPr lang="en-US" smtClean="0"/>
              <a:t>4</a:t>
            </a:fld>
            <a:endParaRPr lang="en-US"/>
          </a:p>
        </p:txBody>
      </p:sp>
    </p:spTree>
    <p:extLst>
      <p:ext uri="{BB962C8B-B14F-4D97-AF65-F5344CB8AC3E}">
        <p14:creationId xmlns:p14="http://schemas.microsoft.com/office/powerpoint/2010/main" val="25667209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666DC29-B39C-2F43-BB1A-AEACE0371746}" type="slidenum">
              <a:rPr lang="en-US" smtClean="0"/>
              <a:t>5</a:t>
            </a:fld>
            <a:endParaRPr lang="en-US"/>
          </a:p>
        </p:txBody>
      </p:sp>
    </p:spTree>
    <p:extLst>
      <p:ext uri="{BB962C8B-B14F-4D97-AF65-F5344CB8AC3E}">
        <p14:creationId xmlns:p14="http://schemas.microsoft.com/office/powerpoint/2010/main" val="1626596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8DA55B8-B31E-4464-931A-579783C51DA1}" type="datetimeFigureOut">
              <a:rPr lang="en-US" smtClean="0"/>
              <a:t>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dirty="0"/>
          </a:p>
        </p:txBody>
      </p:sp>
    </p:spTree>
    <p:extLst>
      <p:ext uri="{BB962C8B-B14F-4D97-AF65-F5344CB8AC3E}">
        <p14:creationId xmlns:p14="http://schemas.microsoft.com/office/powerpoint/2010/main" val="129198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dirty="0"/>
          </a:p>
        </p:txBody>
      </p:sp>
    </p:spTree>
    <p:extLst>
      <p:ext uri="{BB962C8B-B14F-4D97-AF65-F5344CB8AC3E}">
        <p14:creationId xmlns:p14="http://schemas.microsoft.com/office/powerpoint/2010/main" val="1726442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dirty="0"/>
          </a:p>
        </p:txBody>
      </p:sp>
    </p:spTree>
    <p:extLst>
      <p:ext uri="{BB962C8B-B14F-4D97-AF65-F5344CB8AC3E}">
        <p14:creationId xmlns:p14="http://schemas.microsoft.com/office/powerpoint/2010/main" val="2578055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dirty="0"/>
          </a:p>
        </p:txBody>
      </p:sp>
    </p:spTree>
    <p:extLst>
      <p:ext uri="{BB962C8B-B14F-4D97-AF65-F5344CB8AC3E}">
        <p14:creationId xmlns:p14="http://schemas.microsoft.com/office/powerpoint/2010/main" val="319790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DA55B8-B31E-4464-931A-579783C51DA1}" type="datetimeFigureOut">
              <a:rPr lang="en-US" smtClean="0"/>
              <a:t>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dirty="0"/>
          </a:p>
        </p:txBody>
      </p:sp>
    </p:spTree>
    <p:extLst>
      <p:ext uri="{BB962C8B-B14F-4D97-AF65-F5344CB8AC3E}">
        <p14:creationId xmlns:p14="http://schemas.microsoft.com/office/powerpoint/2010/main" val="263548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8DA55B8-B31E-4464-931A-579783C51DA1}" type="datetimeFigureOut">
              <a:rPr lang="en-US" smtClean="0"/>
              <a:t>2/9/22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dirty="0"/>
          </a:p>
        </p:txBody>
      </p:sp>
    </p:spTree>
    <p:extLst>
      <p:ext uri="{BB962C8B-B14F-4D97-AF65-F5344CB8AC3E}">
        <p14:creationId xmlns:p14="http://schemas.microsoft.com/office/powerpoint/2010/main" val="222082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8DA55B8-B31E-4464-931A-579783C51DA1}" type="datetimeFigureOut">
              <a:rPr lang="en-US" smtClean="0"/>
              <a:t>2/9/22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6368E46-7F4B-4EF9-BBB3-76DBA9C23C41}" type="slidenum">
              <a:rPr lang="en-US" smtClean="0"/>
              <a:t>‹#›</a:t>
            </a:fld>
            <a:endParaRPr lang="en-US" dirty="0"/>
          </a:p>
        </p:txBody>
      </p:sp>
    </p:spTree>
    <p:extLst>
      <p:ext uri="{BB962C8B-B14F-4D97-AF65-F5344CB8AC3E}">
        <p14:creationId xmlns:p14="http://schemas.microsoft.com/office/powerpoint/2010/main" val="3956862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8DA55B8-B31E-4464-931A-579783C51DA1}" type="datetimeFigureOut">
              <a:rPr lang="en-US" smtClean="0"/>
              <a:t>2/9/22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6368E46-7F4B-4EF9-BBB3-76DBA9C23C41}" type="slidenum">
              <a:rPr lang="en-US" smtClean="0"/>
              <a:t>‹#›</a:t>
            </a:fld>
            <a:endParaRPr lang="en-US" dirty="0"/>
          </a:p>
        </p:txBody>
      </p:sp>
    </p:spTree>
    <p:extLst>
      <p:ext uri="{BB962C8B-B14F-4D97-AF65-F5344CB8AC3E}">
        <p14:creationId xmlns:p14="http://schemas.microsoft.com/office/powerpoint/2010/main" val="91645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A55B8-B31E-4464-931A-579783C51DA1}" type="datetimeFigureOut">
              <a:rPr lang="en-US" smtClean="0"/>
              <a:t>2/9/22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6368E46-7F4B-4EF9-BBB3-76DBA9C23C41}" type="slidenum">
              <a:rPr lang="en-US" smtClean="0"/>
              <a:t>‹#›</a:t>
            </a:fld>
            <a:endParaRPr lang="en-US" dirty="0"/>
          </a:p>
        </p:txBody>
      </p:sp>
    </p:spTree>
    <p:extLst>
      <p:ext uri="{BB962C8B-B14F-4D97-AF65-F5344CB8AC3E}">
        <p14:creationId xmlns:p14="http://schemas.microsoft.com/office/powerpoint/2010/main" val="1405402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2/9/22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dirty="0"/>
          </a:p>
        </p:txBody>
      </p:sp>
    </p:spTree>
    <p:extLst>
      <p:ext uri="{BB962C8B-B14F-4D97-AF65-F5344CB8AC3E}">
        <p14:creationId xmlns:p14="http://schemas.microsoft.com/office/powerpoint/2010/main" val="203569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2/9/22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dirty="0"/>
          </a:p>
        </p:txBody>
      </p:sp>
    </p:spTree>
    <p:extLst>
      <p:ext uri="{BB962C8B-B14F-4D97-AF65-F5344CB8AC3E}">
        <p14:creationId xmlns:p14="http://schemas.microsoft.com/office/powerpoint/2010/main" val="2519050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000">
              <a:srgbClr val="004442"/>
            </a:gs>
            <a:gs pos="100000">
              <a:schemeClr val="tx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98DA55B8-B31E-4464-931A-579783C51DA1}" type="datetimeFigureOut">
              <a:rPr lang="en-US" smtClean="0"/>
              <a:pPr/>
              <a:t>2/9/22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E6368E46-7F4B-4EF9-BBB3-76DBA9C23C41}" type="slidenum">
              <a:rPr lang="en-US" smtClean="0"/>
              <a:pPr/>
              <a:t>‹#›</a:t>
            </a:fld>
            <a:endParaRPr lang="en-US" dirty="0"/>
          </a:p>
        </p:txBody>
      </p:sp>
    </p:spTree>
    <p:extLst>
      <p:ext uri="{BB962C8B-B14F-4D97-AF65-F5344CB8AC3E}">
        <p14:creationId xmlns:p14="http://schemas.microsoft.com/office/powerpoint/2010/main" val="2905604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516380"/>
          </a:xfrm>
        </p:spPr>
        <p:txBody>
          <a:bodyPr>
            <a:noAutofit/>
          </a:bodyPr>
          <a:lstStyle/>
          <a:p>
            <a:pPr>
              <a:lnSpc>
                <a:spcPct val="90000"/>
              </a:lnSpc>
            </a:pPr>
            <a:r>
              <a:rPr lang="en-US" sz="7600" b="1" dirty="0">
                <a:solidFill>
                  <a:srgbClr val="FFFF00"/>
                </a:solidFill>
                <a:effectLst>
                  <a:outerShdw blurRad="50800" dist="38100" dir="2700000" algn="tl" rotWithShape="0">
                    <a:schemeClr val="tx1">
                      <a:alpha val="43000"/>
                    </a:schemeClr>
                  </a:outerShdw>
                </a:effectLst>
              </a:rPr>
              <a:t>Where Is My Honor?</a:t>
            </a:r>
          </a:p>
        </p:txBody>
      </p:sp>
      <p:sp>
        <p:nvSpPr>
          <p:cNvPr id="3" name="Subtitle 2"/>
          <p:cNvSpPr>
            <a:spLocks noGrp="1"/>
          </p:cNvSpPr>
          <p:nvPr>
            <p:ph type="subTitle" idx="1"/>
          </p:nvPr>
        </p:nvSpPr>
        <p:spPr>
          <a:xfrm>
            <a:off x="6806" y="5943600"/>
            <a:ext cx="9137194" cy="914400"/>
          </a:xfrm>
        </p:spPr>
        <p:txBody>
          <a:bodyPr>
            <a:normAutofit/>
          </a:bodyPr>
          <a:lstStyle/>
          <a:p>
            <a:r>
              <a:rPr lang="en-US" sz="5000" b="1" i="1" dirty="0">
                <a:solidFill>
                  <a:schemeClr val="bg1"/>
                </a:solidFill>
                <a:effectLst>
                  <a:outerShdw blurRad="50800" dist="38100" dir="2700000" algn="tl" rotWithShape="0">
                    <a:schemeClr val="tx1">
                      <a:alpha val="43000"/>
                    </a:schemeClr>
                  </a:outerShdw>
                </a:effectLst>
              </a:rPr>
              <a:t>Luke 6:46-49</a:t>
            </a:r>
          </a:p>
        </p:txBody>
      </p:sp>
      <p:pic>
        <p:nvPicPr>
          <p:cNvPr id="5" name="Picture 4">
            <a:extLst>
              <a:ext uri="{FF2B5EF4-FFF2-40B4-BE49-F238E27FC236}">
                <a16:creationId xmlns:a16="http://schemas.microsoft.com/office/drawing/2014/main" id="{19DC9BB3-7DCC-F94B-A12F-15975A22B645}"/>
              </a:ext>
            </a:extLst>
          </p:cNvPr>
          <p:cNvPicPr>
            <a:picLocks noChangeAspect="1"/>
          </p:cNvPicPr>
          <p:nvPr/>
        </p:nvPicPr>
        <p:blipFill rotWithShape="1">
          <a:blip r:embed="rId3">
            <a:extLst>
              <a:ext uri="{28A0092B-C50C-407E-A947-70E740481C1C}">
                <a14:useLocalDpi xmlns:a14="http://schemas.microsoft.com/office/drawing/2010/main" val="0"/>
              </a:ext>
            </a:extLst>
          </a:blip>
          <a:srcRect t="14445" b="12963"/>
          <a:stretch/>
        </p:blipFill>
        <p:spPr>
          <a:xfrm>
            <a:off x="-7777" y="1752600"/>
            <a:ext cx="9144001" cy="3733800"/>
          </a:xfrm>
          <a:prstGeom prst="rect">
            <a:avLst/>
          </a:prstGeom>
        </p:spPr>
      </p:pic>
    </p:spTree>
    <p:extLst>
      <p:ext uri="{BB962C8B-B14F-4D97-AF65-F5344CB8AC3E}">
        <p14:creationId xmlns:p14="http://schemas.microsoft.com/office/powerpoint/2010/main" val="2808402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000" b="1" dirty="0">
                <a:solidFill>
                  <a:srgbClr val="FFFF00"/>
                </a:solidFill>
                <a:effectLst>
                  <a:outerShdw blurRad="50800" dist="38100" dir="2700000" algn="tl" rotWithShape="0">
                    <a:schemeClr val="tx1">
                      <a:alpha val="43000"/>
                    </a:schemeClr>
                  </a:outerShdw>
                </a:effectLst>
              </a:rPr>
              <a:t>Luke 6:46-49</a:t>
            </a:r>
          </a:p>
        </p:txBody>
      </p:sp>
      <p:sp>
        <p:nvSpPr>
          <p:cNvPr id="4" name="TextBox 3"/>
          <p:cNvSpPr txBox="1"/>
          <p:nvPr/>
        </p:nvSpPr>
        <p:spPr>
          <a:xfrm>
            <a:off x="152400" y="762000"/>
            <a:ext cx="8839200" cy="5587683"/>
          </a:xfrm>
          <a:prstGeom prst="rect">
            <a:avLst/>
          </a:prstGeom>
          <a:noFill/>
        </p:spPr>
        <p:txBody>
          <a:bodyPr wrap="square" rtlCol="0">
            <a:spAutoFit/>
          </a:bodyPr>
          <a:lstStyle/>
          <a:p>
            <a:pPr>
              <a:lnSpc>
                <a:spcPct val="93000"/>
              </a:lnSpc>
            </a:pPr>
            <a:r>
              <a:rPr lang="en-US" sz="32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46 </a:t>
            </a:r>
            <a:r>
              <a:rPr lang="en-US" sz="32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“But why do you call Me ‘Lord, Lord,’ and not do the things which I say? </a:t>
            </a:r>
            <a:r>
              <a:rPr lang="en-US" sz="32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47 </a:t>
            </a:r>
            <a:r>
              <a:rPr lang="en-US" sz="32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Whoever comes to Me, and hears My sayings and does them, I will show you whom he is like: </a:t>
            </a:r>
            <a:r>
              <a:rPr lang="en-US" sz="32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48 </a:t>
            </a:r>
            <a:r>
              <a:rPr lang="en-US" sz="32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He is like a man building a house, who dug deep and laid the foundation on the rock. And when the flood arose, the stream beat vehemently against that house, and could not shake it, for it was founded on the rock. </a:t>
            </a:r>
            <a:r>
              <a:rPr lang="en-US" sz="32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49</a:t>
            </a:r>
            <a:r>
              <a:rPr lang="en-US" sz="32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But he who heard and did nothing is like a man who built a house on the earth without a foundation, against which the stream beat vehemently; and immediately it fell. And the ruin of that house was great.” </a:t>
            </a:r>
          </a:p>
        </p:txBody>
      </p:sp>
    </p:spTree>
    <p:extLst>
      <p:ext uri="{BB962C8B-B14F-4D97-AF65-F5344CB8AC3E}">
        <p14:creationId xmlns:p14="http://schemas.microsoft.com/office/powerpoint/2010/main" val="2857796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000" b="1" dirty="0">
                <a:solidFill>
                  <a:srgbClr val="FFFF00"/>
                </a:solidFill>
                <a:effectLst>
                  <a:outerShdw blurRad="50800" dist="38100" dir="2700000" algn="tl" rotWithShape="0">
                    <a:schemeClr val="tx1">
                      <a:alpha val="43000"/>
                    </a:schemeClr>
                  </a:outerShdw>
                </a:effectLst>
              </a:rPr>
              <a:t>Luke 6:46-49</a:t>
            </a:r>
          </a:p>
        </p:txBody>
      </p:sp>
      <p:sp>
        <p:nvSpPr>
          <p:cNvPr id="4" name="TextBox 3"/>
          <p:cNvSpPr txBox="1"/>
          <p:nvPr/>
        </p:nvSpPr>
        <p:spPr>
          <a:xfrm>
            <a:off x="76200" y="762000"/>
            <a:ext cx="9067800" cy="5587683"/>
          </a:xfrm>
          <a:prstGeom prst="rect">
            <a:avLst/>
          </a:prstGeom>
          <a:noFill/>
        </p:spPr>
        <p:txBody>
          <a:bodyPr wrap="square" rtlCol="0">
            <a:spAutoFit/>
          </a:bodyPr>
          <a:lstStyle/>
          <a:p>
            <a:pPr>
              <a:lnSpc>
                <a:spcPct val="93000"/>
              </a:lnSpc>
            </a:pPr>
            <a:r>
              <a:rPr lang="en-US" sz="32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46 </a:t>
            </a:r>
            <a:r>
              <a:rPr lang="en-US" sz="32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a:t>
            </a:r>
            <a:r>
              <a:rPr lang="en-US" sz="3200" b="1" dirty="0">
                <a:solidFill>
                  <a:srgbClr val="FFFF66"/>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But why do you call Me ‘Lord, Lord,’ and not do the things which I say? </a:t>
            </a:r>
            <a:r>
              <a:rPr lang="en-US" sz="32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47 </a:t>
            </a:r>
            <a:r>
              <a:rPr lang="en-US" sz="32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Whoever comes to Me, and hears My sayings and does them, I will show you whom he is like: </a:t>
            </a:r>
            <a:r>
              <a:rPr lang="en-US" sz="32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48 </a:t>
            </a:r>
            <a:r>
              <a:rPr lang="en-US" sz="32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He is like a man building a house, who dug deep and laid the foundation on the rock. And when the flood arose, the stream beat vehemently against that house, and could not shake it, for it was founded on the rock. </a:t>
            </a:r>
            <a:r>
              <a:rPr lang="en-US" sz="32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49</a:t>
            </a:r>
            <a:r>
              <a:rPr lang="en-US" sz="32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But he who heard and did nothing is like a man who built a house on the earth without a foundation, against which the stream beat vehemently; and immediately it fell. And the ruin of that house was great.” </a:t>
            </a:r>
          </a:p>
        </p:txBody>
      </p:sp>
    </p:spTree>
    <p:extLst>
      <p:ext uri="{BB962C8B-B14F-4D97-AF65-F5344CB8AC3E}">
        <p14:creationId xmlns:p14="http://schemas.microsoft.com/office/powerpoint/2010/main" val="868443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EDA54ED-E8F8-194C-A8A8-3459D53226CD}"/>
              </a:ext>
            </a:extLst>
          </p:cNvPr>
          <p:cNvSpPr>
            <a:spLocks noGrp="1"/>
          </p:cNvSpPr>
          <p:nvPr>
            <p:ph type="title"/>
          </p:nvPr>
        </p:nvSpPr>
        <p:spPr>
          <a:xfrm>
            <a:off x="0" y="274638"/>
            <a:ext cx="9144000" cy="1143000"/>
          </a:xfrm>
        </p:spPr>
        <p:txBody>
          <a:bodyPr>
            <a:noAutofit/>
          </a:bodyPr>
          <a:lstStyle/>
          <a:p>
            <a:r>
              <a:rPr lang="en-US" b="1" dirty="0">
                <a:solidFill>
                  <a:srgbClr val="FFFF00"/>
                </a:solidFill>
                <a:effectLst>
                  <a:outerShdw blurRad="50800" dist="50800" dir="5400000" algn="ctr" rotWithShape="0">
                    <a:schemeClr val="tx1"/>
                  </a:outerShdw>
                </a:effectLst>
              </a:rPr>
              <a:t>“Lord” Is Term of Honor &amp; Respect</a:t>
            </a:r>
          </a:p>
        </p:txBody>
      </p:sp>
      <p:sp>
        <p:nvSpPr>
          <p:cNvPr id="4" name="Content Placeholder 3">
            <a:extLst>
              <a:ext uri="{FF2B5EF4-FFF2-40B4-BE49-F238E27FC236}">
                <a16:creationId xmlns:a16="http://schemas.microsoft.com/office/drawing/2014/main" id="{577DF5C1-A2B3-5F46-B193-934A514EDB65}"/>
              </a:ext>
            </a:extLst>
          </p:cNvPr>
          <p:cNvSpPr>
            <a:spLocks noGrp="1"/>
          </p:cNvSpPr>
          <p:nvPr>
            <p:ph idx="1"/>
          </p:nvPr>
        </p:nvSpPr>
        <p:spPr>
          <a:xfrm>
            <a:off x="228600" y="1600201"/>
            <a:ext cx="8915400" cy="2895599"/>
          </a:xfrm>
        </p:spPr>
        <p:txBody>
          <a:bodyPr>
            <a:normAutofit/>
          </a:bodyPr>
          <a:lstStyle/>
          <a:p>
            <a:pPr>
              <a:spcBef>
                <a:spcPts val="0"/>
              </a:spcBef>
              <a:spcAft>
                <a:spcPts val="1200"/>
              </a:spcAft>
              <a:buClr>
                <a:srgbClr val="FFFF00"/>
              </a:buClr>
            </a:pPr>
            <a:r>
              <a:rPr lang="en-US" sz="3400" dirty="0">
                <a:solidFill>
                  <a:schemeClr val="bg1"/>
                </a:solidFill>
                <a:effectLst>
                  <a:outerShdw blurRad="50800" dist="50800" dir="5400000" algn="ctr" rotWithShape="0">
                    <a:schemeClr val="tx1"/>
                  </a:outerShdw>
                </a:effectLst>
              </a:rPr>
              <a:t>Their words “Lord, Lord” proclaimed respect</a:t>
            </a:r>
          </a:p>
          <a:p>
            <a:pPr>
              <a:spcBef>
                <a:spcPts val="0"/>
              </a:spcBef>
              <a:spcAft>
                <a:spcPts val="1200"/>
              </a:spcAft>
              <a:buClr>
                <a:srgbClr val="FFFF00"/>
              </a:buClr>
            </a:pPr>
            <a:r>
              <a:rPr lang="en-US" sz="3400" dirty="0">
                <a:solidFill>
                  <a:schemeClr val="bg1"/>
                </a:solidFill>
                <a:effectLst>
                  <a:outerShdw blurRad="50800" dist="50800" dir="5400000" algn="ctr" rotWithShape="0">
                    <a:schemeClr val="tx1"/>
                  </a:outerShdw>
                </a:effectLst>
              </a:rPr>
              <a:t>But their actions showed no true honor existed</a:t>
            </a:r>
          </a:p>
          <a:p>
            <a:pPr>
              <a:spcBef>
                <a:spcPts val="0"/>
              </a:spcBef>
              <a:spcAft>
                <a:spcPts val="1200"/>
              </a:spcAft>
              <a:buClr>
                <a:srgbClr val="FFFF00"/>
              </a:buClr>
            </a:pPr>
            <a:r>
              <a:rPr lang="en-US" sz="3400" dirty="0">
                <a:solidFill>
                  <a:schemeClr val="bg1"/>
                </a:solidFill>
                <a:effectLst>
                  <a:outerShdw blurRad="50800" dist="50800" dir="5400000" algn="ctr" rotWithShape="0">
                    <a:schemeClr val="tx1"/>
                  </a:outerShdw>
                </a:effectLst>
              </a:rPr>
              <a:t>If true honor &amp; respect are present, obedience and reverence are seen in one’s actions</a:t>
            </a:r>
          </a:p>
        </p:txBody>
      </p:sp>
      <p:sp>
        <p:nvSpPr>
          <p:cNvPr id="5" name="Rectangle 4">
            <a:extLst>
              <a:ext uri="{FF2B5EF4-FFF2-40B4-BE49-F238E27FC236}">
                <a16:creationId xmlns:a16="http://schemas.microsoft.com/office/drawing/2014/main" id="{9DF0B0E1-4E4C-9B4F-99E7-BB745A3685F7}"/>
              </a:ext>
            </a:extLst>
          </p:cNvPr>
          <p:cNvSpPr/>
          <p:nvPr/>
        </p:nvSpPr>
        <p:spPr>
          <a:xfrm>
            <a:off x="0" y="4419600"/>
            <a:ext cx="9144000" cy="2438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en-US" sz="2600" dirty="0">
                <a:solidFill>
                  <a:srgbClr val="FFFF66"/>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“A son honors his father, and a servant his master. If then I am the Father, where is My honor? And if I am a Master, where is My reverence? Says the Lord of hosts to you priests who despise My name. Yet you say, ‘In what way have we despised Your name?’” </a:t>
            </a:r>
            <a:r>
              <a:rPr lang="en-US" sz="2600" b="1" dirty="0">
                <a:solidFill>
                  <a:srgbClr val="00FFFF"/>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Malachi 1:6</a:t>
            </a:r>
          </a:p>
        </p:txBody>
      </p:sp>
    </p:spTree>
    <p:extLst>
      <p:ext uri="{BB962C8B-B14F-4D97-AF65-F5344CB8AC3E}">
        <p14:creationId xmlns:p14="http://schemas.microsoft.com/office/powerpoint/2010/main" val="827437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ppt_w</p:attrName>
                                        </p:attrNameLst>
                                      </p:cBhvr>
                                      <p:tavLst>
                                        <p:tav tm="0">
                                          <p:val>
                                            <p:fltVal val="0"/>
                                          </p:val>
                                        </p:tav>
                                        <p:tav tm="100000">
                                          <p:val>
                                            <p:strVal val="#ppt_w"/>
                                          </p:val>
                                        </p:tav>
                                      </p:tavLst>
                                    </p:anim>
                                    <p:anim calcmode="lin" valueType="num">
                                      <p:cBhvr>
                                        <p:cTn id="29" dur="500" fill="hold"/>
                                        <p:tgtEl>
                                          <p:spTgt spid="5"/>
                                        </p:tgtEl>
                                        <p:attrNameLst>
                                          <p:attrName>ppt_h</p:attrName>
                                        </p:attrNameLst>
                                      </p:cBhvr>
                                      <p:tavLst>
                                        <p:tav tm="0">
                                          <p:val>
                                            <p:fltVal val="0"/>
                                          </p:val>
                                        </p:tav>
                                        <p:tav tm="100000">
                                          <p:val>
                                            <p:strVal val="#ppt_h"/>
                                          </p:val>
                                        </p:tav>
                                      </p:tavLst>
                                    </p:anim>
                                    <p:animEffect transition="in" filter="fade">
                                      <p:cBhvr>
                                        <p:cTn id="3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6200" y="0"/>
            <a:ext cx="9296400" cy="838200"/>
          </a:xfrm>
        </p:spPr>
        <p:txBody>
          <a:bodyPr>
            <a:noAutofit/>
          </a:bodyPr>
          <a:lstStyle/>
          <a:p>
            <a:r>
              <a:rPr lang="en-US" sz="4000" b="1" dirty="0">
                <a:solidFill>
                  <a:srgbClr val="FFFF00"/>
                </a:solidFill>
                <a:effectLst>
                  <a:outerShdw blurRad="50800" dist="38100" dir="2700000" algn="tl" rotWithShape="0">
                    <a:schemeClr val="tx1">
                      <a:alpha val="43000"/>
                    </a:schemeClr>
                  </a:outerShdw>
                </a:effectLst>
              </a:rPr>
              <a:t>Building</a:t>
            </a:r>
            <a:r>
              <a:rPr lang="en-US" sz="2800" b="1" dirty="0">
                <a:solidFill>
                  <a:srgbClr val="FFFF00"/>
                </a:solidFill>
                <a:effectLst>
                  <a:outerShdw blurRad="50800" dist="38100" dir="2700000" algn="tl" rotWithShape="0">
                    <a:schemeClr val="tx1">
                      <a:alpha val="43000"/>
                    </a:schemeClr>
                  </a:outerShdw>
                </a:effectLst>
              </a:rPr>
              <a:t> </a:t>
            </a:r>
            <a:r>
              <a:rPr lang="en-US" sz="4000" b="1" dirty="0">
                <a:solidFill>
                  <a:srgbClr val="FFFF00"/>
                </a:solidFill>
                <a:effectLst>
                  <a:outerShdw blurRad="50800" dist="38100" dir="2700000" algn="tl" rotWithShape="0">
                    <a:schemeClr val="tx1">
                      <a:alpha val="43000"/>
                    </a:schemeClr>
                  </a:outerShdw>
                </a:effectLst>
              </a:rPr>
              <a:t>the</a:t>
            </a:r>
            <a:r>
              <a:rPr lang="en-US" sz="2800" b="1" dirty="0">
                <a:solidFill>
                  <a:srgbClr val="FFFF00"/>
                </a:solidFill>
                <a:effectLst>
                  <a:outerShdw blurRad="50800" dist="38100" dir="2700000" algn="tl" rotWithShape="0">
                    <a:schemeClr val="tx1">
                      <a:alpha val="43000"/>
                    </a:schemeClr>
                  </a:outerShdw>
                </a:effectLst>
              </a:rPr>
              <a:t> </a:t>
            </a:r>
            <a:r>
              <a:rPr lang="en-US" sz="4000" b="1" dirty="0">
                <a:solidFill>
                  <a:srgbClr val="FFFF00"/>
                </a:solidFill>
                <a:effectLst>
                  <a:outerShdw blurRad="50800" dist="38100" dir="2700000" algn="tl" rotWithShape="0">
                    <a:schemeClr val="tx1">
                      <a:alpha val="43000"/>
                    </a:schemeClr>
                  </a:outerShdw>
                </a:effectLst>
              </a:rPr>
              <a:t>House</a:t>
            </a:r>
            <a:r>
              <a:rPr lang="en-US" sz="3200" b="1" dirty="0">
                <a:solidFill>
                  <a:srgbClr val="FFFF00"/>
                </a:solidFill>
                <a:effectLst>
                  <a:outerShdw blurRad="50800" dist="38100" dir="2700000" algn="tl" rotWithShape="0">
                    <a:schemeClr val="tx1">
                      <a:alpha val="43000"/>
                    </a:schemeClr>
                  </a:outerShdw>
                </a:effectLst>
              </a:rPr>
              <a:t> – </a:t>
            </a:r>
            <a:r>
              <a:rPr lang="en-US" sz="4000" b="1" dirty="0">
                <a:solidFill>
                  <a:srgbClr val="FFFF00"/>
                </a:solidFill>
                <a:effectLst>
                  <a:outerShdw blurRad="50800" dist="38100" dir="2700000" algn="tl" rotWithShape="0">
                    <a:schemeClr val="tx1">
                      <a:alpha val="43000"/>
                    </a:schemeClr>
                  </a:outerShdw>
                </a:effectLst>
              </a:rPr>
              <a:t>Life</a:t>
            </a:r>
            <a:r>
              <a:rPr lang="en-US" sz="2800" b="1" dirty="0">
                <a:solidFill>
                  <a:srgbClr val="FFFF00"/>
                </a:solidFill>
                <a:effectLst>
                  <a:outerShdw blurRad="50800" dist="38100" dir="2700000" algn="tl" rotWithShape="0">
                    <a:schemeClr val="tx1">
                      <a:alpha val="43000"/>
                    </a:schemeClr>
                  </a:outerShdw>
                </a:effectLst>
              </a:rPr>
              <a:t> </a:t>
            </a:r>
            <a:r>
              <a:rPr lang="en-US" sz="4000" b="1" dirty="0">
                <a:solidFill>
                  <a:srgbClr val="FFFF00"/>
                </a:solidFill>
                <a:effectLst>
                  <a:outerShdw blurRad="50800" dist="38100" dir="2700000" algn="tl" rotWithShape="0">
                    <a:schemeClr val="tx1">
                      <a:alpha val="43000"/>
                    </a:schemeClr>
                  </a:outerShdw>
                </a:effectLst>
              </a:rPr>
              <a:t>to</a:t>
            </a:r>
            <a:r>
              <a:rPr lang="en-US" sz="2800" b="1" dirty="0">
                <a:solidFill>
                  <a:srgbClr val="FFFF00"/>
                </a:solidFill>
                <a:effectLst>
                  <a:outerShdw blurRad="50800" dist="38100" dir="2700000" algn="tl" rotWithShape="0">
                    <a:schemeClr val="tx1">
                      <a:alpha val="43000"/>
                    </a:schemeClr>
                  </a:outerShdw>
                </a:effectLst>
              </a:rPr>
              <a:t> </a:t>
            </a:r>
            <a:r>
              <a:rPr lang="en-US" sz="4000" b="1" dirty="0">
                <a:solidFill>
                  <a:srgbClr val="FFFF00"/>
                </a:solidFill>
                <a:effectLst>
                  <a:outerShdw blurRad="50800" dist="38100" dir="2700000" algn="tl" rotWithShape="0">
                    <a:schemeClr val="tx1">
                      <a:alpha val="43000"/>
                    </a:schemeClr>
                  </a:outerShdw>
                </a:effectLst>
              </a:rPr>
              <a:t>Honor</a:t>
            </a:r>
            <a:r>
              <a:rPr lang="en-US" sz="2800" b="1" dirty="0">
                <a:solidFill>
                  <a:srgbClr val="FFFF00"/>
                </a:solidFill>
                <a:effectLst>
                  <a:outerShdw blurRad="50800" dist="38100" dir="2700000" algn="tl" rotWithShape="0">
                    <a:schemeClr val="tx1">
                      <a:alpha val="43000"/>
                    </a:schemeClr>
                  </a:outerShdw>
                </a:effectLst>
              </a:rPr>
              <a:t> </a:t>
            </a:r>
            <a:r>
              <a:rPr lang="en-US" sz="4000" b="1" dirty="0">
                <a:solidFill>
                  <a:srgbClr val="FFFF00"/>
                </a:solidFill>
                <a:effectLst>
                  <a:outerShdw blurRad="50800" dist="38100" dir="2700000" algn="tl" rotWithShape="0">
                    <a:schemeClr val="tx1">
                      <a:alpha val="43000"/>
                    </a:schemeClr>
                  </a:outerShdw>
                </a:effectLst>
              </a:rPr>
              <a:t>Christ</a:t>
            </a:r>
            <a:endParaRPr lang="en-US" sz="4000" dirty="0">
              <a:solidFill>
                <a:srgbClr val="FFFF00"/>
              </a:solidFill>
              <a:effectLst>
                <a:outerShdw blurRad="50800" dist="38100" dir="2700000" algn="tl" rotWithShape="0">
                  <a:schemeClr val="tx1">
                    <a:alpha val="43000"/>
                  </a:schemeClr>
                </a:outerShdw>
              </a:effectLst>
            </a:endParaRPr>
          </a:p>
        </p:txBody>
      </p:sp>
      <p:sp>
        <p:nvSpPr>
          <p:cNvPr id="7171" name="Rectangle 3"/>
          <p:cNvSpPr>
            <a:spLocks noGrp="1" noChangeArrowheads="1"/>
          </p:cNvSpPr>
          <p:nvPr>
            <p:ph type="body" idx="1"/>
          </p:nvPr>
        </p:nvSpPr>
        <p:spPr>
          <a:xfrm>
            <a:off x="0" y="838200"/>
            <a:ext cx="9220200" cy="6019800"/>
          </a:xfrm>
        </p:spPr>
        <p:txBody>
          <a:bodyPr>
            <a:normAutofit fontScale="77500" lnSpcReduction="20000"/>
          </a:bodyPr>
          <a:lstStyle/>
          <a:p>
            <a:pPr>
              <a:lnSpc>
                <a:spcPct val="110000"/>
              </a:lnSpc>
              <a:spcBef>
                <a:spcPts val="0"/>
              </a:spcBef>
              <a:spcAft>
                <a:spcPts val="600"/>
              </a:spcAft>
              <a:buClr>
                <a:srgbClr val="FFFF00"/>
              </a:buClr>
            </a:pPr>
            <a:r>
              <a:rPr lang="en-US" sz="3900" dirty="0">
                <a:solidFill>
                  <a:schemeClr val="bg1"/>
                </a:solidFill>
                <a:effectLst>
                  <a:outerShdw blurRad="50800" dist="38100" dir="2700000" algn="tl" rotWithShape="0">
                    <a:schemeClr val="tx1">
                      <a:alpha val="43000"/>
                    </a:schemeClr>
                  </a:outerShdw>
                </a:effectLst>
              </a:rPr>
              <a:t>Recognized the Need to Build – Action Required (Obey)</a:t>
            </a:r>
          </a:p>
          <a:p>
            <a:pPr lvl="1">
              <a:lnSpc>
                <a:spcPct val="110000"/>
              </a:lnSpc>
              <a:spcBef>
                <a:spcPts val="0"/>
              </a:spcBef>
              <a:spcAft>
                <a:spcPts val="600"/>
              </a:spcAft>
              <a:buClr>
                <a:schemeClr val="bg1"/>
              </a:buClr>
            </a:pPr>
            <a:r>
              <a:rPr lang="en-US" sz="3300" b="1" i="1" dirty="0">
                <a:solidFill>
                  <a:srgbClr val="FFFF66"/>
                </a:solidFill>
                <a:effectLst>
                  <a:outerShdw blurRad="50800" dist="38100" dir="2700000" algn="tl" rotWithShape="0">
                    <a:schemeClr val="tx1">
                      <a:alpha val="43000"/>
                    </a:schemeClr>
                  </a:outerShdw>
                </a:effectLst>
              </a:rPr>
              <a:t>Matt. 25:14-30  </a:t>
            </a:r>
            <a:r>
              <a:rPr lang="en-US" sz="3300" dirty="0">
                <a:solidFill>
                  <a:schemeClr val="bg1"/>
                </a:solidFill>
                <a:effectLst>
                  <a:outerShdw blurRad="50800" dist="38100" dir="2700000" algn="tl" rotWithShape="0">
                    <a:schemeClr val="tx1">
                      <a:alpha val="43000"/>
                    </a:schemeClr>
                  </a:outerShdw>
                </a:effectLst>
              </a:rPr>
              <a:t>One talent man condemned for doing nothing</a:t>
            </a:r>
          </a:p>
          <a:p>
            <a:pPr lvl="1">
              <a:lnSpc>
                <a:spcPct val="110000"/>
              </a:lnSpc>
              <a:spcBef>
                <a:spcPts val="0"/>
              </a:spcBef>
              <a:spcAft>
                <a:spcPts val="600"/>
              </a:spcAft>
              <a:buClr>
                <a:schemeClr val="bg1"/>
              </a:buClr>
            </a:pPr>
            <a:r>
              <a:rPr lang="en-US" sz="3300" b="1" i="1" dirty="0">
                <a:solidFill>
                  <a:srgbClr val="FFFF66"/>
                </a:solidFill>
                <a:effectLst>
                  <a:outerShdw blurRad="50800" dist="38100" dir="2700000" algn="tl" rotWithShape="0">
                    <a:schemeClr val="tx1">
                      <a:alpha val="43000"/>
                    </a:schemeClr>
                  </a:outerShdw>
                </a:effectLst>
              </a:rPr>
              <a:t>James 1:22-25  </a:t>
            </a:r>
            <a:r>
              <a:rPr lang="en-US" sz="3300" dirty="0">
                <a:solidFill>
                  <a:schemeClr val="bg1"/>
                </a:solidFill>
                <a:effectLst>
                  <a:outerShdw blurRad="50800" dist="38100" dir="2700000" algn="tl" rotWithShape="0">
                    <a:schemeClr val="tx1">
                      <a:alpha val="43000"/>
                    </a:schemeClr>
                  </a:outerShdw>
                </a:effectLst>
              </a:rPr>
              <a:t>Obedience of word is required for blessing</a:t>
            </a:r>
          </a:p>
          <a:p>
            <a:pPr lvl="1">
              <a:lnSpc>
                <a:spcPct val="110000"/>
              </a:lnSpc>
              <a:spcBef>
                <a:spcPts val="0"/>
              </a:spcBef>
              <a:spcAft>
                <a:spcPts val="600"/>
              </a:spcAft>
              <a:buClr>
                <a:schemeClr val="bg1"/>
              </a:buClr>
            </a:pPr>
            <a:r>
              <a:rPr lang="en-US" sz="3300" b="1" i="1" dirty="0">
                <a:solidFill>
                  <a:srgbClr val="FFFF66"/>
                </a:solidFill>
                <a:effectLst>
                  <a:outerShdw blurRad="50800" dist="38100" dir="2700000" algn="tl" rotWithShape="0">
                    <a:schemeClr val="tx1">
                      <a:alpha val="43000"/>
                    </a:schemeClr>
                  </a:outerShdw>
                </a:effectLst>
              </a:rPr>
              <a:t>Revelation 22:14  </a:t>
            </a:r>
            <a:r>
              <a:rPr lang="en-US" sz="3300" dirty="0">
                <a:solidFill>
                  <a:schemeClr val="bg1"/>
                </a:solidFill>
                <a:effectLst>
                  <a:outerShdw blurRad="50800" dist="38100" dir="2700000" algn="tl" rotWithShape="0">
                    <a:schemeClr val="tx1">
                      <a:alpha val="43000"/>
                    </a:schemeClr>
                  </a:outerShdw>
                </a:effectLst>
              </a:rPr>
              <a:t>Blessed are those who do His commands</a:t>
            </a:r>
          </a:p>
          <a:p>
            <a:pPr>
              <a:lnSpc>
                <a:spcPct val="110000"/>
              </a:lnSpc>
              <a:spcBef>
                <a:spcPts val="0"/>
              </a:spcBef>
              <a:spcAft>
                <a:spcPts val="600"/>
              </a:spcAft>
              <a:buClr>
                <a:srgbClr val="FFFF00"/>
              </a:buClr>
            </a:pPr>
            <a:r>
              <a:rPr lang="en-US" sz="3900" dirty="0">
                <a:solidFill>
                  <a:schemeClr val="bg1"/>
                </a:solidFill>
                <a:effectLst>
                  <a:outerShdw blurRad="50800" dist="38100" dir="2700000" algn="tl" rotWithShape="0">
                    <a:schemeClr val="tx1">
                      <a:alpha val="43000"/>
                    </a:schemeClr>
                  </a:outerShdw>
                </a:effectLst>
              </a:rPr>
              <a:t>Dug Deep to Lay the Foundation – Depth of Faith</a:t>
            </a:r>
          </a:p>
          <a:p>
            <a:pPr lvl="1">
              <a:lnSpc>
                <a:spcPct val="110000"/>
              </a:lnSpc>
              <a:spcBef>
                <a:spcPts val="0"/>
              </a:spcBef>
              <a:spcAft>
                <a:spcPts val="600"/>
              </a:spcAft>
              <a:buClr>
                <a:schemeClr val="bg1"/>
              </a:buClr>
            </a:pPr>
            <a:r>
              <a:rPr lang="en-US" sz="3300" b="1" i="1" dirty="0">
                <a:solidFill>
                  <a:srgbClr val="FFFF66"/>
                </a:solidFill>
                <a:effectLst>
                  <a:outerShdw blurRad="50800" dist="38100" dir="2700000" algn="tl" rotWithShape="0">
                    <a:schemeClr val="tx1">
                      <a:alpha val="43000"/>
                    </a:schemeClr>
                  </a:outerShdw>
                </a:effectLst>
              </a:rPr>
              <a:t>Luke 8:13-14  </a:t>
            </a:r>
            <a:r>
              <a:rPr lang="en-US" sz="3300" dirty="0">
                <a:solidFill>
                  <a:schemeClr val="bg1"/>
                </a:solidFill>
                <a:effectLst>
                  <a:outerShdw blurRad="50800" dist="38100" dir="2700000" algn="tl" rotWithShape="0">
                    <a:schemeClr val="tx1">
                      <a:alpha val="43000"/>
                    </a:schemeClr>
                  </a:outerShdw>
                </a:effectLst>
              </a:rPr>
              <a:t>Rocky &amp; thorny soil in parable of sower</a:t>
            </a:r>
          </a:p>
          <a:p>
            <a:pPr lvl="1">
              <a:lnSpc>
                <a:spcPct val="110000"/>
              </a:lnSpc>
              <a:spcBef>
                <a:spcPts val="0"/>
              </a:spcBef>
              <a:spcAft>
                <a:spcPts val="600"/>
              </a:spcAft>
              <a:buClr>
                <a:schemeClr val="bg1"/>
              </a:buClr>
            </a:pPr>
            <a:r>
              <a:rPr lang="en-US" sz="3300" b="1" i="1" dirty="0">
                <a:solidFill>
                  <a:srgbClr val="FFFF66"/>
                </a:solidFill>
                <a:effectLst>
                  <a:outerShdw blurRad="50800" dist="38100" dir="2700000" algn="tl" rotWithShape="0">
                    <a:schemeClr val="tx1">
                      <a:alpha val="43000"/>
                    </a:schemeClr>
                  </a:outerShdw>
                </a:effectLst>
              </a:rPr>
              <a:t>Psalm 1:1-2  </a:t>
            </a:r>
            <a:r>
              <a:rPr lang="en-US" sz="3300" dirty="0">
                <a:solidFill>
                  <a:schemeClr val="bg1"/>
                </a:solidFill>
                <a:effectLst>
                  <a:outerShdw blurRad="50800" dist="38100" dir="2700000" algn="tl" rotWithShape="0">
                    <a:schemeClr val="tx1">
                      <a:alpha val="43000"/>
                    </a:schemeClr>
                  </a:outerShdw>
                </a:effectLst>
              </a:rPr>
              <a:t>One delighting in word of God abides long in it</a:t>
            </a:r>
          </a:p>
          <a:p>
            <a:pPr lvl="1">
              <a:lnSpc>
                <a:spcPct val="110000"/>
              </a:lnSpc>
              <a:spcBef>
                <a:spcPts val="0"/>
              </a:spcBef>
              <a:spcAft>
                <a:spcPts val="600"/>
              </a:spcAft>
              <a:buClr>
                <a:schemeClr val="bg1"/>
              </a:buClr>
            </a:pPr>
            <a:r>
              <a:rPr lang="en-US" sz="3300" b="1" i="1" dirty="0">
                <a:solidFill>
                  <a:srgbClr val="FFFF66"/>
                </a:solidFill>
                <a:effectLst>
                  <a:outerShdw blurRad="50800" dist="38100" dir="2700000" algn="tl" rotWithShape="0">
                    <a:schemeClr val="tx1">
                      <a:alpha val="43000"/>
                    </a:schemeClr>
                  </a:outerShdw>
                </a:effectLst>
              </a:rPr>
              <a:t>2 Peter 1:5-11  </a:t>
            </a:r>
            <a:r>
              <a:rPr lang="en-US" sz="3300" dirty="0">
                <a:solidFill>
                  <a:schemeClr val="bg1"/>
                </a:solidFill>
                <a:effectLst>
                  <a:outerShdw blurRad="50800" dist="38100" dir="2700000" algn="tl" rotWithShape="0">
                    <a:schemeClr val="tx1">
                      <a:alpha val="43000"/>
                    </a:schemeClr>
                  </a:outerShdw>
                </a:effectLst>
              </a:rPr>
              <a:t>Depth of character &amp; abounding required</a:t>
            </a:r>
          </a:p>
          <a:p>
            <a:pPr>
              <a:lnSpc>
                <a:spcPct val="110000"/>
              </a:lnSpc>
              <a:spcBef>
                <a:spcPts val="0"/>
              </a:spcBef>
              <a:spcAft>
                <a:spcPts val="600"/>
              </a:spcAft>
              <a:buClr>
                <a:srgbClr val="FFFF00"/>
              </a:buClr>
            </a:pPr>
            <a:r>
              <a:rPr lang="en-US" sz="3900" dirty="0">
                <a:solidFill>
                  <a:schemeClr val="bg1"/>
                </a:solidFill>
                <a:effectLst>
                  <a:outerShdw blurRad="50800" dist="38100" dir="2700000" algn="tl" rotWithShape="0">
                    <a:schemeClr val="tx1">
                      <a:alpha val="43000"/>
                    </a:schemeClr>
                  </a:outerShdw>
                </a:effectLst>
              </a:rPr>
              <a:t>Built to Withstand the Assaults of Life – Perseverance </a:t>
            </a:r>
          </a:p>
          <a:p>
            <a:pPr lvl="1">
              <a:lnSpc>
                <a:spcPct val="110000"/>
              </a:lnSpc>
              <a:spcBef>
                <a:spcPts val="0"/>
              </a:spcBef>
              <a:spcAft>
                <a:spcPts val="600"/>
              </a:spcAft>
              <a:buClr>
                <a:schemeClr val="bg1"/>
              </a:buClr>
            </a:pPr>
            <a:r>
              <a:rPr lang="en-US" sz="3300" b="1" i="1" dirty="0">
                <a:solidFill>
                  <a:srgbClr val="FFFF66"/>
                </a:solidFill>
                <a:effectLst>
                  <a:outerShdw blurRad="50800" dist="38100" dir="2700000" algn="tl" rotWithShape="0">
                    <a:schemeClr val="tx1">
                      <a:alpha val="43000"/>
                    </a:schemeClr>
                  </a:outerShdw>
                </a:effectLst>
              </a:rPr>
              <a:t>1 Peter 5:8-9  </a:t>
            </a:r>
            <a:r>
              <a:rPr lang="en-US" sz="3300" dirty="0">
                <a:solidFill>
                  <a:schemeClr val="bg1"/>
                </a:solidFill>
                <a:effectLst>
                  <a:outerShdw blurRad="50800" dist="38100" dir="2700000" algn="tl" rotWithShape="0">
                    <a:schemeClr val="tx1">
                      <a:alpha val="43000"/>
                    </a:schemeClr>
                  </a:outerShdw>
                </a:effectLst>
              </a:rPr>
              <a:t>Must withstand the devil and his attacks</a:t>
            </a:r>
          </a:p>
          <a:p>
            <a:pPr lvl="1">
              <a:lnSpc>
                <a:spcPct val="110000"/>
              </a:lnSpc>
              <a:spcBef>
                <a:spcPts val="0"/>
              </a:spcBef>
              <a:spcAft>
                <a:spcPts val="600"/>
              </a:spcAft>
              <a:buClr>
                <a:schemeClr val="bg1"/>
              </a:buClr>
            </a:pPr>
            <a:r>
              <a:rPr lang="en-US" sz="3300" b="1" i="1" dirty="0">
                <a:solidFill>
                  <a:srgbClr val="FFFF66"/>
                </a:solidFill>
                <a:effectLst>
                  <a:outerShdw blurRad="50800" dist="38100" dir="2700000" algn="tl" rotWithShape="0">
                    <a:schemeClr val="tx1">
                      <a:alpha val="43000"/>
                    </a:schemeClr>
                  </a:outerShdw>
                </a:effectLst>
              </a:rPr>
              <a:t>Galatians 6:9  </a:t>
            </a:r>
            <a:r>
              <a:rPr lang="en-US" sz="3300" dirty="0">
                <a:solidFill>
                  <a:schemeClr val="bg1"/>
                </a:solidFill>
                <a:effectLst>
                  <a:outerShdw blurRad="50800" dist="38100" dir="2700000" algn="tl" rotWithShape="0">
                    <a:schemeClr val="tx1">
                      <a:alpha val="43000"/>
                    </a:schemeClr>
                  </a:outerShdw>
                </a:effectLst>
              </a:rPr>
              <a:t>Do not grow weary while doing good</a:t>
            </a:r>
          </a:p>
          <a:p>
            <a:pPr lvl="1">
              <a:lnSpc>
                <a:spcPct val="110000"/>
              </a:lnSpc>
              <a:spcBef>
                <a:spcPts val="0"/>
              </a:spcBef>
              <a:spcAft>
                <a:spcPts val="600"/>
              </a:spcAft>
              <a:buClr>
                <a:schemeClr val="bg1"/>
              </a:buClr>
            </a:pPr>
            <a:r>
              <a:rPr lang="en-US" sz="3300" b="1" i="1" dirty="0">
                <a:solidFill>
                  <a:srgbClr val="FFFF66"/>
                </a:solidFill>
                <a:effectLst>
                  <a:outerShdw blurRad="50800" dist="38100" dir="2700000" algn="tl" rotWithShape="0">
                    <a:schemeClr val="tx1">
                      <a:alpha val="43000"/>
                    </a:schemeClr>
                  </a:outerShdw>
                </a:effectLst>
              </a:rPr>
              <a:t>Romans 2:5-8  </a:t>
            </a:r>
            <a:r>
              <a:rPr lang="en-US" sz="3300" dirty="0">
                <a:solidFill>
                  <a:schemeClr val="bg1"/>
                </a:solidFill>
                <a:effectLst>
                  <a:outerShdw blurRad="50800" dist="38100" dir="2700000" algn="tl" rotWithShape="0">
                    <a:schemeClr val="tx1">
                      <a:alpha val="43000"/>
                    </a:schemeClr>
                  </a:outerShdw>
                </a:effectLst>
              </a:rPr>
              <a:t>“Patient continuance in doing good...”</a:t>
            </a:r>
          </a:p>
          <a:p>
            <a:pPr>
              <a:lnSpc>
                <a:spcPct val="110000"/>
              </a:lnSpc>
              <a:spcBef>
                <a:spcPts val="0"/>
              </a:spcBef>
              <a:spcAft>
                <a:spcPts val="600"/>
              </a:spcAft>
              <a:buClr>
                <a:srgbClr val="FFFF00"/>
              </a:buClr>
            </a:pPr>
            <a:r>
              <a:rPr lang="en-US" sz="3900" b="1" dirty="0">
                <a:solidFill>
                  <a:schemeClr val="bg1"/>
                </a:solidFill>
                <a:effectLst>
                  <a:outerShdw blurRad="50800" dist="38100" dir="2700000" algn="tl" rotWithShape="0">
                    <a:schemeClr val="tx1">
                      <a:alpha val="43000"/>
                    </a:schemeClr>
                  </a:outerShdw>
                </a:effectLst>
              </a:rPr>
              <a:t>Honor Is Properly Judged by Recipient, Not Giver</a:t>
            </a:r>
          </a:p>
        </p:txBody>
      </p:sp>
    </p:spTree>
    <p:extLst>
      <p:ext uri="{BB962C8B-B14F-4D97-AF65-F5344CB8AC3E}">
        <p14:creationId xmlns:p14="http://schemas.microsoft.com/office/powerpoint/2010/main" val="3039846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wipe(left)">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wipe(left)">
                                      <p:cBhvr>
                                        <p:cTn id="12" dur="5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wipe(left)">
                                      <p:cBhvr>
                                        <p:cTn id="17" dur="500"/>
                                        <p:tgtEl>
                                          <p:spTgt spid="71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wipe(left)">
                                      <p:cBhvr>
                                        <p:cTn id="22" dur="500"/>
                                        <p:tgtEl>
                                          <p:spTgt spid="71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171">
                                            <p:txEl>
                                              <p:pRg st="4" end="4"/>
                                            </p:txEl>
                                          </p:spTgt>
                                        </p:tgtEl>
                                        <p:attrNameLst>
                                          <p:attrName>style.visibility</p:attrName>
                                        </p:attrNameLst>
                                      </p:cBhvr>
                                      <p:to>
                                        <p:strVal val="visible"/>
                                      </p:to>
                                    </p:set>
                                    <p:animEffect transition="in" filter="wipe(left)">
                                      <p:cBhvr>
                                        <p:cTn id="27" dur="500"/>
                                        <p:tgtEl>
                                          <p:spTgt spid="71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171">
                                            <p:txEl>
                                              <p:pRg st="5" end="5"/>
                                            </p:txEl>
                                          </p:spTgt>
                                        </p:tgtEl>
                                        <p:attrNameLst>
                                          <p:attrName>style.visibility</p:attrName>
                                        </p:attrNameLst>
                                      </p:cBhvr>
                                      <p:to>
                                        <p:strVal val="visible"/>
                                      </p:to>
                                    </p:set>
                                    <p:animEffect transition="in" filter="wipe(left)">
                                      <p:cBhvr>
                                        <p:cTn id="32" dur="500"/>
                                        <p:tgtEl>
                                          <p:spTgt spid="717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171">
                                            <p:txEl>
                                              <p:pRg st="6" end="6"/>
                                            </p:txEl>
                                          </p:spTgt>
                                        </p:tgtEl>
                                        <p:attrNameLst>
                                          <p:attrName>style.visibility</p:attrName>
                                        </p:attrNameLst>
                                      </p:cBhvr>
                                      <p:to>
                                        <p:strVal val="visible"/>
                                      </p:to>
                                    </p:set>
                                    <p:animEffect transition="in" filter="wipe(left)">
                                      <p:cBhvr>
                                        <p:cTn id="37" dur="500"/>
                                        <p:tgtEl>
                                          <p:spTgt spid="717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7171">
                                            <p:txEl>
                                              <p:pRg st="7" end="7"/>
                                            </p:txEl>
                                          </p:spTgt>
                                        </p:tgtEl>
                                        <p:attrNameLst>
                                          <p:attrName>style.visibility</p:attrName>
                                        </p:attrNameLst>
                                      </p:cBhvr>
                                      <p:to>
                                        <p:strVal val="visible"/>
                                      </p:to>
                                    </p:set>
                                    <p:animEffect transition="in" filter="wipe(left)">
                                      <p:cBhvr>
                                        <p:cTn id="42" dur="500"/>
                                        <p:tgtEl>
                                          <p:spTgt spid="717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7171">
                                            <p:txEl>
                                              <p:pRg st="8" end="8"/>
                                            </p:txEl>
                                          </p:spTgt>
                                        </p:tgtEl>
                                        <p:attrNameLst>
                                          <p:attrName>style.visibility</p:attrName>
                                        </p:attrNameLst>
                                      </p:cBhvr>
                                      <p:to>
                                        <p:strVal val="visible"/>
                                      </p:to>
                                    </p:set>
                                    <p:animEffect transition="in" filter="wipe(left)">
                                      <p:cBhvr>
                                        <p:cTn id="47" dur="500"/>
                                        <p:tgtEl>
                                          <p:spTgt spid="7171">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7171">
                                            <p:txEl>
                                              <p:pRg st="9" end="9"/>
                                            </p:txEl>
                                          </p:spTgt>
                                        </p:tgtEl>
                                        <p:attrNameLst>
                                          <p:attrName>style.visibility</p:attrName>
                                        </p:attrNameLst>
                                      </p:cBhvr>
                                      <p:to>
                                        <p:strVal val="visible"/>
                                      </p:to>
                                    </p:set>
                                    <p:animEffect transition="in" filter="wipe(left)">
                                      <p:cBhvr>
                                        <p:cTn id="52" dur="500"/>
                                        <p:tgtEl>
                                          <p:spTgt spid="7171">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7171">
                                            <p:txEl>
                                              <p:pRg st="10" end="10"/>
                                            </p:txEl>
                                          </p:spTgt>
                                        </p:tgtEl>
                                        <p:attrNameLst>
                                          <p:attrName>style.visibility</p:attrName>
                                        </p:attrNameLst>
                                      </p:cBhvr>
                                      <p:to>
                                        <p:strVal val="visible"/>
                                      </p:to>
                                    </p:set>
                                    <p:animEffect transition="in" filter="wipe(left)">
                                      <p:cBhvr>
                                        <p:cTn id="57" dur="500"/>
                                        <p:tgtEl>
                                          <p:spTgt spid="7171">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7171">
                                            <p:txEl>
                                              <p:pRg st="11" end="11"/>
                                            </p:txEl>
                                          </p:spTgt>
                                        </p:tgtEl>
                                        <p:attrNameLst>
                                          <p:attrName>style.visibility</p:attrName>
                                        </p:attrNameLst>
                                      </p:cBhvr>
                                      <p:to>
                                        <p:strVal val="visible"/>
                                      </p:to>
                                    </p:set>
                                    <p:animEffect transition="in" filter="wipe(left)">
                                      <p:cBhvr>
                                        <p:cTn id="62" dur="500"/>
                                        <p:tgtEl>
                                          <p:spTgt spid="7171">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7171">
                                            <p:txEl>
                                              <p:pRg st="12" end="12"/>
                                            </p:txEl>
                                          </p:spTgt>
                                        </p:tgtEl>
                                        <p:attrNameLst>
                                          <p:attrName>style.visibility</p:attrName>
                                        </p:attrNameLst>
                                      </p:cBhvr>
                                      <p:to>
                                        <p:strVal val="visible"/>
                                      </p:to>
                                    </p:set>
                                    <p:animEffect transition="in" filter="wipe(left)">
                                      <p:cBhvr>
                                        <p:cTn id="67" dur="500"/>
                                        <p:tgtEl>
                                          <p:spTgt spid="717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bldLvl="2"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27617</TotalTime>
  <Words>534</Words>
  <Application>Microsoft Macintosh PowerPoint</Application>
  <PresentationFormat>On-screen Show (4:3)</PresentationFormat>
  <Paragraphs>30</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Office Theme</vt:lpstr>
      <vt:lpstr>Where Is My Honor?</vt:lpstr>
      <vt:lpstr>Luke 6:46-49</vt:lpstr>
      <vt:lpstr>Luke 6:46-49</vt:lpstr>
      <vt:lpstr>“Lord” Is Term of Honor &amp; Respect</vt:lpstr>
      <vt:lpstr>Building the House – Life to Honor Christ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Harry</dc:creator>
  <cp:lastModifiedBy>Harry Osborne</cp:lastModifiedBy>
  <cp:revision>45</cp:revision>
  <dcterms:created xsi:type="dcterms:W3CDTF">2017-02-11T14:18:26Z</dcterms:created>
  <dcterms:modified xsi:type="dcterms:W3CDTF">2022-02-20T13:21:00Z</dcterms:modified>
</cp:coreProperties>
</file>