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sldIdLst>
    <p:sldId id="256" r:id="rId2"/>
    <p:sldId id="257" r:id="rId3"/>
    <p:sldId id="274" r:id="rId4"/>
    <p:sldId id="258" r:id="rId5"/>
    <p:sldId id="276" r:id="rId6"/>
    <p:sldId id="261" r:id="rId7"/>
    <p:sldId id="280" r:id="rId8"/>
    <p:sldId id="281" r:id="rId9"/>
    <p:sldId id="277" r:id="rId10"/>
    <p:sldId id="278" r:id="rId11"/>
    <p:sldId id="279" r:id="rId12"/>
    <p:sldId id="275" r:id="rId13"/>
    <p:sldId id="262" r:id="rId14"/>
    <p:sldId id="263" r:id="rId15"/>
    <p:sldId id="265" r:id="rId16"/>
    <p:sldId id="266" r:id="rId17"/>
    <p:sldId id="267" r:id="rId18"/>
    <p:sldId id="268" r:id="rId19"/>
    <p:sldId id="269" r:id="rId20"/>
    <p:sldId id="270" r:id="rId21"/>
    <p:sldId id="271" r:id="rId22"/>
    <p:sldId id="272" r:id="rId23"/>
    <p:sldId id="273"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78"/>
    <p:restoredTop sz="97521" autoAdjust="0"/>
  </p:normalViewPr>
  <p:slideViewPr>
    <p:cSldViewPr snapToGrid="0" snapToObjects="1">
      <p:cViewPr varScale="1">
        <p:scale>
          <a:sx n="128" d="100"/>
          <a:sy n="128" d="100"/>
        </p:scale>
        <p:origin x="1872"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5C29884E-F1A5-C548-82BE-7B57C96A2D0B}" type="datetimeFigureOut">
              <a:rPr lang="en-US" smtClean="0"/>
              <a:t>3/6/22</a:t>
            </a:fld>
            <a:endParaRPr lang="en-US"/>
          </a:p>
        </p:txBody>
      </p:sp>
      <p:sp>
        <p:nvSpPr>
          <p:cNvPr id="16" name="Slide Number Placeholder 15"/>
          <p:cNvSpPr>
            <a:spLocks noGrp="1"/>
          </p:cNvSpPr>
          <p:nvPr>
            <p:ph type="sldNum" sz="quarter" idx="11"/>
          </p:nvPr>
        </p:nvSpPr>
        <p:spPr/>
        <p:txBody>
          <a:bodyPr/>
          <a:lstStyle/>
          <a:p>
            <a:fld id="{D2E57653-3E58-4892-A7ED-712530ACC680}" type="slidenum">
              <a:rPr kumimoji="0" lang="en-US" smtClean="0"/>
              <a:pPr eaLnBrk="1" latinLnBrk="0" hangingPunct="1"/>
              <a:t>‹#›</a:t>
            </a:fld>
            <a:endParaRPr kumimoji="0"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C29884E-F1A5-C548-82BE-7B57C96A2D0B}" type="datetimeFigureOut">
              <a:rPr lang="en-US" smtClean="0"/>
              <a:t>3/6/22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C6365-3AFE-8C45-BBD9-AF4C508C813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C29884E-F1A5-C548-82BE-7B57C96A2D0B}" type="datetimeFigureOut">
              <a:rPr lang="en-US" smtClean="0"/>
              <a:t>3/6/22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C6365-3AFE-8C45-BBD9-AF4C508C813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5C29884E-F1A5-C548-82BE-7B57C96A2D0B}" type="datetimeFigureOut">
              <a:rPr lang="en-US" smtClean="0"/>
              <a:t>3/6/22</a:t>
            </a:fld>
            <a:endParaRPr lang="en-US"/>
          </a:p>
        </p:txBody>
      </p:sp>
      <p:sp>
        <p:nvSpPr>
          <p:cNvPr id="15" name="Slide Number Placeholder 14"/>
          <p:cNvSpPr>
            <a:spLocks noGrp="1"/>
          </p:cNvSpPr>
          <p:nvPr>
            <p:ph type="sldNum" sz="quarter" idx="15"/>
          </p:nvPr>
        </p:nvSpPr>
        <p:spPr/>
        <p:txBody>
          <a:bodyPr/>
          <a:lstStyle>
            <a:lvl1pPr algn="ctr">
              <a:defRPr/>
            </a:lvl1pPr>
          </a:lstStyle>
          <a:p>
            <a:fld id="{838C6365-3AFE-8C45-BBD9-AF4C508C8133}"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C29884E-F1A5-C548-82BE-7B57C96A2D0B}" type="datetimeFigureOut">
              <a:rPr lang="en-US" smtClean="0"/>
              <a:t>3/6/22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C6365-3AFE-8C45-BBD9-AF4C508C8133}"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C29884E-F1A5-C548-82BE-7B57C96A2D0B}" type="datetimeFigureOut">
              <a:rPr lang="en-US" smtClean="0"/>
              <a:t>3/6/22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8C6365-3AFE-8C45-BBD9-AF4C508C8133}" type="slidenum">
              <a:rPr lang="en-US" smtClean="0"/>
              <a:t>‹#›</a:t>
            </a:fld>
            <a:endParaRPr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838C6365-3AFE-8C45-BBD9-AF4C508C8133}"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5C29884E-F1A5-C548-82BE-7B57C96A2D0B}" type="datetimeFigureOut">
              <a:rPr lang="en-US" smtClean="0"/>
              <a:t>3/6/22</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C29884E-F1A5-C548-82BE-7B57C96A2D0B}" type="datetimeFigureOut">
              <a:rPr lang="en-US" smtClean="0"/>
              <a:t>3/6/22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8C6365-3AFE-8C45-BBD9-AF4C508C8133}" type="slidenum">
              <a:rPr lang="en-US" smtClean="0"/>
              <a:t>‹#›</a:t>
            </a:fld>
            <a:endParaRPr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29884E-F1A5-C548-82BE-7B57C96A2D0B}" type="datetimeFigureOut">
              <a:rPr lang="en-US" smtClean="0"/>
              <a:t>3/6/22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8C6365-3AFE-8C45-BBD9-AF4C508C813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5C29884E-F1A5-C548-82BE-7B57C96A2D0B}" type="datetimeFigureOut">
              <a:rPr lang="en-US" smtClean="0"/>
              <a:t>3/6/22</a:t>
            </a:fld>
            <a:endParaRPr lang="en-US"/>
          </a:p>
        </p:txBody>
      </p:sp>
      <p:sp>
        <p:nvSpPr>
          <p:cNvPr id="9" name="Slide Number Placeholder 8"/>
          <p:cNvSpPr>
            <a:spLocks noGrp="1"/>
          </p:cNvSpPr>
          <p:nvPr>
            <p:ph type="sldNum" sz="quarter" idx="15"/>
          </p:nvPr>
        </p:nvSpPr>
        <p:spPr/>
        <p:txBody>
          <a:bodyPr/>
          <a:lstStyle/>
          <a:p>
            <a:fld id="{838C6365-3AFE-8C45-BBD9-AF4C508C8133}"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Drag picture to placeholder or click icon to add</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5C29884E-F1A5-C548-82BE-7B57C96A2D0B}" type="datetimeFigureOut">
              <a:rPr lang="en-US" smtClean="0"/>
              <a:t>3/6/22</a:t>
            </a:fld>
            <a:endParaRPr lang="en-US"/>
          </a:p>
        </p:txBody>
      </p:sp>
      <p:sp>
        <p:nvSpPr>
          <p:cNvPr id="9" name="Slide Number Placeholder 8"/>
          <p:cNvSpPr>
            <a:spLocks noGrp="1"/>
          </p:cNvSpPr>
          <p:nvPr>
            <p:ph type="sldNum" sz="quarter" idx="11"/>
          </p:nvPr>
        </p:nvSpPr>
        <p:spPr/>
        <p:txBody>
          <a:bodyPr/>
          <a:lstStyle/>
          <a:p>
            <a:fld id="{838C6365-3AFE-8C45-BBD9-AF4C508C8133}"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C29884E-F1A5-C548-82BE-7B57C96A2D0B}" type="datetimeFigureOut">
              <a:rPr lang="en-US" smtClean="0"/>
              <a:t>3/6/22</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38C6365-3AFE-8C45-BBD9-AF4C508C8133}"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457200" y="2503479"/>
            <a:ext cx="8305800" cy="680502"/>
          </a:xfrm>
        </p:spPr>
        <p:txBody>
          <a:bodyPr/>
          <a:lstStyle/>
          <a:p>
            <a:r>
              <a:rPr lang="en-US" sz="2800" dirty="0">
                <a:effectLst>
                  <a:outerShdw blurRad="50800" dist="38100" dir="2700000" algn="tl" rotWithShape="0">
                    <a:schemeClr val="bg1">
                      <a:alpha val="43000"/>
                    </a:schemeClr>
                  </a:outerShdw>
                </a:effectLst>
                <a:latin typeface="Times New Roman"/>
                <a:cs typeface="Times New Roman"/>
              </a:rPr>
              <a:t>84</a:t>
            </a:r>
            <a:r>
              <a:rPr lang="en-US" sz="2800" baseline="30000" dirty="0">
                <a:effectLst>
                  <a:outerShdw blurRad="50800" dist="38100" dir="2700000" algn="tl" rotWithShape="0">
                    <a:schemeClr val="bg1">
                      <a:alpha val="43000"/>
                    </a:schemeClr>
                  </a:outerShdw>
                </a:effectLst>
                <a:latin typeface="Times New Roman"/>
                <a:cs typeface="Times New Roman"/>
              </a:rPr>
              <a:t>th</a:t>
            </a:r>
            <a:r>
              <a:rPr lang="en-US" sz="2800" dirty="0">
                <a:effectLst>
                  <a:outerShdw blurRad="50800" dist="38100" dir="2700000" algn="tl" rotWithShape="0">
                    <a:schemeClr val="bg1">
                      <a:alpha val="43000"/>
                    </a:schemeClr>
                  </a:outerShdw>
                </a:effectLst>
                <a:latin typeface="Times New Roman"/>
                <a:cs typeface="Times New Roman"/>
              </a:rPr>
              <a:t> Street church of Christ – March - May, 2022</a:t>
            </a:r>
          </a:p>
        </p:txBody>
      </p:sp>
      <p:sp>
        <p:nvSpPr>
          <p:cNvPr id="4" name="Title 3"/>
          <p:cNvSpPr>
            <a:spLocks noGrp="1"/>
          </p:cNvSpPr>
          <p:nvPr>
            <p:ph type="ctrTitle"/>
          </p:nvPr>
        </p:nvSpPr>
        <p:spPr>
          <a:xfrm>
            <a:off x="457200" y="421457"/>
            <a:ext cx="8305800" cy="1981200"/>
          </a:xfrm>
        </p:spPr>
        <p:txBody>
          <a:bodyPr/>
          <a:lstStyle/>
          <a:p>
            <a:r>
              <a:rPr lang="en-US" sz="3200" b="1" i="1" dirty="0">
                <a:effectLst>
                  <a:innerShdw blurRad="50800" dist="25400" dir="13500000">
                    <a:schemeClr val="bg1">
                      <a:alpha val="70000"/>
                    </a:schemeClr>
                  </a:innerShdw>
                </a:effectLst>
                <a:latin typeface="Times New Roman"/>
                <a:cs typeface="Times New Roman"/>
              </a:rPr>
              <a:t>Paul’s Epistle of</a:t>
            </a:r>
            <a:br>
              <a:rPr lang="en-US" sz="3200" b="1" i="1" dirty="0">
                <a:effectLst>
                  <a:innerShdw blurRad="50800" dist="25400" dir="13500000">
                    <a:schemeClr val="bg1">
                      <a:alpha val="70000"/>
                    </a:schemeClr>
                  </a:innerShdw>
                </a:effectLst>
                <a:latin typeface="Times New Roman"/>
                <a:cs typeface="Times New Roman"/>
              </a:rPr>
            </a:br>
            <a:r>
              <a:rPr lang="en-US" sz="8800" b="1" dirty="0">
                <a:effectLst>
                  <a:innerShdw blurRad="50800" dist="25400" dir="13500000">
                    <a:schemeClr val="bg1">
                      <a:alpha val="70000"/>
                    </a:schemeClr>
                  </a:innerShdw>
                </a:effectLst>
                <a:latin typeface="Times New Roman"/>
                <a:cs typeface="Times New Roman"/>
              </a:rPr>
              <a:t>1</a:t>
            </a:r>
            <a:r>
              <a:rPr lang="en-US" sz="8800" b="1" baseline="30000" dirty="0">
                <a:effectLst>
                  <a:innerShdw blurRad="50800" dist="25400" dir="13500000">
                    <a:schemeClr val="bg1">
                      <a:alpha val="70000"/>
                    </a:schemeClr>
                  </a:innerShdw>
                </a:effectLst>
                <a:latin typeface="Times New Roman"/>
                <a:cs typeface="Times New Roman"/>
              </a:rPr>
              <a:t>st</a:t>
            </a:r>
            <a:r>
              <a:rPr lang="en-US" sz="8800" b="1" dirty="0">
                <a:effectLst>
                  <a:innerShdw blurRad="50800" dist="25400" dir="13500000">
                    <a:schemeClr val="bg1">
                      <a:alpha val="70000"/>
                    </a:schemeClr>
                  </a:innerShdw>
                </a:effectLst>
                <a:latin typeface="Times New Roman"/>
                <a:cs typeface="Times New Roman"/>
              </a:rPr>
              <a:t> C</a:t>
            </a:r>
            <a:r>
              <a:rPr lang="en-US" sz="8800" b="1" cap="small" dirty="0">
                <a:effectLst>
                  <a:innerShdw blurRad="50800" dist="25400" dir="13500000">
                    <a:schemeClr val="bg1">
                      <a:alpha val="70000"/>
                    </a:schemeClr>
                  </a:innerShdw>
                </a:effectLst>
                <a:latin typeface="Times New Roman"/>
                <a:cs typeface="Times New Roman"/>
              </a:rPr>
              <a:t>orinthians</a:t>
            </a:r>
          </a:p>
        </p:txBody>
      </p:sp>
      <p:pic>
        <p:nvPicPr>
          <p:cNvPr id="6" name="Picture 5" descr="Corinth - ancie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05850"/>
            <a:ext cx="9144000" cy="3740727"/>
          </a:xfrm>
          <a:prstGeom prst="rect">
            <a:avLst/>
          </a:prstGeom>
        </p:spPr>
      </p:pic>
    </p:spTree>
    <p:extLst>
      <p:ext uri="{BB962C8B-B14F-4D97-AF65-F5344CB8AC3E}">
        <p14:creationId xmlns:p14="http://schemas.microsoft.com/office/powerpoint/2010/main" val="3966115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5224"/>
            <a:ext cx="9144000" cy="858998"/>
          </a:xfrm>
        </p:spPr>
        <p:txBody>
          <a:bodyPr anchor="ctr">
            <a:normAutofit/>
          </a:bodyPr>
          <a:lstStyle/>
          <a:p>
            <a:pPr algn="ctr"/>
            <a:r>
              <a:rPr lang="en-US" sz="4800" b="1" dirty="0">
                <a:solidFill>
                  <a:schemeClr val="bg1"/>
                </a:solidFill>
                <a:latin typeface="Times New Roman"/>
                <a:cs typeface="Times New Roman"/>
              </a:rPr>
              <a:t>Map of Ancient Corinth</a:t>
            </a:r>
          </a:p>
        </p:txBody>
      </p:sp>
      <p:pic>
        <p:nvPicPr>
          <p:cNvPr id="4" name="Picture 3">
            <a:extLst>
              <a:ext uri="{FF2B5EF4-FFF2-40B4-BE49-F238E27FC236}">
                <a16:creationId xmlns:a16="http://schemas.microsoft.com/office/drawing/2014/main" id="{2688FBA0-DA8A-9844-A21B-487F58783DD8}"/>
              </a:ext>
            </a:extLst>
          </p:cNvPr>
          <p:cNvPicPr>
            <a:picLocks noChangeAspect="1"/>
          </p:cNvPicPr>
          <p:nvPr/>
        </p:nvPicPr>
        <p:blipFill>
          <a:blip r:embed="rId2"/>
          <a:stretch>
            <a:fillRect/>
          </a:stretch>
        </p:blipFill>
        <p:spPr>
          <a:xfrm>
            <a:off x="557683" y="783774"/>
            <a:ext cx="8028633" cy="6006308"/>
          </a:xfrm>
          <a:prstGeom prst="rect">
            <a:avLst/>
          </a:prstGeom>
        </p:spPr>
      </p:pic>
    </p:spTree>
    <p:extLst>
      <p:ext uri="{BB962C8B-B14F-4D97-AF65-F5344CB8AC3E}">
        <p14:creationId xmlns:p14="http://schemas.microsoft.com/office/powerpoint/2010/main" val="932476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5224"/>
            <a:ext cx="9144000" cy="858998"/>
          </a:xfrm>
        </p:spPr>
        <p:txBody>
          <a:bodyPr anchor="ctr">
            <a:normAutofit/>
          </a:bodyPr>
          <a:lstStyle/>
          <a:p>
            <a:pPr algn="ctr"/>
            <a:r>
              <a:rPr lang="en-US" sz="4800" b="1" dirty="0">
                <a:solidFill>
                  <a:schemeClr val="bg1"/>
                </a:solidFill>
                <a:latin typeface="Times New Roman"/>
                <a:cs typeface="Times New Roman"/>
              </a:rPr>
              <a:t>Map of Ancient Corinth</a:t>
            </a:r>
          </a:p>
        </p:txBody>
      </p:sp>
      <p:pic>
        <p:nvPicPr>
          <p:cNvPr id="7" name="Picture 6">
            <a:extLst>
              <a:ext uri="{FF2B5EF4-FFF2-40B4-BE49-F238E27FC236}">
                <a16:creationId xmlns:a16="http://schemas.microsoft.com/office/drawing/2014/main" id="{B7D4A45E-663E-9F4D-AC68-25FF0DEA0BA6}"/>
              </a:ext>
            </a:extLst>
          </p:cNvPr>
          <p:cNvPicPr>
            <a:picLocks noChangeAspect="1"/>
          </p:cNvPicPr>
          <p:nvPr/>
        </p:nvPicPr>
        <p:blipFill>
          <a:blip r:embed="rId2"/>
          <a:stretch>
            <a:fillRect/>
          </a:stretch>
        </p:blipFill>
        <p:spPr>
          <a:xfrm>
            <a:off x="381837" y="783774"/>
            <a:ext cx="8380326" cy="6180491"/>
          </a:xfrm>
          <a:prstGeom prst="rect">
            <a:avLst/>
          </a:prstGeom>
        </p:spPr>
      </p:pic>
    </p:spTree>
    <p:extLst>
      <p:ext uri="{BB962C8B-B14F-4D97-AF65-F5344CB8AC3E}">
        <p14:creationId xmlns:p14="http://schemas.microsoft.com/office/powerpoint/2010/main" val="3295979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160"/>
            <a:ext cx="9144000" cy="1219200"/>
          </a:xfrm>
        </p:spPr>
        <p:txBody>
          <a:bodyPr anchor="ctr">
            <a:normAutofit/>
          </a:bodyPr>
          <a:lstStyle/>
          <a:p>
            <a:pPr algn="ctr"/>
            <a:r>
              <a:rPr lang="en-US" sz="4800" b="1" dirty="0">
                <a:solidFill>
                  <a:schemeClr val="bg1"/>
                </a:solidFill>
                <a:latin typeface="Times New Roman"/>
                <a:cs typeface="Times New Roman"/>
              </a:rPr>
              <a:t>Outline</a:t>
            </a:r>
          </a:p>
        </p:txBody>
      </p:sp>
      <p:sp>
        <p:nvSpPr>
          <p:cNvPr id="3" name="TextBox 2"/>
          <p:cNvSpPr txBox="1"/>
          <p:nvPr/>
        </p:nvSpPr>
        <p:spPr>
          <a:xfrm>
            <a:off x="202484" y="1353195"/>
            <a:ext cx="8941516" cy="4832093"/>
          </a:xfrm>
          <a:prstGeom prst="rect">
            <a:avLst/>
          </a:prstGeom>
          <a:noFill/>
        </p:spPr>
        <p:txBody>
          <a:bodyPr wrap="square" rtlCol="0">
            <a:spAutoFit/>
          </a:bodyPr>
          <a:lstStyle/>
          <a:p>
            <a:r>
              <a:rPr lang="en-US" dirty="0">
                <a:solidFill>
                  <a:srgbClr val="000000"/>
                </a:solidFill>
                <a:latin typeface="Times New Roman"/>
                <a:cs typeface="Times New Roman"/>
              </a:rPr>
              <a:t> </a:t>
            </a:r>
            <a:r>
              <a:rPr lang="en-US" sz="2800" b="1" dirty="0">
                <a:solidFill>
                  <a:srgbClr val="000000"/>
                </a:solidFill>
                <a:latin typeface="Times New Roman"/>
                <a:cs typeface="Times New Roman"/>
              </a:rPr>
              <a:t>I.	Introduction (1:1- 9)</a:t>
            </a:r>
          </a:p>
          <a:p>
            <a:endParaRPr lang="en-US" sz="2800" b="1" dirty="0">
              <a:solidFill>
                <a:srgbClr val="000000"/>
              </a:solidFill>
              <a:latin typeface="Times New Roman"/>
              <a:cs typeface="Times New Roman"/>
            </a:endParaRPr>
          </a:p>
          <a:p>
            <a:r>
              <a:rPr lang="en-US" sz="2800" b="1" dirty="0">
                <a:solidFill>
                  <a:srgbClr val="000000"/>
                </a:solidFill>
                <a:latin typeface="Times New Roman"/>
                <a:cs typeface="Times New Roman"/>
              </a:rPr>
              <a:t>II.	Dealing with Problems Reported to Paul (1:10 – 6:20)</a:t>
            </a:r>
          </a:p>
          <a:p>
            <a:r>
              <a:rPr lang="en-US" sz="2800" dirty="0">
                <a:solidFill>
                  <a:srgbClr val="000000"/>
                </a:solidFill>
                <a:latin typeface="Times New Roman"/>
                <a:cs typeface="Times New Roman"/>
              </a:rPr>
              <a:t>	A.	Problem of Factionalism (1:10 – 3:23)</a:t>
            </a:r>
          </a:p>
          <a:p>
            <a:r>
              <a:rPr lang="en-US" sz="2800" dirty="0">
                <a:solidFill>
                  <a:srgbClr val="000000"/>
                </a:solidFill>
                <a:latin typeface="Times New Roman"/>
                <a:cs typeface="Times New Roman"/>
              </a:rPr>
              <a:t>	B.	Problem of Rejecting Paul’s Work (4:1-21)</a:t>
            </a:r>
          </a:p>
          <a:p>
            <a:r>
              <a:rPr lang="en-US" sz="2800" dirty="0">
                <a:solidFill>
                  <a:srgbClr val="000000"/>
                </a:solidFill>
                <a:latin typeface="Times New Roman"/>
                <a:cs typeface="Times New Roman"/>
              </a:rPr>
              <a:t>	C.	Problem of the Fornicator and Church Discipline (5:1-13)</a:t>
            </a:r>
          </a:p>
          <a:p>
            <a:r>
              <a:rPr lang="en-US" sz="2800" dirty="0">
                <a:solidFill>
                  <a:srgbClr val="000000"/>
                </a:solidFill>
                <a:latin typeface="Times New Roman"/>
                <a:cs typeface="Times New Roman"/>
              </a:rPr>
              <a:t>	D.	Taking Problems between Brethren to Civil Courts (6:1-11)</a:t>
            </a:r>
          </a:p>
          <a:p>
            <a:r>
              <a:rPr lang="en-US" sz="2800" dirty="0">
                <a:solidFill>
                  <a:srgbClr val="000000"/>
                </a:solidFill>
                <a:latin typeface="Times New Roman"/>
                <a:cs typeface="Times New Roman"/>
              </a:rPr>
              <a:t>	E.	Responsibility to Glorify God with the Body (6:12-20)</a:t>
            </a:r>
          </a:p>
          <a:p>
            <a:endParaRPr lang="en-US" sz="2800" dirty="0">
              <a:solidFill>
                <a:srgbClr val="000000"/>
              </a:solidFill>
              <a:latin typeface="Times New Roman"/>
              <a:cs typeface="Times New Roman"/>
            </a:endParaRPr>
          </a:p>
        </p:txBody>
      </p:sp>
    </p:spTree>
    <p:extLst>
      <p:ext uri="{BB962C8B-B14F-4D97-AF65-F5344CB8AC3E}">
        <p14:creationId xmlns:p14="http://schemas.microsoft.com/office/powerpoint/2010/main" val="80280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02484" y="156870"/>
            <a:ext cx="8941516" cy="6986528"/>
          </a:xfrm>
          <a:prstGeom prst="rect">
            <a:avLst/>
          </a:prstGeom>
          <a:noFill/>
        </p:spPr>
        <p:txBody>
          <a:bodyPr wrap="square" rtlCol="0">
            <a:spAutoFit/>
          </a:bodyPr>
          <a:lstStyle/>
          <a:p>
            <a:r>
              <a:rPr lang="en-US" b="1" dirty="0">
                <a:solidFill>
                  <a:srgbClr val="000000"/>
                </a:solidFill>
                <a:latin typeface="Times New Roman"/>
                <a:cs typeface="Times New Roman"/>
              </a:rPr>
              <a:t> </a:t>
            </a:r>
            <a:r>
              <a:rPr lang="en-US" sz="2800" b="1" dirty="0">
                <a:solidFill>
                  <a:srgbClr val="000000"/>
                </a:solidFill>
                <a:latin typeface="Times New Roman"/>
                <a:cs typeface="Times New Roman"/>
              </a:rPr>
              <a:t>III.  Dealing with Questions Asked by the Corinthians (7:1 – 16:9)</a:t>
            </a:r>
          </a:p>
          <a:p>
            <a:r>
              <a:rPr lang="en-US" sz="2800" dirty="0">
                <a:solidFill>
                  <a:srgbClr val="000000"/>
                </a:solidFill>
                <a:latin typeface="Times New Roman"/>
                <a:cs typeface="Times New Roman"/>
              </a:rPr>
              <a:t>	A.	“Now Concerning” – Marriage and Present Distress (7:1-40)</a:t>
            </a:r>
          </a:p>
          <a:p>
            <a:r>
              <a:rPr lang="en-US" sz="2800" dirty="0">
                <a:solidFill>
                  <a:srgbClr val="000000"/>
                </a:solidFill>
                <a:latin typeface="Times New Roman"/>
                <a:cs typeface="Times New Roman"/>
              </a:rPr>
              <a:t>	B.	“Now Concerning” – Idolatry and Personal Liberty (8:1 – 11:1)</a:t>
            </a:r>
          </a:p>
          <a:p>
            <a:r>
              <a:rPr lang="en-US" sz="2800" dirty="0">
                <a:solidFill>
                  <a:srgbClr val="000000"/>
                </a:solidFill>
                <a:latin typeface="Times New Roman"/>
                <a:cs typeface="Times New Roman"/>
              </a:rPr>
              <a:t>	C.	“Now… Remember Me” and Apostolic Tradition</a:t>
            </a:r>
          </a:p>
          <a:p>
            <a:r>
              <a:rPr lang="en-US" sz="2800" dirty="0">
                <a:solidFill>
                  <a:srgbClr val="000000"/>
                </a:solidFill>
                <a:latin typeface="Times New Roman"/>
                <a:cs typeface="Times New Roman"/>
              </a:rPr>
              <a:t>		1.	Submission and Customs (11:2-16)</a:t>
            </a:r>
          </a:p>
          <a:p>
            <a:r>
              <a:rPr lang="en-US" sz="2800" dirty="0">
                <a:solidFill>
                  <a:srgbClr val="000000"/>
                </a:solidFill>
                <a:latin typeface="Times New Roman"/>
                <a:cs typeface="Times New Roman"/>
              </a:rPr>
              <a:t>		2.	Pattern for Lord’s Supper (11:17-34)</a:t>
            </a:r>
          </a:p>
          <a:p>
            <a:r>
              <a:rPr lang="en-US" sz="2800" dirty="0">
                <a:solidFill>
                  <a:srgbClr val="000000"/>
                </a:solidFill>
                <a:latin typeface="Times New Roman"/>
                <a:cs typeface="Times New Roman"/>
              </a:rPr>
              <a:t>	D.	“Now Concerning” – Spiritual Gifts (12:1 – 14:40)</a:t>
            </a:r>
          </a:p>
          <a:p>
            <a:r>
              <a:rPr lang="en-US" sz="2800" dirty="0">
                <a:solidFill>
                  <a:srgbClr val="000000"/>
                </a:solidFill>
                <a:latin typeface="Times New Roman"/>
                <a:cs typeface="Times New Roman"/>
              </a:rPr>
              <a:t>	E.	“Now…” Concerning – The Resurrection (15:1-58)</a:t>
            </a:r>
          </a:p>
          <a:p>
            <a:r>
              <a:rPr lang="en-US" sz="2800" dirty="0">
                <a:solidFill>
                  <a:srgbClr val="000000"/>
                </a:solidFill>
                <a:latin typeface="Times New Roman"/>
                <a:cs typeface="Times New Roman"/>
              </a:rPr>
              <a:t>	F.	“Now Concerning” – The Collection (16:1-9)</a:t>
            </a:r>
          </a:p>
          <a:p>
            <a:endParaRPr lang="en-US" sz="2800" dirty="0">
              <a:solidFill>
                <a:srgbClr val="000000"/>
              </a:solidFill>
              <a:latin typeface="Times New Roman"/>
              <a:cs typeface="Times New Roman"/>
            </a:endParaRPr>
          </a:p>
          <a:p>
            <a:r>
              <a:rPr lang="en-US" sz="2800" b="1" dirty="0">
                <a:solidFill>
                  <a:srgbClr val="000000"/>
                </a:solidFill>
                <a:latin typeface="Times New Roman"/>
                <a:cs typeface="Times New Roman"/>
              </a:rPr>
              <a:t>IV.	Concluding Remarks (16:10-24)</a:t>
            </a:r>
          </a:p>
          <a:p>
            <a:r>
              <a:rPr lang="en-US" sz="2800" dirty="0">
                <a:solidFill>
                  <a:srgbClr val="000000"/>
                </a:solidFill>
                <a:latin typeface="Times New Roman"/>
                <a:cs typeface="Times New Roman"/>
              </a:rPr>
              <a:t> </a:t>
            </a:r>
          </a:p>
          <a:p>
            <a:endParaRPr lang="en-US" sz="2800" dirty="0">
              <a:solidFill>
                <a:srgbClr val="000000"/>
              </a:solidFill>
              <a:latin typeface="Times New Roman"/>
              <a:cs typeface="Times New Roman"/>
            </a:endParaRPr>
          </a:p>
        </p:txBody>
      </p:sp>
    </p:spTree>
    <p:extLst>
      <p:ext uri="{BB962C8B-B14F-4D97-AF65-F5344CB8AC3E}">
        <p14:creationId xmlns:p14="http://schemas.microsoft.com/office/powerpoint/2010/main" val="991390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65641"/>
            <a:ext cx="9144000" cy="769441"/>
          </a:xfrm>
          <a:prstGeom prst="rect">
            <a:avLst/>
          </a:prstGeom>
          <a:noFill/>
        </p:spPr>
        <p:txBody>
          <a:bodyPr wrap="square" rtlCol="0">
            <a:spAutoFit/>
          </a:bodyPr>
          <a:lstStyle/>
          <a:p>
            <a:pPr algn="ctr"/>
            <a:r>
              <a:rPr lang="en-US" sz="4400" b="1" dirty="0">
                <a:solidFill>
                  <a:srgbClr val="800000"/>
                </a:solidFill>
                <a:latin typeface="Times New Roman"/>
                <a:cs typeface="Times New Roman"/>
              </a:rPr>
              <a:t>1</a:t>
            </a:r>
            <a:r>
              <a:rPr lang="en-US" sz="4400" b="1" baseline="30000" dirty="0">
                <a:solidFill>
                  <a:srgbClr val="800000"/>
                </a:solidFill>
                <a:latin typeface="Times New Roman"/>
                <a:cs typeface="Times New Roman"/>
              </a:rPr>
              <a:t>st</a:t>
            </a:r>
            <a:r>
              <a:rPr lang="en-US" sz="4400" b="1" dirty="0">
                <a:solidFill>
                  <a:srgbClr val="800000"/>
                </a:solidFill>
                <a:latin typeface="Times New Roman"/>
                <a:cs typeface="Times New Roman"/>
              </a:rPr>
              <a:t> Corinthians 1</a:t>
            </a:r>
          </a:p>
        </p:txBody>
      </p:sp>
      <p:sp>
        <p:nvSpPr>
          <p:cNvPr id="5" name="TextBox 4"/>
          <p:cNvSpPr txBox="1"/>
          <p:nvPr/>
        </p:nvSpPr>
        <p:spPr>
          <a:xfrm>
            <a:off x="128854" y="1085869"/>
            <a:ext cx="9015146" cy="4924425"/>
          </a:xfrm>
          <a:prstGeom prst="rect">
            <a:avLst/>
          </a:prstGeom>
          <a:noFill/>
        </p:spPr>
        <p:txBody>
          <a:bodyPr wrap="square" rtlCol="0">
            <a:spAutoFit/>
          </a:bodyPr>
          <a:lstStyle/>
          <a:p>
            <a:pPr>
              <a:spcAft>
                <a:spcPts val="1200"/>
              </a:spcAft>
            </a:pPr>
            <a:r>
              <a:rPr lang="en-US" sz="3200" b="1" baseline="30000" dirty="0">
                <a:solidFill>
                  <a:srgbClr val="000000"/>
                </a:solidFill>
                <a:latin typeface="Times New Roman"/>
                <a:cs typeface="Times New Roman"/>
              </a:rPr>
              <a:t>1 </a:t>
            </a:r>
            <a:r>
              <a:rPr lang="en-US" sz="3200" dirty="0">
                <a:solidFill>
                  <a:srgbClr val="000000"/>
                </a:solidFill>
                <a:latin typeface="Times New Roman"/>
                <a:cs typeface="Times New Roman"/>
              </a:rPr>
              <a:t>Paul, called </a:t>
            </a:r>
            <a:r>
              <a:rPr lang="en-US" sz="3200" i="1" dirty="0">
                <a:solidFill>
                  <a:srgbClr val="000000"/>
                </a:solidFill>
                <a:latin typeface="Times New Roman"/>
                <a:cs typeface="Times New Roman"/>
              </a:rPr>
              <a:t>to be</a:t>
            </a:r>
            <a:r>
              <a:rPr lang="en-US" sz="3200" dirty="0">
                <a:solidFill>
                  <a:srgbClr val="000000"/>
                </a:solidFill>
                <a:latin typeface="Times New Roman"/>
                <a:cs typeface="Times New Roman"/>
              </a:rPr>
              <a:t> an apostle of Jesus Christ through the will of God, and </a:t>
            </a:r>
            <a:r>
              <a:rPr lang="en-US" sz="3200" dirty="0" err="1">
                <a:solidFill>
                  <a:srgbClr val="000000"/>
                </a:solidFill>
                <a:latin typeface="Times New Roman"/>
                <a:cs typeface="Times New Roman"/>
              </a:rPr>
              <a:t>Sosthenes</a:t>
            </a:r>
            <a:r>
              <a:rPr lang="en-US" sz="3200" dirty="0">
                <a:solidFill>
                  <a:srgbClr val="000000"/>
                </a:solidFill>
                <a:latin typeface="Times New Roman"/>
                <a:cs typeface="Times New Roman"/>
              </a:rPr>
              <a:t> </a:t>
            </a:r>
            <a:r>
              <a:rPr lang="en-US" sz="3200" i="1" dirty="0">
                <a:solidFill>
                  <a:srgbClr val="000000"/>
                </a:solidFill>
                <a:latin typeface="Times New Roman"/>
                <a:cs typeface="Times New Roman"/>
              </a:rPr>
              <a:t>our </a:t>
            </a:r>
            <a:r>
              <a:rPr lang="en-US" sz="3200" dirty="0">
                <a:solidFill>
                  <a:srgbClr val="000000"/>
                </a:solidFill>
                <a:latin typeface="Times New Roman"/>
                <a:cs typeface="Times New Roman"/>
              </a:rPr>
              <a:t>brother,</a:t>
            </a:r>
          </a:p>
          <a:p>
            <a:pPr>
              <a:spcAft>
                <a:spcPts val="1200"/>
              </a:spcAft>
            </a:pPr>
            <a:r>
              <a:rPr lang="en-US" sz="3200" b="1" baseline="30000" dirty="0">
                <a:solidFill>
                  <a:srgbClr val="000000"/>
                </a:solidFill>
                <a:latin typeface="Times New Roman"/>
                <a:cs typeface="Times New Roman"/>
              </a:rPr>
              <a:t>2 </a:t>
            </a:r>
            <a:r>
              <a:rPr lang="en-US" sz="3200" dirty="0">
                <a:solidFill>
                  <a:srgbClr val="000000"/>
                </a:solidFill>
                <a:latin typeface="Times New Roman"/>
                <a:cs typeface="Times New Roman"/>
              </a:rPr>
              <a:t>To the church of God which is at Corinth, to those who are sanctified in Christ Jesus, called </a:t>
            </a:r>
            <a:r>
              <a:rPr lang="en-US" sz="3200" i="1" dirty="0">
                <a:solidFill>
                  <a:srgbClr val="000000"/>
                </a:solidFill>
                <a:latin typeface="Times New Roman"/>
                <a:cs typeface="Times New Roman"/>
              </a:rPr>
              <a:t>to be</a:t>
            </a:r>
            <a:r>
              <a:rPr lang="en-US" sz="3200" dirty="0">
                <a:solidFill>
                  <a:srgbClr val="000000"/>
                </a:solidFill>
                <a:latin typeface="Times New Roman"/>
                <a:cs typeface="Times New Roman"/>
              </a:rPr>
              <a:t> saints, with all who in every place call on the name of Jesus Christ our Lord, both theirs and ours:</a:t>
            </a:r>
          </a:p>
          <a:p>
            <a:pPr>
              <a:spcAft>
                <a:spcPts val="1200"/>
              </a:spcAft>
            </a:pPr>
            <a:r>
              <a:rPr lang="en-US" sz="3200" b="1" baseline="30000" dirty="0">
                <a:solidFill>
                  <a:srgbClr val="000000"/>
                </a:solidFill>
                <a:latin typeface="Times New Roman"/>
                <a:cs typeface="Times New Roman"/>
              </a:rPr>
              <a:t>3 </a:t>
            </a:r>
            <a:r>
              <a:rPr lang="en-US" sz="3200" dirty="0">
                <a:solidFill>
                  <a:srgbClr val="000000"/>
                </a:solidFill>
                <a:latin typeface="Times New Roman"/>
                <a:cs typeface="Times New Roman"/>
              </a:rPr>
              <a:t>Grace to you and peace from God our Father and the Lord Jesus Christ.</a:t>
            </a:r>
          </a:p>
          <a:p>
            <a:endParaRPr lang="en-US" sz="2800" dirty="0">
              <a:solidFill>
                <a:schemeClr val="bg1"/>
              </a:solidFill>
              <a:latin typeface="Times New Roman"/>
              <a:cs typeface="Times New Roman"/>
            </a:endParaRPr>
          </a:p>
        </p:txBody>
      </p:sp>
    </p:spTree>
    <p:extLst>
      <p:ext uri="{BB962C8B-B14F-4D97-AF65-F5344CB8AC3E}">
        <p14:creationId xmlns:p14="http://schemas.microsoft.com/office/powerpoint/2010/main" val="897259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65641"/>
            <a:ext cx="9144000" cy="769441"/>
          </a:xfrm>
          <a:prstGeom prst="rect">
            <a:avLst/>
          </a:prstGeom>
          <a:noFill/>
        </p:spPr>
        <p:txBody>
          <a:bodyPr wrap="square" rtlCol="0">
            <a:spAutoFit/>
          </a:bodyPr>
          <a:lstStyle/>
          <a:p>
            <a:pPr algn="ctr"/>
            <a:r>
              <a:rPr lang="en-US" sz="4400" b="1" dirty="0">
                <a:solidFill>
                  <a:srgbClr val="800000"/>
                </a:solidFill>
                <a:latin typeface="Times New Roman"/>
                <a:cs typeface="Times New Roman"/>
              </a:rPr>
              <a:t>1</a:t>
            </a:r>
            <a:r>
              <a:rPr lang="en-US" sz="4400" b="1" baseline="30000" dirty="0">
                <a:solidFill>
                  <a:srgbClr val="800000"/>
                </a:solidFill>
                <a:latin typeface="Times New Roman"/>
                <a:cs typeface="Times New Roman"/>
              </a:rPr>
              <a:t>st</a:t>
            </a:r>
            <a:r>
              <a:rPr lang="en-US" sz="4400" b="1" dirty="0">
                <a:solidFill>
                  <a:srgbClr val="800000"/>
                </a:solidFill>
                <a:latin typeface="Times New Roman"/>
                <a:cs typeface="Times New Roman"/>
              </a:rPr>
              <a:t> Corinthians 1</a:t>
            </a:r>
          </a:p>
        </p:txBody>
      </p:sp>
      <p:sp>
        <p:nvSpPr>
          <p:cNvPr id="5" name="TextBox 4"/>
          <p:cNvSpPr txBox="1"/>
          <p:nvPr/>
        </p:nvSpPr>
        <p:spPr>
          <a:xfrm>
            <a:off x="128854" y="1085869"/>
            <a:ext cx="9015146" cy="5940087"/>
          </a:xfrm>
          <a:prstGeom prst="rect">
            <a:avLst/>
          </a:prstGeom>
          <a:noFill/>
        </p:spPr>
        <p:txBody>
          <a:bodyPr wrap="square" rtlCol="0">
            <a:spAutoFit/>
          </a:bodyPr>
          <a:lstStyle/>
          <a:p>
            <a:r>
              <a:rPr lang="en-US" sz="3200" b="1" baseline="30000" dirty="0">
                <a:solidFill>
                  <a:srgbClr val="000000"/>
                </a:solidFill>
                <a:latin typeface="Times New Roman"/>
                <a:cs typeface="Times New Roman"/>
              </a:rPr>
              <a:t>4 </a:t>
            </a:r>
            <a:r>
              <a:rPr lang="en-US" sz="3200" dirty="0">
                <a:solidFill>
                  <a:srgbClr val="000000"/>
                </a:solidFill>
                <a:latin typeface="Times New Roman"/>
                <a:cs typeface="Times New Roman"/>
              </a:rPr>
              <a:t>I thank my God always concerning you for the grace of God which was given to you by Christ Jesus, </a:t>
            </a:r>
            <a:r>
              <a:rPr lang="en-US" sz="3200" b="1" baseline="30000" dirty="0">
                <a:solidFill>
                  <a:srgbClr val="000000"/>
                </a:solidFill>
                <a:latin typeface="Times New Roman"/>
                <a:cs typeface="Times New Roman"/>
              </a:rPr>
              <a:t>5 </a:t>
            </a:r>
            <a:r>
              <a:rPr lang="en-US" sz="3200" dirty="0">
                <a:solidFill>
                  <a:srgbClr val="000000"/>
                </a:solidFill>
                <a:latin typeface="Times New Roman"/>
                <a:cs typeface="Times New Roman"/>
              </a:rPr>
              <a:t>that you were enriched in everything by Him in all utterance and all knowledge, </a:t>
            </a:r>
            <a:r>
              <a:rPr lang="en-US" sz="3200" b="1" baseline="30000" dirty="0">
                <a:solidFill>
                  <a:srgbClr val="000000"/>
                </a:solidFill>
                <a:latin typeface="Times New Roman"/>
                <a:cs typeface="Times New Roman"/>
              </a:rPr>
              <a:t>6 </a:t>
            </a:r>
            <a:r>
              <a:rPr lang="en-US" sz="3200" dirty="0">
                <a:solidFill>
                  <a:srgbClr val="000000"/>
                </a:solidFill>
                <a:latin typeface="Times New Roman"/>
                <a:cs typeface="Times New Roman"/>
              </a:rPr>
              <a:t>even as the testimony of Christ was confirmed in you, </a:t>
            </a:r>
            <a:r>
              <a:rPr lang="en-US" sz="3200" b="1" baseline="30000" dirty="0">
                <a:solidFill>
                  <a:srgbClr val="000000"/>
                </a:solidFill>
                <a:latin typeface="Times New Roman"/>
                <a:cs typeface="Times New Roman"/>
              </a:rPr>
              <a:t>7 </a:t>
            </a:r>
            <a:r>
              <a:rPr lang="en-US" sz="3200" dirty="0">
                <a:solidFill>
                  <a:srgbClr val="000000"/>
                </a:solidFill>
                <a:latin typeface="Times New Roman"/>
                <a:cs typeface="Times New Roman"/>
              </a:rPr>
              <a:t>so that you come short in no gift, eagerly waiting for the revelation of our Lord Jesus Christ, </a:t>
            </a:r>
            <a:r>
              <a:rPr lang="en-US" sz="3200" b="1" baseline="30000" dirty="0">
                <a:solidFill>
                  <a:srgbClr val="000000"/>
                </a:solidFill>
                <a:latin typeface="Times New Roman"/>
                <a:cs typeface="Times New Roman"/>
              </a:rPr>
              <a:t>8 </a:t>
            </a:r>
            <a:r>
              <a:rPr lang="en-US" sz="3200" dirty="0">
                <a:solidFill>
                  <a:srgbClr val="000000"/>
                </a:solidFill>
                <a:latin typeface="Times New Roman"/>
                <a:cs typeface="Times New Roman"/>
              </a:rPr>
              <a:t>who will also confirm you to the end, </a:t>
            </a:r>
            <a:r>
              <a:rPr lang="en-US" sz="3200" i="1" dirty="0">
                <a:solidFill>
                  <a:srgbClr val="000000"/>
                </a:solidFill>
                <a:latin typeface="Times New Roman"/>
                <a:cs typeface="Times New Roman"/>
              </a:rPr>
              <a:t>that you may be </a:t>
            </a:r>
            <a:r>
              <a:rPr lang="en-US" sz="3200" dirty="0">
                <a:solidFill>
                  <a:srgbClr val="000000"/>
                </a:solidFill>
                <a:latin typeface="Times New Roman"/>
                <a:cs typeface="Times New Roman"/>
              </a:rPr>
              <a:t>blameless in the day of our Lord Jesus Christ. </a:t>
            </a:r>
            <a:r>
              <a:rPr lang="en-US" sz="3200" b="1" baseline="30000" dirty="0">
                <a:solidFill>
                  <a:srgbClr val="000000"/>
                </a:solidFill>
                <a:latin typeface="Times New Roman"/>
                <a:cs typeface="Times New Roman"/>
              </a:rPr>
              <a:t>9 </a:t>
            </a:r>
            <a:r>
              <a:rPr lang="en-US" sz="3200" dirty="0">
                <a:solidFill>
                  <a:srgbClr val="000000"/>
                </a:solidFill>
                <a:latin typeface="Times New Roman"/>
                <a:cs typeface="Times New Roman"/>
              </a:rPr>
              <a:t>God </a:t>
            </a:r>
            <a:r>
              <a:rPr lang="en-US" sz="3200" i="1" dirty="0">
                <a:solidFill>
                  <a:srgbClr val="000000"/>
                </a:solidFill>
                <a:latin typeface="Times New Roman"/>
                <a:cs typeface="Times New Roman"/>
              </a:rPr>
              <a:t>is</a:t>
            </a:r>
            <a:r>
              <a:rPr lang="en-US" sz="3200" dirty="0">
                <a:solidFill>
                  <a:srgbClr val="000000"/>
                </a:solidFill>
                <a:latin typeface="Times New Roman"/>
                <a:cs typeface="Times New Roman"/>
              </a:rPr>
              <a:t> faithful, by whom you were called into the fellowship of His Son, Jesus Christ our Lord.</a:t>
            </a:r>
          </a:p>
          <a:p>
            <a:endParaRPr lang="en-US" sz="2800" dirty="0">
              <a:solidFill>
                <a:schemeClr val="bg1"/>
              </a:solidFill>
              <a:latin typeface="Times New Roman"/>
              <a:cs typeface="Times New Roman"/>
            </a:endParaRPr>
          </a:p>
        </p:txBody>
      </p:sp>
    </p:spTree>
    <p:extLst>
      <p:ext uri="{BB962C8B-B14F-4D97-AF65-F5344CB8AC3E}">
        <p14:creationId xmlns:p14="http://schemas.microsoft.com/office/powerpoint/2010/main" val="4251809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65641"/>
            <a:ext cx="9144000" cy="769441"/>
          </a:xfrm>
          <a:prstGeom prst="rect">
            <a:avLst/>
          </a:prstGeom>
          <a:noFill/>
        </p:spPr>
        <p:txBody>
          <a:bodyPr wrap="square" rtlCol="0">
            <a:spAutoFit/>
          </a:bodyPr>
          <a:lstStyle/>
          <a:p>
            <a:pPr algn="ctr"/>
            <a:r>
              <a:rPr lang="en-US" sz="4400" b="1" dirty="0">
                <a:solidFill>
                  <a:srgbClr val="800000"/>
                </a:solidFill>
                <a:latin typeface="Times New Roman"/>
                <a:cs typeface="Times New Roman"/>
              </a:rPr>
              <a:t>1</a:t>
            </a:r>
            <a:r>
              <a:rPr lang="en-US" sz="4400" b="1" baseline="30000" dirty="0">
                <a:solidFill>
                  <a:srgbClr val="800000"/>
                </a:solidFill>
                <a:latin typeface="Times New Roman"/>
                <a:cs typeface="Times New Roman"/>
              </a:rPr>
              <a:t>st</a:t>
            </a:r>
            <a:r>
              <a:rPr lang="en-US" sz="4400" b="1" dirty="0">
                <a:solidFill>
                  <a:srgbClr val="800000"/>
                </a:solidFill>
                <a:latin typeface="Times New Roman"/>
                <a:cs typeface="Times New Roman"/>
              </a:rPr>
              <a:t> Corinthians 1</a:t>
            </a:r>
          </a:p>
        </p:txBody>
      </p:sp>
      <p:sp>
        <p:nvSpPr>
          <p:cNvPr id="3" name="Rectangle 2"/>
          <p:cNvSpPr/>
          <p:nvPr/>
        </p:nvSpPr>
        <p:spPr>
          <a:xfrm>
            <a:off x="128854" y="882027"/>
            <a:ext cx="9015146" cy="6001642"/>
          </a:xfrm>
          <a:prstGeom prst="rect">
            <a:avLst/>
          </a:prstGeom>
        </p:spPr>
        <p:txBody>
          <a:bodyPr wrap="square">
            <a:spAutoFit/>
          </a:bodyPr>
          <a:lstStyle/>
          <a:p>
            <a:r>
              <a:rPr lang="en-US" sz="3200" b="1" baseline="30000" dirty="0">
                <a:solidFill>
                  <a:srgbClr val="000000"/>
                </a:solidFill>
                <a:latin typeface="Times New Roman"/>
                <a:cs typeface="Times New Roman"/>
              </a:rPr>
              <a:t>10 </a:t>
            </a:r>
            <a:r>
              <a:rPr lang="en-US" sz="3200" dirty="0">
                <a:solidFill>
                  <a:srgbClr val="000000"/>
                </a:solidFill>
                <a:latin typeface="Times New Roman"/>
                <a:cs typeface="Times New Roman"/>
              </a:rPr>
              <a:t>Now I plead with you, brethren, by the name of our Lord Jesus Christ, that you all speak the same thing, and </a:t>
            </a:r>
            <a:r>
              <a:rPr lang="en-US" sz="3200" i="1" dirty="0">
                <a:solidFill>
                  <a:srgbClr val="000000"/>
                </a:solidFill>
                <a:latin typeface="Times New Roman"/>
                <a:cs typeface="Times New Roman"/>
              </a:rPr>
              <a:t>that</a:t>
            </a:r>
            <a:r>
              <a:rPr lang="en-US" sz="3200" dirty="0">
                <a:solidFill>
                  <a:srgbClr val="000000"/>
                </a:solidFill>
                <a:latin typeface="Times New Roman"/>
                <a:cs typeface="Times New Roman"/>
              </a:rPr>
              <a:t> there be no divisions among you, but </a:t>
            </a:r>
            <a:r>
              <a:rPr lang="en-US" sz="3200" i="1" dirty="0">
                <a:solidFill>
                  <a:srgbClr val="000000"/>
                </a:solidFill>
                <a:latin typeface="Times New Roman"/>
                <a:cs typeface="Times New Roman"/>
              </a:rPr>
              <a:t>that </a:t>
            </a:r>
            <a:r>
              <a:rPr lang="en-US" sz="3200" dirty="0">
                <a:solidFill>
                  <a:srgbClr val="000000"/>
                </a:solidFill>
                <a:latin typeface="Times New Roman"/>
                <a:cs typeface="Times New Roman"/>
              </a:rPr>
              <a:t>you be perfectly joined together in the same mind and in the same judgment. </a:t>
            </a:r>
            <a:r>
              <a:rPr lang="en-US" sz="3200" b="1" baseline="30000" dirty="0">
                <a:solidFill>
                  <a:srgbClr val="000000"/>
                </a:solidFill>
                <a:latin typeface="Times New Roman"/>
                <a:cs typeface="Times New Roman"/>
              </a:rPr>
              <a:t>11 </a:t>
            </a:r>
            <a:r>
              <a:rPr lang="en-US" sz="3200" dirty="0">
                <a:solidFill>
                  <a:srgbClr val="000000"/>
                </a:solidFill>
                <a:latin typeface="Times New Roman"/>
                <a:cs typeface="Times New Roman"/>
              </a:rPr>
              <a:t>For it has been declared to me concerning you, my brethren, by those of Chloe’s </a:t>
            </a:r>
            <a:r>
              <a:rPr lang="en-US" sz="3200" i="1" dirty="0">
                <a:solidFill>
                  <a:srgbClr val="000000"/>
                </a:solidFill>
                <a:latin typeface="Times New Roman"/>
                <a:cs typeface="Times New Roman"/>
              </a:rPr>
              <a:t>household,</a:t>
            </a:r>
            <a:r>
              <a:rPr lang="en-US" sz="3200" dirty="0">
                <a:solidFill>
                  <a:srgbClr val="000000"/>
                </a:solidFill>
                <a:latin typeface="Times New Roman"/>
                <a:cs typeface="Times New Roman"/>
              </a:rPr>
              <a:t> that there are contentions among you.  </a:t>
            </a:r>
            <a:r>
              <a:rPr lang="en-US" sz="3200" b="1" baseline="30000" dirty="0">
                <a:solidFill>
                  <a:srgbClr val="000000"/>
                </a:solidFill>
                <a:latin typeface="Times New Roman"/>
                <a:cs typeface="Times New Roman"/>
              </a:rPr>
              <a:t>12 </a:t>
            </a:r>
            <a:r>
              <a:rPr lang="en-US" sz="3200" dirty="0">
                <a:solidFill>
                  <a:srgbClr val="000000"/>
                </a:solidFill>
                <a:latin typeface="Times New Roman"/>
                <a:cs typeface="Times New Roman"/>
              </a:rPr>
              <a:t>Now I say this, that each of you says, “I am of Paul,” or “I am of </a:t>
            </a:r>
            <a:r>
              <a:rPr lang="en-US" sz="3200" dirty="0" err="1">
                <a:solidFill>
                  <a:srgbClr val="000000"/>
                </a:solidFill>
                <a:latin typeface="Times New Roman"/>
                <a:cs typeface="Times New Roman"/>
              </a:rPr>
              <a:t>Apollos</a:t>
            </a:r>
            <a:r>
              <a:rPr lang="en-US" sz="3200" dirty="0">
                <a:solidFill>
                  <a:srgbClr val="000000"/>
                </a:solidFill>
                <a:latin typeface="Times New Roman"/>
                <a:cs typeface="Times New Roman"/>
              </a:rPr>
              <a:t>,” or “I am of </a:t>
            </a:r>
            <a:r>
              <a:rPr lang="en-US" sz="3200" dirty="0" err="1">
                <a:solidFill>
                  <a:srgbClr val="000000"/>
                </a:solidFill>
                <a:latin typeface="Times New Roman"/>
                <a:cs typeface="Times New Roman"/>
              </a:rPr>
              <a:t>Cephas</a:t>
            </a:r>
            <a:r>
              <a:rPr lang="en-US" sz="3200" dirty="0">
                <a:solidFill>
                  <a:srgbClr val="000000"/>
                </a:solidFill>
                <a:latin typeface="Times New Roman"/>
                <a:cs typeface="Times New Roman"/>
              </a:rPr>
              <a:t>,” or “I am of Christ.” </a:t>
            </a:r>
            <a:r>
              <a:rPr lang="en-US" sz="3200" b="1" baseline="30000" dirty="0">
                <a:solidFill>
                  <a:srgbClr val="000000"/>
                </a:solidFill>
                <a:latin typeface="Times New Roman"/>
                <a:cs typeface="Times New Roman"/>
              </a:rPr>
              <a:t>13 </a:t>
            </a:r>
            <a:r>
              <a:rPr lang="en-US" sz="3200" dirty="0">
                <a:solidFill>
                  <a:srgbClr val="000000"/>
                </a:solidFill>
                <a:latin typeface="Times New Roman"/>
                <a:cs typeface="Times New Roman"/>
              </a:rPr>
              <a:t>Is Christ divided? Was Paul crucified for you? Or were you baptized in the name of Paul?</a:t>
            </a:r>
          </a:p>
        </p:txBody>
      </p:sp>
    </p:spTree>
    <p:extLst>
      <p:ext uri="{BB962C8B-B14F-4D97-AF65-F5344CB8AC3E}">
        <p14:creationId xmlns:p14="http://schemas.microsoft.com/office/powerpoint/2010/main" val="687576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65641"/>
            <a:ext cx="9144000" cy="769441"/>
          </a:xfrm>
          <a:prstGeom prst="rect">
            <a:avLst/>
          </a:prstGeom>
          <a:noFill/>
        </p:spPr>
        <p:txBody>
          <a:bodyPr wrap="square" rtlCol="0">
            <a:spAutoFit/>
          </a:bodyPr>
          <a:lstStyle/>
          <a:p>
            <a:pPr algn="ctr"/>
            <a:r>
              <a:rPr lang="en-US" sz="4400" b="1" dirty="0">
                <a:solidFill>
                  <a:srgbClr val="800000"/>
                </a:solidFill>
                <a:latin typeface="Times New Roman"/>
                <a:cs typeface="Times New Roman"/>
              </a:rPr>
              <a:t>1</a:t>
            </a:r>
            <a:r>
              <a:rPr lang="en-US" sz="4400" b="1" baseline="30000" dirty="0">
                <a:solidFill>
                  <a:srgbClr val="800000"/>
                </a:solidFill>
                <a:latin typeface="Times New Roman"/>
                <a:cs typeface="Times New Roman"/>
              </a:rPr>
              <a:t>st</a:t>
            </a:r>
            <a:r>
              <a:rPr lang="en-US" sz="4400" b="1" dirty="0">
                <a:solidFill>
                  <a:srgbClr val="800000"/>
                </a:solidFill>
                <a:latin typeface="Times New Roman"/>
                <a:cs typeface="Times New Roman"/>
              </a:rPr>
              <a:t> Corinthians 1</a:t>
            </a:r>
          </a:p>
        </p:txBody>
      </p:sp>
      <p:sp>
        <p:nvSpPr>
          <p:cNvPr id="3" name="Rectangle 2"/>
          <p:cNvSpPr/>
          <p:nvPr/>
        </p:nvSpPr>
        <p:spPr>
          <a:xfrm>
            <a:off x="128854" y="882027"/>
            <a:ext cx="9015146" cy="6586418"/>
          </a:xfrm>
          <a:prstGeom prst="rect">
            <a:avLst/>
          </a:prstGeom>
        </p:spPr>
        <p:txBody>
          <a:bodyPr wrap="square">
            <a:spAutoFit/>
          </a:bodyPr>
          <a:lstStyle/>
          <a:p>
            <a:pPr>
              <a:spcAft>
                <a:spcPts val="1200"/>
              </a:spcAft>
            </a:pPr>
            <a:r>
              <a:rPr lang="en-US" sz="3000" b="1" baseline="30000" dirty="0">
                <a:solidFill>
                  <a:srgbClr val="000000"/>
                </a:solidFill>
                <a:latin typeface="Times New Roman"/>
                <a:cs typeface="Times New Roman"/>
              </a:rPr>
              <a:t>14 </a:t>
            </a:r>
            <a:r>
              <a:rPr lang="en-US" sz="3000" dirty="0">
                <a:solidFill>
                  <a:srgbClr val="000000"/>
                </a:solidFill>
                <a:latin typeface="Times New Roman"/>
                <a:cs typeface="Times New Roman"/>
              </a:rPr>
              <a:t>I thank God that I baptized none of you except </a:t>
            </a:r>
            <a:r>
              <a:rPr lang="en-US" sz="3000" dirty="0" err="1">
                <a:solidFill>
                  <a:srgbClr val="000000"/>
                </a:solidFill>
                <a:latin typeface="Times New Roman"/>
                <a:cs typeface="Times New Roman"/>
              </a:rPr>
              <a:t>Crispus</a:t>
            </a:r>
            <a:r>
              <a:rPr lang="en-US" sz="3000" dirty="0">
                <a:solidFill>
                  <a:srgbClr val="000000"/>
                </a:solidFill>
                <a:latin typeface="Times New Roman"/>
                <a:cs typeface="Times New Roman"/>
              </a:rPr>
              <a:t> and Gaius, </a:t>
            </a:r>
            <a:r>
              <a:rPr lang="en-US" sz="3000" b="1" baseline="30000" dirty="0">
                <a:solidFill>
                  <a:srgbClr val="000000"/>
                </a:solidFill>
                <a:latin typeface="Times New Roman"/>
                <a:cs typeface="Times New Roman"/>
              </a:rPr>
              <a:t>15 </a:t>
            </a:r>
            <a:r>
              <a:rPr lang="en-US" sz="3000" dirty="0">
                <a:solidFill>
                  <a:srgbClr val="000000"/>
                </a:solidFill>
                <a:latin typeface="Times New Roman"/>
                <a:cs typeface="Times New Roman"/>
              </a:rPr>
              <a:t>lest anyone should say that I had baptized in my own name. </a:t>
            </a:r>
            <a:r>
              <a:rPr lang="en-US" sz="3000" b="1" baseline="30000" dirty="0">
                <a:solidFill>
                  <a:srgbClr val="000000"/>
                </a:solidFill>
                <a:latin typeface="Times New Roman"/>
                <a:cs typeface="Times New Roman"/>
              </a:rPr>
              <a:t>16 </a:t>
            </a:r>
            <a:r>
              <a:rPr lang="en-US" sz="3000" dirty="0">
                <a:solidFill>
                  <a:srgbClr val="000000"/>
                </a:solidFill>
                <a:latin typeface="Times New Roman"/>
                <a:cs typeface="Times New Roman"/>
              </a:rPr>
              <a:t>Yes, I also baptized the household of </a:t>
            </a:r>
            <a:r>
              <a:rPr lang="en-US" sz="3000" dirty="0" err="1">
                <a:solidFill>
                  <a:srgbClr val="000000"/>
                </a:solidFill>
                <a:latin typeface="Times New Roman"/>
                <a:cs typeface="Times New Roman"/>
              </a:rPr>
              <a:t>Stephanas</a:t>
            </a:r>
            <a:r>
              <a:rPr lang="en-US" sz="3000" dirty="0">
                <a:solidFill>
                  <a:srgbClr val="000000"/>
                </a:solidFill>
                <a:latin typeface="Times New Roman"/>
                <a:cs typeface="Times New Roman"/>
              </a:rPr>
              <a:t>. Besides, I do not know whether I baptized any other. </a:t>
            </a:r>
            <a:r>
              <a:rPr lang="en-US" sz="3000" b="1" baseline="30000" dirty="0">
                <a:solidFill>
                  <a:srgbClr val="000000"/>
                </a:solidFill>
                <a:latin typeface="Times New Roman"/>
                <a:cs typeface="Times New Roman"/>
              </a:rPr>
              <a:t>17 </a:t>
            </a:r>
            <a:r>
              <a:rPr lang="en-US" sz="3000" dirty="0">
                <a:solidFill>
                  <a:srgbClr val="000000"/>
                </a:solidFill>
                <a:latin typeface="Times New Roman"/>
                <a:cs typeface="Times New Roman"/>
              </a:rPr>
              <a:t>For Christ did not send me to baptize, but to preach the gospel, not with wisdom of words, lest the cross of Christ should be made of no effect.</a:t>
            </a:r>
          </a:p>
          <a:p>
            <a:pPr>
              <a:spcAft>
                <a:spcPts val="1200"/>
              </a:spcAft>
            </a:pPr>
            <a:r>
              <a:rPr lang="en-US" sz="3000" b="1" baseline="30000" dirty="0">
                <a:solidFill>
                  <a:srgbClr val="000000"/>
                </a:solidFill>
                <a:latin typeface="Times New Roman"/>
                <a:cs typeface="Times New Roman"/>
              </a:rPr>
              <a:t>18 </a:t>
            </a:r>
            <a:r>
              <a:rPr lang="en-US" sz="3000" dirty="0">
                <a:solidFill>
                  <a:srgbClr val="000000"/>
                </a:solidFill>
                <a:latin typeface="Times New Roman"/>
                <a:cs typeface="Times New Roman"/>
              </a:rPr>
              <a:t>For the message of the cross is foolishness to those who are perishing, but to us who are being saved it is the power of God. </a:t>
            </a:r>
            <a:r>
              <a:rPr lang="en-US" sz="3000" b="1" baseline="30000" dirty="0">
                <a:solidFill>
                  <a:srgbClr val="000000"/>
                </a:solidFill>
                <a:latin typeface="Times New Roman"/>
                <a:cs typeface="Times New Roman"/>
              </a:rPr>
              <a:t>19 </a:t>
            </a:r>
            <a:r>
              <a:rPr lang="en-US" sz="3000" dirty="0">
                <a:solidFill>
                  <a:srgbClr val="000000"/>
                </a:solidFill>
                <a:latin typeface="Times New Roman"/>
                <a:cs typeface="Times New Roman"/>
              </a:rPr>
              <a:t>For it is written:</a:t>
            </a:r>
          </a:p>
          <a:p>
            <a:pPr>
              <a:spcAft>
                <a:spcPts val="1200"/>
              </a:spcAft>
            </a:pPr>
            <a:r>
              <a:rPr lang="en-US" sz="3000" dirty="0">
                <a:solidFill>
                  <a:srgbClr val="000000"/>
                </a:solidFill>
                <a:latin typeface="Times New Roman"/>
                <a:cs typeface="Times New Roman"/>
              </a:rPr>
              <a:t>“I will destroy the wisdom of the wise, And bring to nothing the understanding of the prudent.”</a:t>
            </a:r>
          </a:p>
          <a:p>
            <a:endParaRPr lang="en-US" sz="3200" dirty="0">
              <a:solidFill>
                <a:srgbClr val="000000"/>
              </a:solidFill>
              <a:latin typeface="Times New Roman"/>
              <a:cs typeface="Times New Roman"/>
            </a:endParaRPr>
          </a:p>
        </p:txBody>
      </p:sp>
    </p:spTree>
    <p:extLst>
      <p:ext uri="{BB962C8B-B14F-4D97-AF65-F5344CB8AC3E}">
        <p14:creationId xmlns:p14="http://schemas.microsoft.com/office/powerpoint/2010/main" val="2631958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65641"/>
            <a:ext cx="9144000" cy="769441"/>
          </a:xfrm>
          <a:prstGeom prst="rect">
            <a:avLst/>
          </a:prstGeom>
          <a:noFill/>
        </p:spPr>
        <p:txBody>
          <a:bodyPr wrap="square" rtlCol="0">
            <a:spAutoFit/>
          </a:bodyPr>
          <a:lstStyle/>
          <a:p>
            <a:pPr algn="ctr"/>
            <a:r>
              <a:rPr lang="en-US" sz="4400" b="1" dirty="0">
                <a:solidFill>
                  <a:srgbClr val="800000"/>
                </a:solidFill>
                <a:latin typeface="Times New Roman"/>
                <a:cs typeface="Times New Roman"/>
              </a:rPr>
              <a:t>1</a:t>
            </a:r>
            <a:r>
              <a:rPr lang="en-US" sz="4400" b="1" baseline="30000" dirty="0">
                <a:solidFill>
                  <a:srgbClr val="800000"/>
                </a:solidFill>
                <a:latin typeface="Times New Roman"/>
                <a:cs typeface="Times New Roman"/>
              </a:rPr>
              <a:t>st</a:t>
            </a:r>
            <a:r>
              <a:rPr lang="en-US" sz="4400" b="1" dirty="0">
                <a:solidFill>
                  <a:srgbClr val="800000"/>
                </a:solidFill>
                <a:latin typeface="Times New Roman"/>
                <a:cs typeface="Times New Roman"/>
              </a:rPr>
              <a:t> Corinthians 1</a:t>
            </a:r>
          </a:p>
        </p:txBody>
      </p:sp>
      <p:sp>
        <p:nvSpPr>
          <p:cNvPr id="3" name="Rectangle 2"/>
          <p:cNvSpPr/>
          <p:nvPr/>
        </p:nvSpPr>
        <p:spPr>
          <a:xfrm>
            <a:off x="128854" y="882027"/>
            <a:ext cx="9015146" cy="6093976"/>
          </a:xfrm>
          <a:prstGeom prst="rect">
            <a:avLst/>
          </a:prstGeom>
        </p:spPr>
        <p:txBody>
          <a:bodyPr wrap="square">
            <a:spAutoFit/>
          </a:bodyPr>
          <a:lstStyle/>
          <a:p>
            <a:r>
              <a:rPr lang="en-US" sz="3000" b="1" baseline="30000" dirty="0">
                <a:solidFill>
                  <a:srgbClr val="000000"/>
                </a:solidFill>
                <a:latin typeface="Times New Roman"/>
                <a:cs typeface="Times New Roman"/>
              </a:rPr>
              <a:t>20 </a:t>
            </a:r>
            <a:r>
              <a:rPr lang="en-US" sz="3000" dirty="0">
                <a:solidFill>
                  <a:srgbClr val="000000"/>
                </a:solidFill>
                <a:latin typeface="Times New Roman"/>
                <a:cs typeface="Times New Roman"/>
              </a:rPr>
              <a:t>Where </a:t>
            </a:r>
            <a:r>
              <a:rPr lang="en-US" sz="3000" i="1" dirty="0">
                <a:solidFill>
                  <a:srgbClr val="000000"/>
                </a:solidFill>
                <a:latin typeface="Times New Roman"/>
                <a:cs typeface="Times New Roman"/>
              </a:rPr>
              <a:t>is</a:t>
            </a:r>
            <a:r>
              <a:rPr lang="en-US" sz="3000" dirty="0">
                <a:solidFill>
                  <a:srgbClr val="000000"/>
                </a:solidFill>
                <a:latin typeface="Times New Roman"/>
                <a:cs typeface="Times New Roman"/>
              </a:rPr>
              <a:t> the wise? Where </a:t>
            </a:r>
            <a:r>
              <a:rPr lang="en-US" sz="3000" i="1" dirty="0">
                <a:solidFill>
                  <a:srgbClr val="000000"/>
                </a:solidFill>
                <a:latin typeface="Times New Roman"/>
                <a:cs typeface="Times New Roman"/>
              </a:rPr>
              <a:t>is</a:t>
            </a:r>
            <a:r>
              <a:rPr lang="en-US" sz="3000" dirty="0">
                <a:solidFill>
                  <a:srgbClr val="000000"/>
                </a:solidFill>
                <a:latin typeface="Times New Roman"/>
                <a:cs typeface="Times New Roman"/>
              </a:rPr>
              <a:t> the scribe? Where is the disputer of this age? Has not God made foolish the wisdom of this world? </a:t>
            </a:r>
            <a:r>
              <a:rPr lang="en-US" sz="3000" b="1" baseline="30000" dirty="0">
                <a:solidFill>
                  <a:srgbClr val="000000"/>
                </a:solidFill>
                <a:latin typeface="Times New Roman"/>
                <a:cs typeface="Times New Roman"/>
              </a:rPr>
              <a:t>21 </a:t>
            </a:r>
            <a:r>
              <a:rPr lang="en-US" sz="3000" dirty="0">
                <a:solidFill>
                  <a:srgbClr val="000000"/>
                </a:solidFill>
                <a:latin typeface="Times New Roman"/>
                <a:cs typeface="Times New Roman"/>
              </a:rPr>
              <a:t>For since, in the wisdom of God, the world through wisdom did not know God, it pleased God through the foolishness of the message preached to save those who believe. </a:t>
            </a:r>
            <a:r>
              <a:rPr lang="en-US" sz="3000" b="1" baseline="30000" dirty="0">
                <a:solidFill>
                  <a:srgbClr val="000000"/>
                </a:solidFill>
                <a:latin typeface="Times New Roman"/>
                <a:cs typeface="Times New Roman"/>
              </a:rPr>
              <a:t>22 </a:t>
            </a:r>
            <a:r>
              <a:rPr lang="en-US" sz="3000" dirty="0">
                <a:solidFill>
                  <a:srgbClr val="000000"/>
                </a:solidFill>
                <a:latin typeface="Times New Roman"/>
                <a:cs typeface="Times New Roman"/>
              </a:rPr>
              <a:t>For Jews request a sign, and Greeks seek after wisdom; </a:t>
            </a:r>
            <a:r>
              <a:rPr lang="en-US" sz="3000" b="1" baseline="30000" dirty="0">
                <a:solidFill>
                  <a:srgbClr val="000000"/>
                </a:solidFill>
                <a:latin typeface="Times New Roman"/>
                <a:cs typeface="Times New Roman"/>
              </a:rPr>
              <a:t>23 </a:t>
            </a:r>
            <a:r>
              <a:rPr lang="en-US" sz="3000" dirty="0">
                <a:solidFill>
                  <a:srgbClr val="000000"/>
                </a:solidFill>
                <a:latin typeface="Times New Roman"/>
                <a:cs typeface="Times New Roman"/>
              </a:rPr>
              <a:t>but we preach Christ crucified, to the Jews a stumbling block and to Greeks foolishness, </a:t>
            </a:r>
            <a:r>
              <a:rPr lang="en-US" sz="3000" b="1" baseline="30000" dirty="0">
                <a:solidFill>
                  <a:srgbClr val="000000"/>
                </a:solidFill>
                <a:latin typeface="Times New Roman"/>
                <a:cs typeface="Times New Roman"/>
              </a:rPr>
              <a:t>24 </a:t>
            </a:r>
            <a:r>
              <a:rPr lang="en-US" sz="3000" dirty="0">
                <a:solidFill>
                  <a:srgbClr val="000000"/>
                </a:solidFill>
                <a:latin typeface="Times New Roman"/>
                <a:cs typeface="Times New Roman"/>
              </a:rPr>
              <a:t>but to those who are called, both Jews and Greeks, Christ the power of God and the wisdom of God. </a:t>
            </a:r>
            <a:r>
              <a:rPr lang="en-US" sz="3000" b="1" baseline="30000" dirty="0">
                <a:solidFill>
                  <a:srgbClr val="000000"/>
                </a:solidFill>
                <a:latin typeface="Times New Roman"/>
                <a:cs typeface="Times New Roman"/>
              </a:rPr>
              <a:t>25 </a:t>
            </a:r>
            <a:r>
              <a:rPr lang="en-US" sz="3000" dirty="0">
                <a:solidFill>
                  <a:srgbClr val="000000"/>
                </a:solidFill>
                <a:latin typeface="Times New Roman"/>
                <a:cs typeface="Times New Roman"/>
              </a:rPr>
              <a:t>Because the foolishness of God is wiser than men, and the weakness of God is stronger than men.</a:t>
            </a:r>
          </a:p>
        </p:txBody>
      </p:sp>
    </p:spTree>
    <p:extLst>
      <p:ext uri="{BB962C8B-B14F-4D97-AF65-F5344CB8AC3E}">
        <p14:creationId xmlns:p14="http://schemas.microsoft.com/office/powerpoint/2010/main" val="404567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65641"/>
            <a:ext cx="9144000" cy="769441"/>
          </a:xfrm>
          <a:prstGeom prst="rect">
            <a:avLst/>
          </a:prstGeom>
          <a:noFill/>
        </p:spPr>
        <p:txBody>
          <a:bodyPr wrap="square" rtlCol="0">
            <a:spAutoFit/>
          </a:bodyPr>
          <a:lstStyle/>
          <a:p>
            <a:pPr algn="ctr"/>
            <a:r>
              <a:rPr lang="en-US" sz="4400" b="1" dirty="0">
                <a:solidFill>
                  <a:srgbClr val="800000"/>
                </a:solidFill>
                <a:latin typeface="Times New Roman"/>
                <a:cs typeface="Times New Roman"/>
              </a:rPr>
              <a:t>1</a:t>
            </a:r>
            <a:r>
              <a:rPr lang="en-US" sz="4400" b="1" baseline="30000" dirty="0">
                <a:solidFill>
                  <a:srgbClr val="800000"/>
                </a:solidFill>
                <a:latin typeface="Times New Roman"/>
                <a:cs typeface="Times New Roman"/>
              </a:rPr>
              <a:t>st</a:t>
            </a:r>
            <a:r>
              <a:rPr lang="en-US" sz="4400" b="1" dirty="0">
                <a:solidFill>
                  <a:srgbClr val="800000"/>
                </a:solidFill>
                <a:latin typeface="Times New Roman"/>
                <a:cs typeface="Times New Roman"/>
              </a:rPr>
              <a:t> Corinthians 1</a:t>
            </a:r>
          </a:p>
        </p:txBody>
      </p:sp>
      <p:sp>
        <p:nvSpPr>
          <p:cNvPr id="3" name="Rectangle 2"/>
          <p:cNvSpPr/>
          <p:nvPr/>
        </p:nvSpPr>
        <p:spPr>
          <a:xfrm>
            <a:off x="128854" y="826812"/>
            <a:ext cx="9015146" cy="6093976"/>
          </a:xfrm>
          <a:prstGeom prst="rect">
            <a:avLst/>
          </a:prstGeom>
        </p:spPr>
        <p:txBody>
          <a:bodyPr wrap="square">
            <a:spAutoFit/>
          </a:bodyPr>
          <a:lstStyle/>
          <a:p>
            <a:r>
              <a:rPr lang="en-US" sz="3000" b="1" baseline="30000" dirty="0">
                <a:solidFill>
                  <a:srgbClr val="000000"/>
                </a:solidFill>
                <a:latin typeface="Times New Roman"/>
                <a:cs typeface="Times New Roman"/>
              </a:rPr>
              <a:t>26 </a:t>
            </a:r>
            <a:r>
              <a:rPr lang="en-US" sz="3000" dirty="0">
                <a:solidFill>
                  <a:srgbClr val="000000"/>
                </a:solidFill>
                <a:latin typeface="Times New Roman"/>
                <a:cs typeface="Times New Roman"/>
              </a:rPr>
              <a:t>For you see your calling, brethren, that not many wise according to the flesh, not many mighty, not many noble, </a:t>
            </a:r>
            <a:r>
              <a:rPr lang="en-US" sz="3000" i="1" dirty="0">
                <a:solidFill>
                  <a:srgbClr val="000000"/>
                </a:solidFill>
                <a:latin typeface="Times New Roman"/>
                <a:cs typeface="Times New Roman"/>
              </a:rPr>
              <a:t>are called</a:t>
            </a:r>
            <a:r>
              <a:rPr lang="en-US" sz="3000" dirty="0">
                <a:solidFill>
                  <a:srgbClr val="000000"/>
                </a:solidFill>
                <a:latin typeface="Times New Roman"/>
                <a:cs typeface="Times New Roman"/>
              </a:rPr>
              <a:t>. </a:t>
            </a:r>
            <a:r>
              <a:rPr lang="en-US" sz="3000" b="1" baseline="30000" dirty="0">
                <a:solidFill>
                  <a:srgbClr val="000000"/>
                </a:solidFill>
                <a:latin typeface="Times New Roman"/>
                <a:cs typeface="Times New Roman"/>
              </a:rPr>
              <a:t>27 </a:t>
            </a:r>
            <a:r>
              <a:rPr lang="en-US" sz="3000" dirty="0">
                <a:solidFill>
                  <a:srgbClr val="000000"/>
                </a:solidFill>
                <a:latin typeface="Times New Roman"/>
                <a:cs typeface="Times New Roman"/>
              </a:rPr>
              <a:t>But God has chosen the foolish things of the world to put to shame the wise, and God has chosen the weak things of the world to put to shame the things which are mighty; </a:t>
            </a:r>
            <a:r>
              <a:rPr lang="en-US" sz="3000" b="1" baseline="30000" dirty="0">
                <a:solidFill>
                  <a:srgbClr val="000000"/>
                </a:solidFill>
                <a:latin typeface="Times New Roman"/>
                <a:cs typeface="Times New Roman"/>
              </a:rPr>
              <a:t>28 </a:t>
            </a:r>
            <a:r>
              <a:rPr lang="en-US" sz="3000" dirty="0">
                <a:solidFill>
                  <a:srgbClr val="000000"/>
                </a:solidFill>
                <a:latin typeface="Times New Roman"/>
                <a:cs typeface="Times New Roman"/>
              </a:rPr>
              <a:t>and the base things of the world and the things which are despised God has chosen, and the things which are which are not, to bring to nothing the things that are </a:t>
            </a:r>
            <a:r>
              <a:rPr lang="en-US" sz="3000" b="1" baseline="30000" dirty="0">
                <a:solidFill>
                  <a:srgbClr val="000000"/>
                </a:solidFill>
                <a:latin typeface="Times New Roman"/>
                <a:cs typeface="Times New Roman"/>
              </a:rPr>
              <a:t>29 </a:t>
            </a:r>
            <a:r>
              <a:rPr lang="en-US" sz="3000" dirty="0">
                <a:solidFill>
                  <a:srgbClr val="000000"/>
                </a:solidFill>
                <a:latin typeface="Times New Roman"/>
                <a:cs typeface="Times New Roman"/>
              </a:rPr>
              <a:t>that no flesh should glory in His presence. </a:t>
            </a:r>
            <a:r>
              <a:rPr lang="en-US" sz="3000" b="1" baseline="30000" dirty="0">
                <a:solidFill>
                  <a:srgbClr val="000000"/>
                </a:solidFill>
                <a:latin typeface="Times New Roman"/>
                <a:cs typeface="Times New Roman"/>
              </a:rPr>
              <a:t>30 </a:t>
            </a:r>
            <a:r>
              <a:rPr lang="en-US" sz="3000" dirty="0">
                <a:solidFill>
                  <a:srgbClr val="000000"/>
                </a:solidFill>
                <a:latin typeface="Times New Roman"/>
                <a:cs typeface="Times New Roman"/>
              </a:rPr>
              <a:t>But of Him you are in Christ Jesus, who became for us wisdom from God — and righteousness and sanctification and redemption — </a:t>
            </a:r>
            <a:r>
              <a:rPr lang="en-US" sz="3000" b="1" baseline="30000" dirty="0">
                <a:solidFill>
                  <a:srgbClr val="000000"/>
                </a:solidFill>
                <a:latin typeface="Times New Roman"/>
                <a:cs typeface="Times New Roman"/>
              </a:rPr>
              <a:t>31 </a:t>
            </a:r>
            <a:r>
              <a:rPr lang="en-US" sz="3000" dirty="0">
                <a:solidFill>
                  <a:srgbClr val="000000"/>
                </a:solidFill>
                <a:latin typeface="Times New Roman"/>
                <a:cs typeface="Times New Roman"/>
              </a:rPr>
              <a:t>that, as it is written,  “He who glories, let him glory in the Lord.”</a:t>
            </a:r>
          </a:p>
        </p:txBody>
      </p:sp>
    </p:spTree>
    <p:extLst>
      <p:ext uri="{BB962C8B-B14F-4D97-AF65-F5344CB8AC3E}">
        <p14:creationId xmlns:p14="http://schemas.microsoft.com/office/powerpoint/2010/main" val="3175631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6115" y="1545983"/>
            <a:ext cx="8633187" cy="5171682"/>
          </a:xfrm>
        </p:spPr>
        <p:txBody>
          <a:bodyPr>
            <a:normAutofit/>
          </a:bodyPr>
          <a:lstStyle/>
          <a:p>
            <a:pPr>
              <a:spcBef>
                <a:spcPts val="0"/>
              </a:spcBef>
              <a:spcAft>
                <a:spcPts val="400"/>
              </a:spcAft>
            </a:pPr>
            <a:r>
              <a:rPr lang="en-US" sz="3600" b="1" dirty="0">
                <a:latin typeface="Times New Roman"/>
                <a:cs typeface="Times New Roman"/>
              </a:rPr>
              <a:t>AUTHOR:</a:t>
            </a:r>
            <a:r>
              <a:rPr lang="en-US" sz="3600" dirty="0">
                <a:latin typeface="Times New Roman"/>
                <a:cs typeface="Times New Roman"/>
              </a:rPr>
              <a:t> PAUL, the apostle (</a:t>
            </a:r>
            <a:r>
              <a:rPr lang="en-US" sz="3600" b="1" dirty="0">
                <a:latin typeface="Times New Roman"/>
                <a:cs typeface="Times New Roman"/>
              </a:rPr>
              <a:t>1:1; 16:21</a:t>
            </a:r>
            <a:r>
              <a:rPr lang="en-US" sz="3600" dirty="0">
                <a:latin typeface="Times New Roman"/>
                <a:cs typeface="Times New Roman"/>
              </a:rPr>
              <a:t>)</a:t>
            </a:r>
          </a:p>
          <a:p>
            <a:pPr>
              <a:spcBef>
                <a:spcPts val="0"/>
              </a:spcBef>
              <a:spcAft>
                <a:spcPts val="400"/>
              </a:spcAft>
            </a:pPr>
            <a:r>
              <a:rPr lang="en-US" sz="3600" b="1" dirty="0">
                <a:latin typeface="Times New Roman"/>
                <a:cs typeface="Times New Roman"/>
              </a:rPr>
              <a:t>PLACE OF WRITING: </a:t>
            </a:r>
            <a:r>
              <a:rPr lang="en-US" sz="3600" dirty="0">
                <a:latin typeface="Times New Roman"/>
                <a:cs typeface="Times New Roman"/>
              </a:rPr>
              <a:t>Ephesus (</a:t>
            </a:r>
            <a:r>
              <a:rPr lang="en-US" sz="3600" b="1" dirty="0">
                <a:latin typeface="Times New Roman"/>
                <a:cs typeface="Times New Roman"/>
              </a:rPr>
              <a:t>16:8</a:t>
            </a:r>
            <a:r>
              <a:rPr lang="en-US" sz="3600" dirty="0">
                <a:latin typeface="Times New Roman"/>
                <a:cs typeface="Times New Roman"/>
              </a:rPr>
              <a:t>)</a:t>
            </a:r>
          </a:p>
          <a:p>
            <a:pPr>
              <a:spcBef>
                <a:spcPts val="0"/>
              </a:spcBef>
              <a:spcAft>
                <a:spcPts val="400"/>
              </a:spcAft>
            </a:pPr>
            <a:r>
              <a:rPr lang="en-US" sz="3600" b="1" dirty="0">
                <a:latin typeface="Times New Roman"/>
                <a:cs typeface="Times New Roman"/>
              </a:rPr>
              <a:t>TIME OF WRITING:</a:t>
            </a:r>
            <a:endParaRPr lang="en-US" sz="3600" dirty="0">
              <a:latin typeface="Times New Roman"/>
              <a:cs typeface="Times New Roman"/>
            </a:endParaRPr>
          </a:p>
          <a:p>
            <a:pPr lvl="1">
              <a:spcBef>
                <a:spcPts val="0"/>
              </a:spcBef>
              <a:spcAft>
                <a:spcPts val="400"/>
              </a:spcAft>
            </a:pPr>
            <a:r>
              <a:rPr lang="en-US" sz="3400" dirty="0">
                <a:latin typeface="Times New Roman"/>
                <a:cs typeface="Times New Roman"/>
              </a:rPr>
              <a:t>Probably in the spring of 57 A.D.</a:t>
            </a:r>
          </a:p>
          <a:p>
            <a:pPr lvl="1">
              <a:spcBef>
                <a:spcPts val="0"/>
              </a:spcBef>
              <a:spcAft>
                <a:spcPts val="400"/>
              </a:spcAft>
            </a:pPr>
            <a:r>
              <a:rPr lang="en-US" sz="3400" dirty="0">
                <a:latin typeface="Times New Roman"/>
                <a:cs typeface="Times New Roman"/>
              </a:rPr>
              <a:t>Shortly before the Jewish feast of Pentecost (</a:t>
            </a:r>
            <a:r>
              <a:rPr lang="en-US" sz="3400" b="1" dirty="0">
                <a:latin typeface="Times New Roman"/>
                <a:cs typeface="Times New Roman"/>
              </a:rPr>
              <a:t>16:8</a:t>
            </a:r>
            <a:r>
              <a:rPr lang="en-US" sz="3400" dirty="0">
                <a:latin typeface="Times New Roman"/>
                <a:cs typeface="Times New Roman"/>
              </a:rPr>
              <a:t>)</a:t>
            </a:r>
          </a:p>
          <a:p>
            <a:pPr lvl="1">
              <a:spcBef>
                <a:spcPts val="0"/>
              </a:spcBef>
              <a:spcAft>
                <a:spcPts val="400"/>
              </a:spcAft>
            </a:pPr>
            <a:r>
              <a:rPr lang="en-US" sz="3400" dirty="0">
                <a:latin typeface="Times New Roman"/>
                <a:cs typeface="Times New Roman"/>
              </a:rPr>
              <a:t>During his third missionary journey (Acts 19:1-41). </a:t>
            </a:r>
          </a:p>
          <a:p>
            <a:endParaRPr lang="en-US" dirty="0"/>
          </a:p>
        </p:txBody>
      </p:sp>
      <p:sp>
        <p:nvSpPr>
          <p:cNvPr id="3" name="Title 2"/>
          <p:cNvSpPr>
            <a:spLocks noGrp="1"/>
          </p:cNvSpPr>
          <p:nvPr>
            <p:ph type="title"/>
          </p:nvPr>
        </p:nvSpPr>
        <p:spPr>
          <a:xfrm>
            <a:off x="457200" y="152400"/>
            <a:ext cx="8229600" cy="1191133"/>
          </a:xfrm>
        </p:spPr>
        <p:txBody>
          <a:bodyPr>
            <a:normAutofit/>
          </a:bodyPr>
          <a:lstStyle/>
          <a:p>
            <a:pPr algn="ctr"/>
            <a:r>
              <a:rPr lang="en-US" sz="5400" b="1" dirty="0">
                <a:solidFill>
                  <a:srgbClr val="FFFF00"/>
                </a:solidFill>
                <a:latin typeface="Times New Roman"/>
                <a:cs typeface="Times New Roman"/>
              </a:rPr>
              <a:t>Introduction</a:t>
            </a:r>
          </a:p>
        </p:txBody>
      </p:sp>
    </p:spTree>
    <p:extLst>
      <p:ext uri="{BB962C8B-B14F-4D97-AF65-F5344CB8AC3E}">
        <p14:creationId xmlns:p14="http://schemas.microsoft.com/office/powerpoint/2010/main" val="2546258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65641"/>
            <a:ext cx="9144000" cy="769441"/>
          </a:xfrm>
          <a:prstGeom prst="rect">
            <a:avLst/>
          </a:prstGeom>
          <a:noFill/>
        </p:spPr>
        <p:txBody>
          <a:bodyPr wrap="square" rtlCol="0">
            <a:spAutoFit/>
          </a:bodyPr>
          <a:lstStyle/>
          <a:p>
            <a:pPr algn="ctr"/>
            <a:r>
              <a:rPr lang="en-US" sz="4400" b="1" dirty="0">
                <a:solidFill>
                  <a:srgbClr val="800000"/>
                </a:solidFill>
                <a:latin typeface="Times New Roman"/>
                <a:cs typeface="Times New Roman"/>
              </a:rPr>
              <a:t>1</a:t>
            </a:r>
            <a:r>
              <a:rPr lang="en-US" sz="4400" b="1" baseline="30000" dirty="0">
                <a:solidFill>
                  <a:srgbClr val="800000"/>
                </a:solidFill>
                <a:latin typeface="Times New Roman"/>
                <a:cs typeface="Times New Roman"/>
              </a:rPr>
              <a:t>st</a:t>
            </a:r>
            <a:r>
              <a:rPr lang="en-US" sz="4400" b="1" dirty="0">
                <a:solidFill>
                  <a:srgbClr val="800000"/>
                </a:solidFill>
                <a:latin typeface="Times New Roman"/>
                <a:cs typeface="Times New Roman"/>
              </a:rPr>
              <a:t> Corinthians 2</a:t>
            </a:r>
          </a:p>
        </p:txBody>
      </p:sp>
      <p:sp>
        <p:nvSpPr>
          <p:cNvPr id="3" name="Rectangle 2"/>
          <p:cNvSpPr/>
          <p:nvPr/>
        </p:nvSpPr>
        <p:spPr>
          <a:xfrm>
            <a:off x="128854" y="826812"/>
            <a:ext cx="9015146" cy="5016757"/>
          </a:xfrm>
          <a:prstGeom prst="rect">
            <a:avLst/>
          </a:prstGeom>
        </p:spPr>
        <p:txBody>
          <a:bodyPr wrap="square">
            <a:spAutoFit/>
          </a:bodyPr>
          <a:lstStyle/>
          <a:p>
            <a:r>
              <a:rPr lang="en-US" sz="3200" b="1" baseline="30000" dirty="0">
                <a:solidFill>
                  <a:srgbClr val="000000"/>
                </a:solidFill>
                <a:latin typeface="Times New Roman"/>
                <a:cs typeface="Times New Roman"/>
              </a:rPr>
              <a:t>1 </a:t>
            </a:r>
            <a:r>
              <a:rPr lang="en-US" sz="3200" dirty="0">
                <a:solidFill>
                  <a:srgbClr val="000000"/>
                </a:solidFill>
                <a:latin typeface="Times New Roman"/>
                <a:cs typeface="Times New Roman"/>
              </a:rPr>
              <a:t>And I, brethren, when I came to you, did not come with excellence of speech or of wisdom declaring to you the testimony of God. </a:t>
            </a:r>
            <a:r>
              <a:rPr lang="en-US" sz="3200" b="1" baseline="30000" dirty="0">
                <a:solidFill>
                  <a:srgbClr val="000000"/>
                </a:solidFill>
                <a:latin typeface="Times New Roman"/>
                <a:cs typeface="Times New Roman"/>
              </a:rPr>
              <a:t>2 </a:t>
            </a:r>
            <a:r>
              <a:rPr lang="en-US" sz="3200" dirty="0">
                <a:solidFill>
                  <a:srgbClr val="000000"/>
                </a:solidFill>
                <a:latin typeface="Times New Roman"/>
                <a:cs typeface="Times New Roman"/>
              </a:rPr>
              <a:t>For I determined not to know anything among you except Jesus Christ and Him crucified. </a:t>
            </a:r>
            <a:r>
              <a:rPr lang="en-US" sz="3200" b="1" baseline="30000" dirty="0">
                <a:solidFill>
                  <a:srgbClr val="000000"/>
                </a:solidFill>
                <a:latin typeface="Times New Roman"/>
                <a:cs typeface="Times New Roman"/>
              </a:rPr>
              <a:t>3 </a:t>
            </a:r>
            <a:r>
              <a:rPr lang="en-US" sz="3200" dirty="0">
                <a:solidFill>
                  <a:srgbClr val="000000"/>
                </a:solidFill>
                <a:latin typeface="Times New Roman"/>
                <a:cs typeface="Times New Roman"/>
              </a:rPr>
              <a:t>I was with you in weakness, in fear, and in much trembling. </a:t>
            </a:r>
            <a:r>
              <a:rPr lang="en-US" sz="3200" b="1" baseline="30000" dirty="0">
                <a:solidFill>
                  <a:srgbClr val="000000"/>
                </a:solidFill>
                <a:latin typeface="Times New Roman"/>
                <a:cs typeface="Times New Roman"/>
              </a:rPr>
              <a:t>4 </a:t>
            </a:r>
            <a:r>
              <a:rPr lang="en-US" sz="3200" dirty="0">
                <a:solidFill>
                  <a:srgbClr val="000000"/>
                </a:solidFill>
                <a:latin typeface="Times New Roman"/>
                <a:cs typeface="Times New Roman"/>
              </a:rPr>
              <a:t>And my speech and my preaching </a:t>
            </a:r>
            <a:r>
              <a:rPr lang="en-US" sz="3200" i="1" dirty="0">
                <a:solidFill>
                  <a:srgbClr val="000000"/>
                </a:solidFill>
                <a:latin typeface="Times New Roman"/>
                <a:cs typeface="Times New Roman"/>
              </a:rPr>
              <a:t>were</a:t>
            </a:r>
            <a:r>
              <a:rPr lang="en-US" sz="3200" dirty="0">
                <a:solidFill>
                  <a:srgbClr val="000000"/>
                </a:solidFill>
                <a:latin typeface="Times New Roman"/>
                <a:cs typeface="Times New Roman"/>
              </a:rPr>
              <a:t> not with persuasive words of human wisdom, but in demonstration of the Spirit and of power, </a:t>
            </a:r>
            <a:r>
              <a:rPr lang="en-US" sz="3200" b="1" baseline="30000" dirty="0">
                <a:solidFill>
                  <a:srgbClr val="000000"/>
                </a:solidFill>
                <a:latin typeface="Times New Roman"/>
                <a:cs typeface="Times New Roman"/>
              </a:rPr>
              <a:t>5 </a:t>
            </a:r>
            <a:r>
              <a:rPr lang="en-US" sz="3200" dirty="0">
                <a:solidFill>
                  <a:srgbClr val="000000"/>
                </a:solidFill>
                <a:latin typeface="Times New Roman"/>
                <a:cs typeface="Times New Roman"/>
              </a:rPr>
              <a:t>that your faith should not be in the wisdom of men but in the power of God.</a:t>
            </a:r>
            <a:r>
              <a:rPr lang="en-US" sz="3200" dirty="0">
                <a:solidFill>
                  <a:srgbClr val="000000"/>
                </a:solidFill>
                <a:effectLst/>
                <a:latin typeface="Times New Roman"/>
                <a:cs typeface="Times New Roman"/>
              </a:rPr>
              <a:t> </a:t>
            </a:r>
            <a:endParaRPr lang="en-US" sz="3000" dirty="0">
              <a:solidFill>
                <a:srgbClr val="000000"/>
              </a:solidFill>
              <a:latin typeface="Times New Roman"/>
              <a:cs typeface="Times New Roman"/>
            </a:endParaRPr>
          </a:p>
        </p:txBody>
      </p:sp>
    </p:spTree>
    <p:extLst>
      <p:ext uri="{BB962C8B-B14F-4D97-AF65-F5344CB8AC3E}">
        <p14:creationId xmlns:p14="http://schemas.microsoft.com/office/powerpoint/2010/main" val="2726655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65641"/>
            <a:ext cx="9144000" cy="769441"/>
          </a:xfrm>
          <a:prstGeom prst="rect">
            <a:avLst/>
          </a:prstGeom>
          <a:noFill/>
        </p:spPr>
        <p:txBody>
          <a:bodyPr wrap="square" rtlCol="0">
            <a:spAutoFit/>
          </a:bodyPr>
          <a:lstStyle/>
          <a:p>
            <a:pPr algn="ctr"/>
            <a:r>
              <a:rPr lang="en-US" sz="4400" b="1" dirty="0">
                <a:solidFill>
                  <a:srgbClr val="800000"/>
                </a:solidFill>
                <a:latin typeface="Times New Roman"/>
                <a:cs typeface="Times New Roman"/>
              </a:rPr>
              <a:t>1</a:t>
            </a:r>
            <a:r>
              <a:rPr lang="en-US" sz="4400" b="1" baseline="30000" dirty="0">
                <a:solidFill>
                  <a:srgbClr val="800000"/>
                </a:solidFill>
                <a:latin typeface="Times New Roman"/>
                <a:cs typeface="Times New Roman"/>
              </a:rPr>
              <a:t>st</a:t>
            </a:r>
            <a:r>
              <a:rPr lang="en-US" sz="4400" b="1" dirty="0">
                <a:solidFill>
                  <a:srgbClr val="800000"/>
                </a:solidFill>
                <a:latin typeface="Times New Roman"/>
                <a:cs typeface="Times New Roman"/>
              </a:rPr>
              <a:t> Corinthians 2</a:t>
            </a:r>
          </a:p>
        </p:txBody>
      </p:sp>
      <p:sp>
        <p:nvSpPr>
          <p:cNvPr id="3" name="Rectangle 2"/>
          <p:cNvSpPr/>
          <p:nvPr/>
        </p:nvSpPr>
        <p:spPr>
          <a:xfrm>
            <a:off x="165670" y="826812"/>
            <a:ext cx="8978330" cy="6694139"/>
          </a:xfrm>
          <a:prstGeom prst="rect">
            <a:avLst/>
          </a:prstGeom>
        </p:spPr>
        <p:txBody>
          <a:bodyPr wrap="square">
            <a:spAutoFit/>
          </a:bodyPr>
          <a:lstStyle/>
          <a:p>
            <a:pPr>
              <a:spcAft>
                <a:spcPts val="600"/>
              </a:spcAft>
            </a:pPr>
            <a:r>
              <a:rPr lang="en-US" sz="3200" b="1" baseline="30000" dirty="0">
                <a:solidFill>
                  <a:srgbClr val="000000"/>
                </a:solidFill>
                <a:latin typeface="Times New Roman"/>
                <a:cs typeface="Times New Roman"/>
              </a:rPr>
              <a:t>6 </a:t>
            </a:r>
            <a:r>
              <a:rPr lang="en-US" sz="3200" dirty="0">
                <a:solidFill>
                  <a:srgbClr val="000000"/>
                </a:solidFill>
                <a:latin typeface="Times New Roman"/>
                <a:cs typeface="Times New Roman"/>
              </a:rPr>
              <a:t>However, we speak wisdom among those who are mature, yet not the wisdom of this age, nor of the rulers of this age, who are coming to nothing. </a:t>
            </a:r>
            <a:r>
              <a:rPr lang="en-US" sz="3200" b="1" baseline="30000" dirty="0">
                <a:solidFill>
                  <a:srgbClr val="000000"/>
                </a:solidFill>
                <a:latin typeface="Times New Roman"/>
                <a:cs typeface="Times New Roman"/>
              </a:rPr>
              <a:t>7 </a:t>
            </a:r>
            <a:r>
              <a:rPr lang="en-US" sz="3200" dirty="0">
                <a:solidFill>
                  <a:srgbClr val="000000"/>
                </a:solidFill>
                <a:latin typeface="Times New Roman"/>
                <a:cs typeface="Times New Roman"/>
              </a:rPr>
              <a:t>But we speak the wisdom of God in a mystery, the hidden wisdom which God ordained before the ages for our glory,   </a:t>
            </a:r>
            <a:r>
              <a:rPr lang="en-US" sz="3200" b="1" baseline="30000" dirty="0">
                <a:solidFill>
                  <a:srgbClr val="000000"/>
                </a:solidFill>
                <a:latin typeface="Times New Roman"/>
                <a:cs typeface="Times New Roman"/>
              </a:rPr>
              <a:t>8 </a:t>
            </a:r>
            <a:r>
              <a:rPr lang="en-US" sz="3200" dirty="0">
                <a:solidFill>
                  <a:srgbClr val="000000"/>
                </a:solidFill>
                <a:latin typeface="Times New Roman"/>
                <a:cs typeface="Times New Roman"/>
              </a:rPr>
              <a:t>which none of the rulers of this age knew; for had they known, they would not have crucified the Lord of glory.</a:t>
            </a:r>
          </a:p>
          <a:p>
            <a:pPr>
              <a:spcAft>
                <a:spcPts val="600"/>
              </a:spcAft>
            </a:pPr>
            <a:r>
              <a:rPr lang="en-US" sz="3200" b="1" baseline="30000" dirty="0">
                <a:solidFill>
                  <a:srgbClr val="000000"/>
                </a:solidFill>
                <a:latin typeface="Times New Roman"/>
                <a:cs typeface="Times New Roman"/>
              </a:rPr>
              <a:t>9 </a:t>
            </a:r>
            <a:r>
              <a:rPr lang="en-US" sz="3200" dirty="0">
                <a:solidFill>
                  <a:srgbClr val="000000"/>
                </a:solidFill>
                <a:latin typeface="Times New Roman"/>
                <a:cs typeface="Times New Roman"/>
              </a:rPr>
              <a:t>But as it is written:</a:t>
            </a:r>
          </a:p>
          <a:p>
            <a:pPr>
              <a:spcAft>
                <a:spcPts val="600"/>
              </a:spcAft>
            </a:pPr>
            <a:r>
              <a:rPr lang="en-US" sz="3200" dirty="0">
                <a:solidFill>
                  <a:srgbClr val="000000"/>
                </a:solidFill>
                <a:latin typeface="Times New Roman"/>
                <a:cs typeface="Times New Roman"/>
              </a:rPr>
              <a:t>“Eye has not seen, nor ear heard, nor have entered into the heart of man the things which God has prepared for those who love Him.”</a:t>
            </a:r>
          </a:p>
          <a:p>
            <a:endParaRPr lang="en-US" sz="3000" dirty="0">
              <a:solidFill>
                <a:srgbClr val="000000"/>
              </a:solidFill>
              <a:latin typeface="Times New Roman"/>
              <a:cs typeface="Times New Roman"/>
            </a:endParaRPr>
          </a:p>
        </p:txBody>
      </p:sp>
    </p:spTree>
    <p:extLst>
      <p:ext uri="{BB962C8B-B14F-4D97-AF65-F5344CB8AC3E}">
        <p14:creationId xmlns:p14="http://schemas.microsoft.com/office/powerpoint/2010/main" val="3791625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65641"/>
            <a:ext cx="9144000" cy="769441"/>
          </a:xfrm>
          <a:prstGeom prst="rect">
            <a:avLst/>
          </a:prstGeom>
          <a:noFill/>
        </p:spPr>
        <p:txBody>
          <a:bodyPr wrap="square" rtlCol="0">
            <a:spAutoFit/>
          </a:bodyPr>
          <a:lstStyle/>
          <a:p>
            <a:pPr algn="ctr"/>
            <a:r>
              <a:rPr lang="en-US" sz="4400" b="1" dirty="0">
                <a:solidFill>
                  <a:srgbClr val="800000"/>
                </a:solidFill>
                <a:latin typeface="Times New Roman"/>
                <a:cs typeface="Times New Roman"/>
              </a:rPr>
              <a:t>1</a:t>
            </a:r>
            <a:r>
              <a:rPr lang="en-US" sz="4400" b="1" baseline="30000" dirty="0">
                <a:solidFill>
                  <a:srgbClr val="800000"/>
                </a:solidFill>
                <a:latin typeface="Times New Roman"/>
                <a:cs typeface="Times New Roman"/>
              </a:rPr>
              <a:t>st</a:t>
            </a:r>
            <a:r>
              <a:rPr lang="en-US" sz="4400" b="1" dirty="0">
                <a:solidFill>
                  <a:srgbClr val="800000"/>
                </a:solidFill>
                <a:latin typeface="Times New Roman"/>
                <a:cs typeface="Times New Roman"/>
              </a:rPr>
              <a:t> Corinthians 2</a:t>
            </a:r>
          </a:p>
        </p:txBody>
      </p:sp>
      <p:sp>
        <p:nvSpPr>
          <p:cNvPr id="3" name="Rectangle 2"/>
          <p:cNvSpPr/>
          <p:nvPr/>
        </p:nvSpPr>
        <p:spPr>
          <a:xfrm>
            <a:off x="165670" y="918837"/>
            <a:ext cx="8978330" cy="4985980"/>
          </a:xfrm>
          <a:prstGeom prst="rect">
            <a:avLst/>
          </a:prstGeom>
        </p:spPr>
        <p:txBody>
          <a:bodyPr wrap="square">
            <a:spAutoFit/>
          </a:bodyPr>
          <a:lstStyle/>
          <a:p>
            <a:r>
              <a:rPr lang="en-US" sz="3200" b="1" baseline="30000" dirty="0">
                <a:solidFill>
                  <a:srgbClr val="000000"/>
                </a:solidFill>
                <a:latin typeface="Times New Roman"/>
                <a:cs typeface="Times New Roman"/>
              </a:rPr>
              <a:t>10 </a:t>
            </a:r>
            <a:r>
              <a:rPr lang="en-US" sz="3200" dirty="0">
                <a:solidFill>
                  <a:srgbClr val="000000"/>
                </a:solidFill>
                <a:latin typeface="Times New Roman"/>
                <a:cs typeface="Times New Roman"/>
              </a:rPr>
              <a:t>But God has revealed </a:t>
            </a:r>
            <a:r>
              <a:rPr lang="en-US" sz="3200" i="1" dirty="0">
                <a:solidFill>
                  <a:srgbClr val="000000"/>
                </a:solidFill>
                <a:latin typeface="Times New Roman"/>
                <a:cs typeface="Times New Roman"/>
              </a:rPr>
              <a:t>them</a:t>
            </a:r>
            <a:r>
              <a:rPr lang="en-US" sz="3200" dirty="0">
                <a:solidFill>
                  <a:srgbClr val="000000"/>
                </a:solidFill>
                <a:latin typeface="Times New Roman"/>
                <a:cs typeface="Times New Roman"/>
              </a:rPr>
              <a:t> to us through His Spirit. For the Spirit searches all things, yes, the deep things of God. </a:t>
            </a:r>
            <a:r>
              <a:rPr lang="en-US" sz="3200" b="1" baseline="30000" dirty="0">
                <a:solidFill>
                  <a:srgbClr val="000000"/>
                </a:solidFill>
                <a:latin typeface="Times New Roman"/>
                <a:cs typeface="Times New Roman"/>
              </a:rPr>
              <a:t>11 </a:t>
            </a:r>
            <a:r>
              <a:rPr lang="en-US" sz="3200" dirty="0">
                <a:solidFill>
                  <a:srgbClr val="000000"/>
                </a:solidFill>
                <a:latin typeface="Times New Roman"/>
                <a:cs typeface="Times New Roman"/>
              </a:rPr>
              <a:t>For what man knows the things of a man except the spirit of the man which is in him? Even so no one knows the things of God except the Spirit of God. </a:t>
            </a:r>
            <a:r>
              <a:rPr lang="en-US" sz="3200" b="1" baseline="30000" dirty="0">
                <a:solidFill>
                  <a:srgbClr val="000000"/>
                </a:solidFill>
                <a:latin typeface="Times New Roman"/>
                <a:cs typeface="Times New Roman"/>
              </a:rPr>
              <a:t>12 </a:t>
            </a:r>
            <a:r>
              <a:rPr lang="en-US" sz="3200" dirty="0">
                <a:solidFill>
                  <a:srgbClr val="000000"/>
                </a:solidFill>
                <a:latin typeface="Times New Roman"/>
                <a:cs typeface="Times New Roman"/>
              </a:rPr>
              <a:t>Now we have received, not the spirit of the world, but the Spirit who is from God, that we might know the things that have been freely given to us by God.</a:t>
            </a:r>
          </a:p>
          <a:p>
            <a:endParaRPr lang="en-US" sz="3000" dirty="0">
              <a:solidFill>
                <a:srgbClr val="000000"/>
              </a:solidFill>
              <a:latin typeface="Times New Roman"/>
              <a:cs typeface="Times New Roman"/>
            </a:endParaRPr>
          </a:p>
        </p:txBody>
      </p:sp>
    </p:spTree>
    <p:extLst>
      <p:ext uri="{BB962C8B-B14F-4D97-AF65-F5344CB8AC3E}">
        <p14:creationId xmlns:p14="http://schemas.microsoft.com/office/powerpoint/2010/main" val="2732958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65641"/>
            <a:ext cx="9144000" cy="769441"/>
          </a:xfrm>
          <a:prstGeom prst="rect">
            <a:avLst/>
          </a:prstGeom>
          <a:noFill/>
        </p:spPr>
        <p:txBody>
          <a:bodyPr wrap="square" rtlCol="0">
            <a:spAutoFit/>
          </a:bodyPr>
          <a:lstStyle/>
          <a:p>
            <a:pPr algn="ctr"/>
            <a:r>
              <a:rPr lang="en-US" sz="4400" b="1" dirty="0">
                <a:solidFill>
                  <a:srgbClr val="800000"/>
                </a:solidFill>
                <a:latin typeface="Times New Roman"/>
                <a:cs typeface="Times New Roman"/>
              </a:rPr>
              <a:t>1</a:t>
            </a:r>
            <a:r>
              <a:rPr lang="en-US" sz="4400" b="1" baseline="30000" dirty="0">
                <a:solidFill>
                  <a:srgbClr val="800000"/>
                </a:solidFill>
                <a:latin typeface="Times New Roman"/>
                <a:cs typeface="Times New Roman"/>
              </a:rPr>
              <a:t>st</a:t>
            </a:r>
            <a:r>
              <a:rPr lang="en-US" sz="4400" b="1" dirty="0">
                <a:solidFill>
                  <a:srgbClr val="800000"/>
                </a:solidFill>
                <a:latin typeface="Times New Roman"/>
                <a:cs typeface="Times New Roman"/>
              </a:rPr>
              <a:t> Corinthians 2</a:t>
            </a:r>
          </a:p>
        </p:txBody>
      </p:sp>
      <p:sp>
        <p:nvSpPr>
          <p:cNvPr id="3" name="Rectangle 2"/>
          <p:cNvSpPr/>
          <p:nvPr/>
        </p:nvSpPr>
        <p:spPr>
          <a:xfrm>
            <a:off x="165670" y="918837"/>
            <a:ext cx="8978330" cy="5016757"/>
          </a:xfrm>
          <a:prstGeom prst="rect">
            <a:avLst/>
          </a:prstGeom>
        </p:spPr>
        <p:txBody>
          <a:bodyPr wrap="square">
            <a:spAutoFit/>
          </a:bodyPr>
          <a:lstStyle/>
          <a:p>
            <a:r>
              <a:rPr lang="en-US" sz="3200" b="1" baseline="30000" dirty="0">
                <a:solidFill>
                  <a:srgbClr val="000000"/>
                </a:solidFill>
                <a:latin typeface="Times New Roman"/>
                <a:cs typeface="Times New Roman"/>
              </a:rPr>
              <a:t>13 </a:t>
            </a:r>
            <a:r>
              <a:rPr lang="en-US" sz="3200" dirty="0">
                <a:solidFill>
                  <a:srgbClr val="000000"/>
                </a:solidFill>
                <a:latin typeface="Times New Roman"/>
                <a:cs typeface="Times New Roman"/>
              </a:rPr>
              <a:t>These things we also speak, not in words which man’s wisdom teaches but which the Holy Spirit teaches, comparing spiritual things with spiritual.  </a:t>
            </a:r>
            <a:r>
              <a:rPr lang="en-US" sz="3200" b="1" baseline="30000" dirty="0">
                <a:solidFill>
                  <a:srgbClr val="000000"/>
                </a:solidFill>
                <a:latin typeface="Times New Roman"/>
                <a:cs typeface="Times New Roman"/>
              </a:rPr>
              <a:t>14 </a:t>
            </a:r>
            <a:r>
              <a:rPr lang="en-US" sz="3200" dirty="0">
                <a:solidFill>
                  <a:srgbClr val="000000"/>
                </a:solidFill>
                <a:latin typeface="Times New Roman"/>
                <a:cs typeface="Times New Roman"/>
              </a:rPr>
              <a:t>But the natural man does not receive the things of the Spirit of God, for they are foolishness to him; nor can he know them, because they are spiritually discerned. </a:t>
            </a:r>
            <a:r>
              <a:rPr lang="en-US" sz="3200" b="1" baseline="30000" dirty="0">
                <a:solidFill>
                  <a:srgbClr val="000000"/>
                </a:solidFill>
                <a:latin typeface="Times New Roman"/>
                <a:cs typeface="Times New Roman"/>
              </a:rPr>
              <a:t>15 </a:t>
            </a:r>
            <a:r>
              <a:rPr lang="en-US" sz="3200" dirty="0">
                <a:solidFill>
                  <a:srgbClr val="000000"/>
                </a:solidFill>
                <a:latin typeface="Times New Roman"/>
                <a:cs typeface="Times New Roman"/>
              </a:rPr>
              <a:t>But he who is spiritual judges all things, yet he himself is </a:t>
            </a:r>
            <a:r>
              <a:rPr lang="en-US" sz="3200" i="1" dirty="0">
                <a:solidFill>
                  <a:srgbClr val="000000"/>
                </a:solidFill>
                <a:latin typeface="Times New Roman"/>
                <a:cs typeface="Times New Roman"/>
              </a:rPr>
              <a:t>rightly</a:t>
            </a:r>
            <a:r>
              <a:rPr lang="en-US" sz="3200" dirty="0">
                <a:solidFill>
                  <a:srgbClr val="000000"/>
                </a:solidFill>
                <a:latin typeface="Times New Roman"/>
                <a:cs typeface="Times New Roman"/>
              </a:rPr>
              <a:t> judged by no one. </a:t>
            </a:r>
            <a:r>
              <a:rPr lang="en-US" sz="3200" b="1" baseline="30000" dirty="0">
                <a:solidFill>
                  <a:srgbClr val="000000"/>
                </a:solidFill>
                <a:latin typeface="Times New Roman"/>
                <a:cs typeface="Times New Roman"/>
              </a:rPr>
              <a:t>16 </a:t>
            </a:r>
            <a:r>
              <a:rPr lang="en-US" sz="3200" dirty="0">
                <a:solidFill>
                  <a:srgbClr val="000000"/>
                </a:solidFill>
                <a:latin typeface="Times New Roman"/>
                <a:cs typeface="Times New Roman"/>
              </a:rPr>
              <a:t>For “who has known the mind of the Lord that he may instruct Him?” But we have the mind of Christ.</a:t>
            </a:r>
          </a:p>
        </p:txBody>
      </p:sp>
    </p:spTree>
    <p:extLst>
      <p:ext uri="{BB962C8B-B14F-4D97-AF65-F5344CB8AC3E}">
        <p14:creationId xmlns:p14="http://schemas.microsoft.com/office/powerpoint/2010/main" val="3502850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142364" y="852487"/>
            <a:ext cx="10387117" cy="14290373"/>
          </a:xfrm>
          <a:prstGeom prst="rect">
            <a:avLst/>
          </a:prstGeom>
        </p:spPr>
      </p:pic>
      <p:sp>
        <p:nvSpPr>
          <p:cNvPr id="7" name="TextBox 6"/>
          <p:cNvSpPr txBox="1"/>
          <p:nvPr/>
        </p:nvSpPr>
        <p:spPr>
          <a:xfrm>
            <a:off x="0" y="31750"/>
            <a:ext cx="9144000" cy="830997"/>
          </a:xfrm>
          <a:prstGeom prst="rect">
            <a:avLst/>
          </a:prstGeom>
          <a:noFill/>
        </p:spPr>
        <p:txBody>
          <a:bodyPr wrap="square" rtlCol="0">
            <a:spAutoFit/>
          </a:bodyPr>
          <a:lstStyle/>
          <a:p>
            <a:pPr algn="ctr"/>
            <a:r>
              <a:rPr lang="en-US" sz="4800" b="1" dirty="0">
                <a:solidFill>
                  <a:srgbClr val="000000"/>
                </a:solidFill>
                <a:latin typeface="Times New Roman"/>
                <a:cs typeface="Times New Roman"/>
              </a:rPr>
              <a:t>List of Roman </a:t>
            </a:r>
            <a:r>
              <a:rPr lang="en-US" sz="4800" b="1" dirty="0" err="1">
                <a:solidFill>
                  <a:srgbClr val="000000"/>
                </a:solidFill>
                <a:latin typeface="Times New Roman"/>
                <a:cs typeface="Times New Roman"/>
              </a:rPr>
              <a:t>Emporers</a:t>
            </a:r>
            <a:endParaRPr lang="en-US" sz="4800" b="1" dirty="0">
              <a:solidFill>
                <a:srgbClr val="000000"/>
              </a:solidFill>
              <a:latin typeface="Times New Roman"/>
              <a:cs typeface="Times New Roman"/>
            </a:endParaRPr>
          </a:p>
        </p:txBody>
      </p:sp>
      <p:sp>
        <p:nvSpPr>
          <p:cNvPr id="8" name="Rectangle 7"/>
          <p:cNvSpPr/>
          <p:nvPr/>
        </p:nvSpPr>
        <p:spPr>
          <a:xfrm>
            <a:off x="6383275" y="1270154"/>
            <a:ext cx="3892643" cy="674665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4327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2930" y="1380347"/>
            <a:ext cx="8504334" cy="5318914"/>
          </a:xfrm>
        </p:spPr>
        <p:txBody>
          <a:bodyPr>
            <a:noAutofit/>
          </a:bodyPr>
          <a:lstStyle/>
          <a:p>
            <a:pPr>
              <a:spcBef>
                <a:spcPts val="0"/>
              </a:spcBef>
              <a:spcAft>
                <a:spcPts val="400"/>
              </a:spcAft>
            </a:pPr>
            <a:r>
              <a:rPr lang="en-US" sz="3600" b="1" dirty="0">
                <a:latin typeface="Times New Roman"/>
                <a:cs typeface="Times New Roman"/>
              </a:rPr>
              <a:t>BACKGROUND OF THE CITY OF CORINTH:</a:t>
            </a:r>
            <a:endParaRPr lang="en-US" sz="3600" dirty="0">
              <a:latin typeface="Times New Roman"/>
              <a:cs typeface="Times New Roman"/>
            </a:endParaRPr>
          </a:p>
          <a:p>
            <a:pPr lvl="1">
              <a:spcBef>
                <a:spcPts val="0"/>
              </a:spcBef>
              <a:spcAft>
                <a:spcPts val="400"/>
              </a:spcAft>
            </a:pPr>
            <a:r>
              <a:rPr lang="en-US" sz="3400" dirty="0">
                <a:solidFill>
                  <a:schemeClr val="accent3">
                    <a:lumMod val="40000"/>
                    <a:lumOff val="60000"/>
                  </a:schemeClr>
                </a:solidFill>
                <a:latin typeface="Times New Roman"/>
                <a:cs typeface="Times New Roman"/>
              </a:rPr>
              <a:t>On the Isthmus of Greece about 50 miles to the east was the city of Athens</a:t>
            </a:r>
          </a:p>
          <a:p>
            <a:pPr lvl="1">
              <a:spcBef>
                <a:spcPts val="0"/>
              </a:spcBef>
              <a:spcAft>
                <a:spcPts val="400"/>
              </a:spcAft>
            </a:pPr>
            <a:r>
              <a:rPr lang="en-US" sz="3400" dirty="0">
                <a:solidFill>
                  <a:schemeClr val="accent3">
                    <a:lumMod val="40000"/>
                    <a:lumOff val="60000"/>
                  </a:schemeClr>
                </a:solidFill>
                <a:latin typeface="Times New Roman"/>
                <a:cs typeface="Times New Roman"/>
              </a:rPr>
              <a:t>Became a very important commercial center</a:t>
            </a:r>
          </a:p>
          <a:p>
            <a:pPr lvl="1">
              <a:spcBef>
                <a:spcPts val="0"/>
              </a:spcBef>
              <a:spcAft>
                <a:spcPts val="400"/>
              </a:spcAft>
            </a:pPr>
            <a:r>
              <a:rPr lang="en-US" sz="3400" dirty="0">
                <a:solidFill>
                  <a:schemeClr val="accent3">
                    <a:lumMod val="40000"/>
                    <a:lumOff val="60000"/>
                  </a:schemeClr>
                </a:solidFill>
                <a:latin typeface="Times New Roman"/>
                <a:cs typeface="Times New Roman"/>
              </a:rPr>
              <a:t>Known for its immorality found in the temple of Venus (Aphrodite)</a:t>
            </a:r>
          </a:p>
          <a:p>
            <a:pPr>
              <a:spcBef>
                <a:spcPts val="0"/>
              </a:spcBef>
              <a:spcAft>
                <a:spcPts val="400"/>
              </a:spcAft>
            </a:pPr>
            <a:r>
              <a:rPr lang="en-US" sz="3600" b="1" dirty="0">
                <a:latin typeface="Times New Roman"/>
                <a:cs typeface="Times New Roman"/>
              </a:rPr>
              <a:t>BACKGROUND OF THE CHURCH AT CORINTH – Acts 18</a:t>
            </a:r>
            <a:endParaRPr lang="en-US" sz="3600" dirty="0">
              <a:latin typeface="Times New Roman"/>
              <a:cs typeface="Times New Roman"/>
            </a:endParaRPr>
          </a:p>
        </p:txBody>
      </p:sp>
      <p:sp>
        <p:nvSpPr>
          <p:cNvPr id="3" name="Title 2"/>
          <p:cNvSpPr>
            <a:spLocks noGrp="1"/>
          </p:cNvSpPr>
          <p:nvPr>
            <p:ph type="title"/>
          </p:nvPr>
        </p:nvSpPr>
        <p:spPr>
          <a:xfrm>
            <a:off x="457200" y="152400"/>
            <a:ext cx="8229600" cy="1135919"/>
          </a:xfrm>
        </p:spPr>
        <p:txBody>
          <a:bodyPr>
            <a:normAutofit/>
          </a:bodyPr>
          <a:lstStyle/>
          <a:p>
            <a:pPr algn="ctr"/>
            <a:r>
              <a:rPr lang="en-US" sz="5400" b="1" dirty="0">
                <a:solidFill>
                  <a:srgbClr val="FFFF00"/>
                </a:solidFill>
                <a:latin typeface="Times New Roman"/>
                <a:cs typeface="Times New Roman"/>
              </a:rPr>
              <a:t>Introduction</a:t>
            </a:r>
          </a:p>
        </p:txBody>
      </p:sp>
    </p:spTree>
    <p:extLst>
      <p:ext uri="{BB962C8B-B14F-4D97-AF65-F5344CB8AC3E}">
        <p14:creationId xmlns:p14="http://schemas.microsoft.com/office/powerpoint/2010/main" val="3216582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160"/>
            <a:ext cx="9144000" cy="1219200"/>
          </a:xfrm>
        </p:spPr>
        <p:txBody>
          <a:bodyPr anchor="ctr">
            <a:normAutofit/>
          </a:bodyPr>
          <a:lstStyle/>
          <a:p>
            <a:pPr algn="ctr"/>
            <a:r>
              <a:rPr lang="en-US" sz="4800" b="1" dirty="0">
                <a:solidFill>
                  <a:schemeClr val="bg1"/>
                </a:solidFill>
                <a:latin typeface="Times New Roman"/>
                <a:cs typeface="Times New Roman"/>
              </a:rPr>
              <a:t>Map of Ancient Greece - Corinth</a:t>
            </a:r>
          </a:p>
        </p:txBody>
      </p:sp>
      <p:pic>
        <p:nvPicPr>
          <p:cNvPr id="4" name="Picture 3">
            <a:extLst>
              <a:ext uri="{FF2B5EF4-FFF2-40B4-BE49-F238E27FC236}">
                <a16:creationId xmlns:a16="http://schemas.microsoft.com/office/drawing/2014/main" id="{CE961D5D-DF4C-DE43-A6FE-232555EDF99F}"/>
              </a:ext>
            </a:extLst>
          </p:cNvPr>
          <p:cNvPicPr>
            <a:picLocks noChangeAspect="1"/>
          </p:cNvPicPr>
          <p:nvPr/>
        </p:nvPicPr>
        <p:blipFill>
          <a:blip r:embed="rId2"/>
          <a:stretch>
            <a:fillRect/>
          </a:stretch>
        </p:blipFill>
        <p:spPr>
          <a:xfrm>
            <a:off x="954018" y="1082878"/>
            <a:ext cx="7235963" cy="5677980"/>
          </a:xfrm>
          <a:prstGeom prst="rect">
            <a:avLst/>
          </a:prstGeom>
        </p:spPr>
      </p:pic>
    </p:spTree>
    <p:extLst>
      <p:ext uri="{BB962C8B-B14F-4D97-AF65-F5344CB8AC3E}">
        <p14:creationId xmlns:p14="http://schemas.microsoft.com/office/powerpoint/2010/main" val="1743865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160"/>
            <a:ext cx="9144000" cy="1219200"/>
          </a:xfrm>
        </p:spPr>
        <p:txBody>
          <a:bodyPr anchor="ctr">
            <a:normAutofit/>
          </a:bodyPr>
          <a:lstStyle/>
          <a:p>
            <a:pPr algn="ctr"/>
            <a:r>
              <a:rPr lang="en-US" sz="4800" b="1" dirty="0">
                <a:solidFill>
                  <a:schemeClr val="bg1"/>
                </a:solidFill>
                <a:latin typeface="Times New Roman"/>
                <a:cs typeface="Times New Roman"/>
              </a:rPr>
              <a:t>Ancient Corinth</a:t>
            </a:r>
          </a:p>
        </p:txBody>
      </p:sp>
      <p:pic>
        <p:nvPicPr>
          <p:cNvPr id="5" name="Picture 4">
            <a:extLst>
              <a:ext uri="{FF2B5EF4-FFF2-40B4-BE49-F238E27FC236}">
                <a16:creationId xmlns:a16="http://schemas.microsoft.com/office/drawing/2014/main" id="{4E1D2A95-8402-534F-B19D-74F66F542652}"/>
              </a:ext>
            </a:extLst>
          </p:cNvPr>
          <p:cNvPicPr>
            <a:picLocks noChangeAspect="1"/>
          </p:cNvPicPr>
          <p:nvPr/>
        </p:nvPicPr>
        <p:blipFill>
          <a:blip r:embed="rId2"/>
          <a:stretch>
            <a:fillRect/>
          </a:stretch>
        </p:blipFill>
        <p:spPr>
          <a:xfrm>
            <a:off x="126460" y="1224360"/>
            <a:ext cx="8891080" cy="4995657"/>
          </a:xfrm>
          <a:prstGeom prst="rect">
            <a:avLst/>
          </a:prstGeom>
        </p:spPr>
      </p:pic>
    </p:spTree>
    <p:extLst>
      <p:ext uri="{BB962C8B-B14F-4D97-AF65-F5344CB8AC3E}">
        <p14:creationId xmlns:p14="http://schemas.microsoft.com/office/powerpoint/2010/main" val="3698090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160"/>
            <a:ext cx="9144000" cy="1219200"/>
          </a:xfrm>
        </p:spPr>
        <p:txBody>
          <a:bodyPr anchor="ctr">
            <a:normAutofit/>
          </a:bodyPr>
          <a:lstStyle/>
          <a:p>
            <a:pPr algn="ctr"/>
            <a:r>
              <a:rPr lang="en-US" sz="4800" b="1" dirty="0">
                <a:solidFill>
                  <a:schemeClr val="bg1"/>
                </a:solidFill>
                <a:latin typeface="Times New Roman"/>
                <a:cs typeface="Times New Roman"/>
              </a:rPr>
              <a:t>Ancient Corinth</a:t>
            </a:r>
          </a:p>
        </p:txBody>
      </p:sp>
      <p:pic>
        <p:nvPicPr>
          <p:cNvPr id="4" name="Picture 3">
            <a:extLst>
              <a:ext uri="{FF2B5EF4-FFF2-40B4-BE49-F238E27FC236}">
                <a16:creationId xmlns:a16="http://schemas.microsoft.com/office/drawing/2014/main" id="{07D1F77A-6A47-D541-8128-3FCB45AD89D3}"/>
              </a:ext>
            </a:extLst>
          </p:cNvPr>
          <p:cNvPicPr>
            <a:picLocks noChangeAspect="1"/>
          </p:cNvPicPr>
          <p:nvPr/>
        </p:nvPicPr>
        <p:blipFill>
          <a:blip r:embed="rId2"/>
          <a:stretch>
            <a:fillRect/>
          </a:stretch>
        </p:blipFill>
        <p:spPr>
          <a:xfrm>
            <a:off x="0" y="1099735"/>
            <a:ext cx="9144000" cy="5201121"/>
          </a:xfrm>
          <a:prstGeom prst="rect">
            <a:avLst/>
          </a:prstGeom>
        </p:spPr>
      </p:pic>
    </p:spTree>
    <p:extLst>
      <p:ext uri="{BB962C8B-B14F-4D97-AF65-F5344CB8AC3E}">
        <p14:creationId xmlns:p14="http://schemas.microsoft.com/office/powerpoint/2010/main" val="1717510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160"/>
            <a:ext cx="9144000" cy="1219200"/>
          </a:xfrm>
        </p:spPr>
        <p:txBody>
          <a:bodyPr anchor="ctr">
            <a:normAutofit/>
          </a:bodyPr>
          <a:lstStyle/>
          <a:p>
            <a:pPr algn="ctr"/>
            <a:r>
              <a:rPr lang="en-US" sz="4800" b="1" dirty="0">
                <a:solidFill>
                  <a:schemeClr val="bg1"/>
                </a:solidFill>
                <a:latin typeface="Times New Roman"/>
                <a:cs typeface="Times New Roman"/>
              </a:rPr>
              <a:t>Ancient Corinth (</a:t>
            </a:r>
            <a:r>
              <a:rPr lang="en-US" sz="4800" b="1" i="1" dirty="0">
                <a:solidFill>
                  <a:schemeClr val="bg1"/>
                </a:solidFill>
                <a:latin typeface="Times New Roman"/>
                <a:cs typeface="Times New Roman"/>
              </a:rPr>
              <a:t>reconstruction</a:t>
            </a:r>
            <a:r>
              <a:rPr lang="en-US" sz="4800" b="1" dirty="0">
                <a:solidFill>
                  <a:schemeClr val="bg1"/>
                </a:solidFill>
                <a:latin typeface="Times New Roman"/>
                <a:cs typeface="Times New Roman"/>
              </a:rPr>
              <a:t>)</a:t>
            </a:r>
          </a:p>
        </p:txBody>
      </p:sp>
      <p:pic>
        <p:nvPicPr>
          <p:cNvPr id="4" name="Picture 3">
            <a:extLst>
              <a:ext uri="{FF2B5EF4-FFF2-40B4-BE49-F238E27FC236}">
                <a16:creationId xmlns:a16="http://schemas.microsoft.com/office/drawing/2014/main" id="{92CD74F7-6616-DE49-B309-EE5240DD5BC4}"/>
              </a:ext>
            </a:extLst>
          </p:cNvPr>
          <p:cNvPicPr>
            <a:picLocks noChangeAspect="1"/>
          </p:cNvPicPr>
          <p:nvPr/>
        </p:nvPicPr>
        <p:blipFill>
          <a:blip r:embed="rId2"/>
          <a:stretch>
            <a:fillRect/>
          </a:stretch>
        </p:blipFill>
        <p:spPr>
          <a:xfrm>
            <a:off x="0" y="1224360"/>
            <a:ext cx="9144000" cy="5189517"/>
          </a:xfrm>
          <a:prstGeom prst="rect">
            <a:avLst/>
          </a:prstGeom>
        </p:spPr>
      </p:pic>
    </p:spTree>
    <p:extLst>
      <p:ext uri="{BB962C8B-B14F-4D97-AF65-F5344CB8AC3E}">
        <p14:creationId xmlns:p14="http://schemas.microsoft.com/office/powerpoint/2010/main" val="328754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5224"/>
            <a:ext cx="9144000" cy="858998"/>
          </a:xfrm>
        </p:spPr>
        <p:txBody>
          <a:bodyPr anchor="ctr">
            <a:normAutofit/>
          </a:bodyPr>
          <a:lstStyle/>
          <a:p>
            <a:pPr algn="ctr"/>
            <a:r>
              <a:rPr lang="en-US" sz="4800" b="1" dirty="0">
                <a:solidFill>
                  <a:schemeClr val="bg1"/>
                </a:solidFill>
                <a:latin typeface="Times New Roman"/>
                <a:cs typeface="Times New Roman"/>
              </a:rPr>
              <a:t>Map of Ancient Corinth</a:t>
            </a:r>
          </a:p>
        </p:txBody>
      </p:sp>
      <p:pic>
        <p:nvPicPr>
          <p:cNvPr id="5" name="Picture 4">
            <a:extLst>
              <a:ext uri="{FF2B5EF4-FFF2-40B4-BE49-F238E27FC236}">
                <a16:creationId xmlns:a16="http://schemas.microsoft.com/office/drawing/2014/main" id="{CA725550-49F1-1E4E-9E5D-9714AB7CE5D7}"/>
              </a:ext>
            </a:extLst>
          </p:cNvPr>
          <p:cNvPicPr>
            <a:picLocks noChangeAspect="1"/>
          </p:cNvPicPr>
          <p:nvPr/>
        </p:nvPicPr>
        <p:blipFill>
          <a:blip r:embed="rId2"/>
          <a:stretch>
            <a:fillRect/>
          </a:stretch>
        </p:blipFill>
        <p:spPr>
          <a:xfrm>
            <a:off x="0" y="767688"/>
            <a:ext cx="9144000" cy="6126480"/>
          </a:xfrm>
          <a:prstGeom prst="rect">
            <a:avLst/>
          </a:prstGeom>
        </p:spPr>
      </p:pic>
    </p:spTree>
    <p:extLst>
      <p:ext uri="{BB962C8B-B14F-4D97-AF65-F5344CB8AC3E}">
        <p14:creationId xmlns:p14="http://schemas.microsoft.com/office/powerpoint/2010/main" val="411427911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Paper.thmx</Template>
  <TotalTime>1903</TotalTime>
  <Words>1627</Words>
  <Application>Microsoft Macintosh PowerPoint</Application>
  <PresentationFormat>On-screen Show (4:3)</PresentationFormat>
  <Paragraphs>70</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Constantia</vt:lpstr>
      <vt:lpstr>Times New Roman</vt:lpstr>
      <vt:lpstr>Wingdings 2</vt:lpstr>
      <vt:lpstr>Paper</vt:lpstr>
      <vt:lpstr>Paul’s Epistle of 1st Corinthians</vt:lpstr>
      <vt:lpstr>Introduction</vt:lpstr>
      <vt:lpstr>PowerPoint Presentation</vt:lpstr>
      <vt:lpstr>Introduction</vt:lpstr>
      <vt:lpstr>Map of Ancient Greece - Corinth</vt:lpstr>
      <vt:lpstr>Ancient Corinth</vt:lpstr>
      <vt:lpstr>Ancient Corinth</vt:lpstr>
      <vt:lpstr>Ancient Corinth (reconstruction)</vt:lpstr>
      <vt:lpstr>Map of Ancient Corinth</vt:lpstr>
      <vt:lpstr>Map of Ancient Corinth</vt:lpstr>
      <vt:lpstr>Map of Ancient Corinth</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Self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Paul’s Epistle of 1st Corinthians</dc:title>
  <dc:creator>Harry Osborne</dc:creator>
  <cp:lastModifiedBy>Jay Carlson</cp:lastModifiedBy>
  <cp:revision>11</cp:revision>
  <dcterms:created xsi:type="dcterms:W3CDTF">2019-04-21T06:40:30Z</dcterms:created>
  <dcterms:modified xsi:type="dcterms:W3CDTF">2022-03-06T13:08:15Z</dcterms:modified>
</cp:coreProperties>
</file>