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sldIdLst>
    <p:sldId id="256" r:id="rId2"/>
    <p:sldId id="257" r:id="rId3"/>
    <p:sldId id="258" r:id="rId4"/>
    <p:sldId id="276" r:id="rId5"/>
    <p:sldId id="280" r:id="rId6"/>
    <p:sldId id="281" r:id="rId7"/>
    <p:sldId id="278" r:id="rId8"/>
    <p:sldId id="279" r:id="rId9"/>
    <p:sldId id="275" r:id="rId10"/>
    <p:sldId id="266" r:id="rId11"/>
    <p:sldId id="282" r:id="rId12"/>
    <p:sldId id="283" r:id="rId13"/>
    <p:sldId id="284" r:id="rId14"/>
    <p:sldId id="267" r:id="rId15"/>
    <p:sldId id="286" r:id="rId16"/>
    <p:sldId id="288" r:id="rId17"/>
    <p:sldId id="289" r:id="rId18"/>
    <p:sldId id="287" r:id="rId19"/>
    <p:sldId id="268" r:id="rId20"/>
    <p:sldId id="290" r:id="rId21"/>
    <p:sldId id="294" r:id="rId22"/>
    <p:sldId id="292" r:id="rId23"/>
    <p:sldId id="293" r:id="rId24"/>
    <p:sldId id="296" r:id="rId25"/>
    <p:sldId id="295" r:id="rId26"/>
    <p:sldId id="297" r:id="rId27"/>
    <p:sldId id="269" r:id="rId28"/>
    <p:sldId id="285" r:id="rId29"/>
    <p:sldId id="298" r:id="rId30"/>
    <p:sldId id="299" r:id="rId31"/>
    <p:sldId id="300" r:id="rId32"/>
    <p:sldId id="30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7521" autoAdjust="0"/>
  </p:normalViewPr>
  <p:slideViewPr>
    <p:cSldViewPr snapToGrid="0" snapToObjects="1">
      <p:cViewPr>
        <p:scale>
          <a:sx n="142" d="100"/>
          <a:sy n="142" d="100"/>
        </p:scale>
        <p:origin x="14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C29884E-F1A5-C548-82BE-7B57C96A2D0B}" type="datetimeFigureOut">
              <a:rPr lang="en-US" smtClean="0"/>
              <a:t>3/2/22</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C29884E-F1A5-C548-82BE-7B57C96A2D0B}" type="datetimeFigureOut">
              <a:rPr lang="en-US" smtClean="0"/>
              <a:t>3/2/22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C6365-3AFE-8C45-BBD9-AF4C508C81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C29884E-F1A5-C548-82BE-7B57C96A2D0B}" type="datetimeFigureOut">
              <a:rPr lang="en-US" smtClean="0"/>
              <a:t>3/2/22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C6365-3AFE-8C45-BBD9-AF4C508C813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5C29884E-F1A5-C548-82BE-7B57C96A2D0B}" type="datetimeFigureOut">
              <a:rPr lang="en-US" smtClean="0"/>
              <a:t>3/2/22</a:t>
            </a:fld>
            <a:endParaRPr lang="en-US"/>
          </a:p>
        </p:txBody>
      </p:sp>
      <p:sp>
        <p:nvSpPr>
          <p:cNvPr id="15" name="Slide Number Placeholder 14"/>
          <p:cNvSpPr>
            <a:spLocks noGrp="1"/>
          </p:cNvSpPr>
          <p:nvPr>
            <p:ph type="sldNum" sz="quarter" idx="15"/>
          </p:nvPr>
        </p:nvSpPr>
        <p:spPr/>
        <p:txBody>
          <a:bodyPr/>
          <a:lstStyle>
            <a:lvl1pPr algn="ctr">
              <a:defRPr/>
            </a:lvl1pPr>
          </a:lstStyle>
          <a:p>
            <a:fld id="{838C6365-3AFE-8C45-BBD9-AF4C508C8133}"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C29884E-F1A5-C548-82BE-7B57C96A2D0B}" type="datetimeFigureOut">
              <a:rPr lang="en-US" smtClean="0"/>
              <a:t>3/2/22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C6365-3AFE-8C45-BBD9-AF4C508C8133}"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29884E-F1A5-C548-82BE-7B57C96A2D0B}" type="datetimeFigureOut">
              <a:rPr lang="en-US" smtClean="0"/>
              <a:t>3/2/22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C6365-3AFE-8C45-BBD9-AF4C508C8133}"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38C6365-3AFE-8C45-BBD9-AF4C508C8133}"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C29884E-F1A5-C548-82BE-7B57C96A2D0B}" type="datetimeFigureOut">
              <a:rPr lang="en-US" smtClean="0"/>
              <a:t>3/2/22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C29884E-F1A5-C548-82BE-7B57C96A2D0B}" type="datetimeFigureOut">
              <a:rPr lang="en-US" smtClean="0"/>
              <a:t>3/2/22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8C6365-3AFE-8C45-BBD9-AF4C508C8133}"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9884E-F1A5-C548-82BE-7B57C96A2D0B}" type="datetimeFigureOut">
              <a:rPr lang="en-US" smtClean="0"/>
              <a:t>3/2/22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8C6365-3AFE-8C45-BBD9-AF4C508C81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5C29884E-F1A5-C548-82BE-7B57C96A2D0B}" type="datetimeFigureOut">
              <a:rPr lang="en-US" smtClean="0"/>
              <a:t>3/2/22</a:t>
            </a:fld>
            <a:endParaRPr lang="en-US"/>
          </a:p>
        </p:txBody>
      </p:sp>
      <p:sp>
        <p:nvSpPr>
          <p:cNvPr id="9" name="Slide Number Placeholder 8"/>
          <p:cNvSpPr>
            <a:spLocks noGrp="1"/>
          </p:cNvSpPr>
          <p:nvPr>
            <p:ph type="sldNum" sz="quarter" idx="15"/>
          </p:nvPr>
        </p:nvSpPr>
        <p:spPr/>
        <p:txBody>
          <a:bodyPr/>
          <a:lstStyle/>
          <a:p>
            <a:fld id="{838C6365-3AFE-8C45-BBD9-AF4C508C8133}"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Drag picture to placeholder or click icon to add</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5C29884E-F1A5-C548-82BE-7B57C96A2D0B}" type="datetimeFigureOut">
              <a:rPr lang="en-US" smtClean="0"/>
              <a:t>3/2/22</a:t>
            </a:fld>
            <a:endParaRPr lang="en-US"/>
          </a:p>
        </p:txBody>
      </p:sp>
      <p:sp>
        <p:nvSpPr>
          <p:cNvPr id="9" name="Slide Number Placeholder 8"/>
          <p:cNvSpPr>
            <a:spLocks noGrp="1"/>
          </p:cNvSpPr>
          <p:nvPr>
            <p:ph type="sldNum" sz="quarter" idx="11"/>
          </p:nvPr>
        </p:nvSpPr>
        <p:spPr/>
        <p:txBody>
          <a:bodyPr/>
          <a:lstStyle/>
          <a:p>
            <a:fld id="{838C6365-3AFE-8C45-BBD9-AF4C508C813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C29884E-F1A5-C548-82BE-7B57C96A2D0B}" type="datetimeFigureOut">
              <a:rPr lang="en-US" smtClean="0"/>
              <a:t>3/2/22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38C6365-3AFE-8C45-BBD9-AF4C508C8133}"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57200" y="2503479"/>
            <a:ext cx="8305800" cy="680502"/>
          </a:xfrm>
        </p:spPr>
        <p:txBody>
          <a:bodyPr/>
          <a:lstStyle/>
          <a:p>
            <a:r>
              <a:rPr lang="en-US" sz="2800" dirty="0">
                <a:effectLst>
                  <a:outerShdw blurRad="50800" dist="38100" dir="2700000" algn="tl" rotWithShape="0">
                    <a:schemeClr val="bg1">
                      <a:alpha val="43000"/>
                    </a:schemeClr>
                  </a:outerShdw>
                </a:effectLst>
                <a:latin typeface="Times New Roman"/>
                <a:cs typeface="Times New Roman"/>
              </a:rPr>
              <a:t>84</a:t>
            </a:r>
            <a:r>
              <a:rPr lang="en-US" sz="2800" baseline="30000" dirty="0">
                <a:effectLst>
                  <a:outerShdw blurRad="50800" dist="38100" dir="2700000" algn="tl" rotWithShape="0">
                    <a:schemeClr val="bg1">
                      <a:alpha val="43000"/>
                    </a:schemeClr>
                  </a:outerShdw>
                </a:effectLst>
                <a:latin typeface="Times New Roman"/>
                <a:cs typeface="Times New Roman"/>
              </a:rPr>
              <a:t>th</a:t>
            </a:r>
            <a:r>
              <a:rPr lang="en-US" sz="2800" dirty="0">
                <a:effectLst>
                  <a:outerShdw blurRad="50800" dist="38100" dir="2700000" algn="tl" rotWithShape="0">
                    <a:schemeClr val="bg1">
                      <a:alpha val="43000"/>
                    </a:schemeClr>
                  </a:outerShdw>
                </a:effectLst>
                <a:latin typeface="Times New Roman"/>
                <a:cs typeface="Times New Roman"/>
              </a:rPr>
              <a:t> Street church of Christ – March - May, 2022</a:t>
            </a:r>
          </a:p>
        </p:txBody>
      </p:sp>
      <p:sp>
        <p:nvSpPr>
          <p:cNvPr id="4" name="Title 3"/>
          <p:cNvSpPr>
            <a:spLocks noGrp="1"/>
          </p:cNvSpPr>
          <p:nvPr>
            <p:ph type="ctrTitle"/>
          </p:nvPr>
        </p:nvSpPr>
        <p:spPr>
          <a:xfrm>
            <a:off x="457200" y="421457"/>
            <a:ext cx="8305800" cy="1981200"/>
          </a:xfrm>
        </p:spPr>
        <p:txBody>
          <a:bodyPr/>
          <a:lstStyle/>
          <a:p>
            <a:r>
              <a:rPr lang="en-US" sz="3200" b="1" i="1" dirty="0">
                <a:effectLst>
                  <a:innerShdw blurRad="50800" dist="25400" dir="13500000">
                    <a:schemeClr val="bg1">
                      <a:alpha val="70000"/>
                    </a:schemeClr>
                  </a:innerShdw>
                </a:effectLst>
                <a:latin typeface="Times New Roman"/>
                <a:cs typeface="Times New Roman"/>
              </a:rPr>
              <a:t>Paul’s Epistle of</a:t>
            </a:r>
            <a:br>
              <a:rPr lang="en-US" sz="3200" b="1" i="1" dirty="0">
                <a:effectLst>
                  <a:innerShdw blurRad="50800" dist="25400" dir="13500000">
                    <a:schemeClr val="bg1">
                      <a:alpha val="70000"/>
                    </a:schemeClr>
                  </a:innerShdw>
                </a:effectLst>
                <a:latin typeface="Times New Roman"/>
                <a:cs typeface="Times New Roman"/>
              </a:rPr>
            </a:br>
            <a:r>
              <a:rPr lang="en-US" sz="8800" b="1" dirty="0">
                <a:effectLst>
                  <a:innerShdw blurRad="50800" dist="25400" dir="13500000">
                    <a:schemeClr val="bg1">
                      <a:alpha val="70000"/>
                    </a:schemeClr>
                  </a:innerShdw>
                </a:effectLst>
                <a:latin typeface="Times New Roman"/>
                <a:cs typeface="Times New Roman"/>
              </a:rPr>
              <a:t>1</a:t>
            </a:r>
            <a:r>
              <a:rPr lang="en-US" sz="8800" b="1" baseline="30000" dirty="0">
                <a:effectLst>
                  <a:innerShdw blurRad="50800" dist="25400" dir="13500000">
                    <a:schemeClr val="bg1">
                      <a:alpha val="70000"/>
                    </a:schemeClr>
                  </a:innerShdw>
                </a:effectLst>
                <a:latin typeface="Times New Roman"/>
                <a:cs typeface="Times New Roman"/>
              </a:rPr>
              <a:t>st</a:t>
            </a:r>
            <a:r>
              <a:rPr lang="en-US" sz="8800" b="1" dirty="0">
                <a:effectLst>
                  <a:innerShdw blurRad="50800" dist="25400" dir="13500000">
                    <a:schemeClr val="bg1">
                      <a:alpha val="70000"/>
                    </a:schemeClr>
                  </a:innerShdw>
                </a:effectLst>
                <a:latin typeface="Times New Roman"/>
                <a:cs typeface="Times New Roman"/>
              </a:rPr>
              <a:t> C</a:t>
            </a:r>
            <a:r>
              <a:rPr lang="en-US" sz="8800" b="1" cap="small" dirty="0">
                <a:effectLst>
                  <a:innerShdw blurRad="50800" dist="25400" dir="13500000">
                    <a:schemeClr val="bg1">
                      <a:alpha val="70000"/>
                    </a:schemeClr>
                  </a:innerShdw>
                </a:effectLst>
                <a:latin typeface="Times New Roman"/>
                <a:cs typeface="Times New Roman"/>
              </a:rPr>
              <a:t>orinthians</a:t>
            </a:r>
          </a:p>
        </p:txBody>
      </p:sp>
      <p:pic>
        <p:nvPicPr>
          <p:cNvPr id="6" name="Picture 5" descr="Corinth - anci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5850"/>
            <a:ext cx="9144000" cy="3740727"/>
          </a:xfrm>
          <a:prstGeom prst="rect">
            <a:avLst/>
          </a:prstGeom>
        </p:spPr>
      </p:pic>
    </p:spTree>
    <p:extLst>
      <p:ext uri="{BB962C8B-B14F-4D97-AF65-F5344CB8AC3E}">
        <p14:creationId xmlns:p14="http://schemas.microsoft.com/office/powerpoint/2010/main" val="3966115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65641"/>
            <a:ext cx="9144000" cy="769441"/>
          </a:xfrm>
          <a:prstGeom prst="rect">
            <a:avLst/>
          </a:prstGeom>
          <a:noFill/>
        </p:spPr>
        <p:txBody>
          <a:bodyPr wrap="square" rtlCol="0">
            <a:spAutoFit/>
          </a:bodyPr>
          <a:lstStyle/>
          <a:p>
            <a:pPr algn="ctr"/>
            <a:r>
              <a:rPr lang="en-US" sz="4400" b="1" dirty="0">
                <a:solidFill>
                  <a:srgbClr val="800000"/>
                </a:solidFill>
                <a:latin typeface="Times New Roman"/>
                <a:cs typeface="Times New Roman"/>
              </a:rPr>
              <a:t>1</a:t>
            </a:r>
            <a:r>
              <a:rPr lang="en-US" sz="4400" b="1" baseline="30000" dirty="0">
                <a:solidFill>
                  <a:srgbClr val="800000"/>
                </a:solidFill>
                <a:latin typeface="Times New Roman"/>
                <a:cs typeface="Times New Roman"/>
              </a:rPr>
              <a:t>st</a:t>
            </a:r>
            <a:r>
              <a:rPr lang="en-US" sz="4400" b="1" dirty="0">
                <a:solidFill>
                  <a:srgbClr val="800000"/>
                </a:solidFill>
                <a:latin typeface="Times New Roman"/>
                <a:cs typeface="Times New Roman"/>
              </a:rPr>
              <a:t> Corinthians 1</a:t>
            </a:r>
          </a:p>
        </p:txBody>
      </p:sp>
      <p:sp>
        <p:nvSpPr>
          <p:cNvPr id="3" name="Rectangle 2"/>
          <p:cNvSpPr/>
          <p:nvPr/>
        </p:nvSpPr>
        <p:spPr>
          <a:xfrm>
            <a:off x="128854" y="882027"/>
            <a:ext cx="9015146" cy="6001642"/>
          </a:xfrm>
          <a:prstGeom prst="rect">
            <a:avLst/>
          </a:prstGeom>
        </p:spPr>
        <p:txBody>
          <a:bodyPr wrap="square">
            <a:spAutoFit/>
          </a:bodyPr>
          <a:lstStyle/>
          <a:p>
            <a:r>
              <a:rPr lang="en-US" sz="3200" b="1" baseline="30000" dirty="0">
                <a:solidFill>
                  <a:srgbClr val="000000"/>
                </a:solidFill>
                <a:latin typeface="Times New Roman"/>
                <a:cs typeface="Times New Roman"/>
              </a:rPr>
              <a:t>10 </a:t>
            </a:r>
            <a:r>
              <a:rPr lang="en-US" sz="3200" dirty="0">
                <a:solidFill>
                  <a:srgbClr val="000000"/>
                </a:solidFill>
                <a:latin typeface="Times New Roman"/>
                <a:cs typeface="Times New Roman"/>
              </a:rPr>
              <a:t>Now I plead with you, brethren, by the name of our Lord Jesus Christ, that you all speak the same thing, and </a:t>
            </a:r>
            <a:r>
              <a:rPr lang="en-US" sz="3200" i="1" dirty="0">
                <a:solidFill>
                  <a:srgbClr val="000000"/>
                </a:solidFill>
                <a:latin typeface="Times New Roman"/>
                <a:cs typeface="Times New Roman"/>
              </a:rPr>
              <a:t>that</a:t>
            </a:r>
            <a:r>
              <a:rPr lang="en-US" sz="3200" dirty="0">
                <a:solidFill>
                  <a:srgbClr val="000000"/>
                </a:solidFill>
                <a:latin typeface="Times New Roman"/>
                <a:cs typeface="Times New Roman"/>
              </a:rPr>
              <a:t> there be no divisions among you, but </a:t>
            </a:r>
            <a:r>
              <a:rPr lang="en-US" sz="3200" i="1" dirty="0">
                <a:solidFill>
                  <a:srgbClr val="000000"/>
                </a:solidFill>
                <a:latin typeface="Times New Roman"/>
                <a:cs typeface="Times New Roman"/>
              </a:rPr>
              <a:t>that </a:t>
            </a:r>
            <a:r>
              <a:rPr lang="en-US" sz="3200" dirty="0">
                <a:solidFill>
                  <a:srgbClr val="000000"/>
                </a:solidFill>
                <a:latin typeface="Times New Roman"/>
                <a:cs typeface="Times New Roman"/>
              </a:rPr>
              <a:t>you be perfectly joined together in the same mind and in the same judgment. </a:t>
            </a:r>
            <a:r>
              <a:rPr lang="en-US" sz="3200" b="1" baseline="30000" dirty="0">
                <a:solidFill>
                  <a:srgbClr val="000000"/>
                </a:solidFill>
                <a:latin typeface="Times New Roman"/>
                <a:cs typeface="Times New Roman"/>
              </a:rPr>
              <a:t>11 </a:t>
            </a:r>
            <a:r>
              <a:rPr lang="en-US" sz="3200" dirty="0">
                <a:solidFill>
                  <a:srgbClr val="000000"/>
                </a:solidFill>
                <a:latin typeface="Times New Roman"/>
                <a:cs typeface="Times New Roman"/>
              </a:rPr>
              <a:t>For it has been declared to me concerning you, my brethren, by those of Chloe’s </a:t>
            </a:r>
            <a:r>
              <a:rPr lang="en-US" sz="3200" i="1" dirty="0">
                <a:solidFill>
                  <a:srgbClr val="000000"/>
                </a:solidFill>
                <a:latin typeface="Times New Roman"/>
                <a:cs typeface="Times New Roman"/>
              </a:rPr>
              <a:t>household,</a:t>
            </a:r>
            <a:r>
              <a:rPr lang="en-US" sz="3200" dirty="0">
                <a:solidFill>
                  <a:srgbClr val="000000"/>
                </a:solidFill>
                <a:latin typeface="Times New Roman"/>
                <a:cs typeface="Times New Roman"/>
              </a:rPr>
              <a:t> that there are contentions among you.  </a:t>
            </a:r>
            <a:r>
              <a:rPr lang="en-US" sz="3200" b="1" baseline="30000" dirty="0">
                <a:solidFill>
                  <a:srgbClr val="000000"/>
                </a:solidFill>
                <a:latin typeface="Times New Roman"/>
                <a:cs typeface="Times New Roman"/>
              </a:rPr>
              <a:t>12 </a:t>
            </a:r>
            <a:r>
              <a:rPr lang="en-US" sz="3200" dirty="0">
                <a:solidFill>
                  <a:srgbClr val="000000"/>
                </a:solidFill>
                <a:latin typeface="Times New Roman"/>
                <a:cs typeface="Times New Roman"/>
              </a:rPr>
              <a:t>Now I say this, that each of you says, “I am of Paul,” or “I am of </a:t>
            </a:r>
            <a:r>
              <a:rPr lang="en-US" sz="3200" dirty="0" err="1">
                <a:solidFill>
                  <a:srgbClr val="000000"/>
                </a:solidFill>
                <a:latin typeface="Times New Roman"/>
                <a:cs typeface="Times New Roman"/>
              </a:rPr>
              <a:t>Apollos</a:t>
            </a:r>
            <a:r>
              <a:rPr lang="en-US" sz="3200" dirty="0">
                <a:solidFill>
                  <a:srgbClr val="000000"/>
                </a:solidFill>
                <a:latin typeface="Times New Roman"/>
                <a:cs typeface="Times New Roman"/>
              </a:rPr>
              <a:t>,” or “I am of </a:t>
            </a:r>
            <a:r>
              <a:rPr lang="en-US" sz="3200" dirty="0" err="1">
                <a:solidFill>
                  <a:srgbClr val="000000"/>
                </a:solidFill>
                <a:latin typeface="Times New Roman"/>
                <a:cs typeface="Times New Roman"/>
              </a:rPr>
              <a:t>Cephas</a:t>
            </a:r>
            <a:r>
              <a:rPr lang="en-US" sz="3200" dirty="0">
                <a:solidFill>
                  <a:srgbClr val="000000"/>
                </a:solidFill>
                <a:latin typeface="Times New Roman"/>
                <a:cs typeface="Times New Roman"/>
              </a:rPr>
              <a:t>,” or “I am of Christ.” </a:t>
            </a:r>
            <a:r>
              <a:rPr lang="en-US" sz="3200" b="1" baseline="30000" dirty="0">
                <a:solidFill>
                  <a:srgbClr val="000000"/>
                </a:solidFill>
                <a:latin typeface="Times New Roman"/>
                <a:cs typeface="Times New Roman"/>
              </a:rPr>
              <a:t>13 </a:t>
            </a:r>
            <a:r>
              <a:rPr lang="en-US" sz="3200" dirty="0">
                <a:solidFill>
                  <a:srgbClr val="000000"/>
                </a:solidFill>
                <a:latin typeface="Times New Roman"/>
                <a:cs typeface="Times New Roman"/>
              </a:rPr>
              <a:t>Is Christ divided? Was Paul crucified for you? Or were you baptized in the name of Paul?</a:t>
            </a:r>
          </a:p>
        </p:txBody>
      </p:sp>
      <p:sp>
        <p:nvSpPr>
          <p:cNvPr id="4" name="TextBox 3">
            <a:extLst>
              <a:ext uri="{FF2B5EF4-FFF2-40B4-BE49-F238E27FC236}">
                <a16:creationId xmlns:a16="http://schemas.microsoft.com/office/drawing/2014/main" id="{F1BB9CF9-2A92-EF43-9696-FE7A3F11DAED}"/>
              </a:ext>
            </a:extLst>
          </p:cNvPr>
          <p:cNvSpPr txBox="1"/>
          <p:nvPr/>
        </p:nvSpPr>
        <p:spPr>
          <a:xfrm rot="20468316">
            <a:off x="281259" y="188256"/>
            <a:ext cx="2076464" cy="584775"/>
          </a:xfrm>
          <a:prstGeom prst="rect">
            <a:avLst/>
          </a:prstGeom>
          <a:noFill/>
        </p:spPr>
        <p:txBody>
          <a:bodyPr wrap="square" rtlCol="0">
            <a:spAutoFit/>
          </a:bodyPr>
          <a:lstStyle/>
          <a:p>
            <a:r>
              <a:rPr lang="en-US" sz="3200" b="1" dirty="0">
                <a:solidFill>
                  <a:srgbClr val="FF0000"/>
                </a:solidFill>
                <a:effectLst>
                  <a:outerShdw blurRad="25400" dist="25400" dir="5400000" algn="ctr" rotWithShape="0">
                    <a:schemeClr val="bg1"/>
                  </a:outerShdw>
                </a:effectLst>
                <a:latin typeface="Times New Roman" panose="02020603050405020304" pitchFamily="18" charset="0"/>
                <a:cs typeface="Times New Roman" panose="02020603050405020304" pitchFamily="18" charset="0"/>
              </a:rPr>
              <a:t>Last Class</a:t>
            </a:r>
          </a:p>
        </p:txBody>
      </p:sp>
    </p:spTree>
    <p:extLst>
      <p:ext uri="{BB962C8B-B14F-4D97-AF65-F5344CB8AC3E}">
        <p14:creationId xmlns:p14="http://schemas.microsoft.com/office/powerpoint/2010/main" val="68757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A7C3A7-EA5C-1344-9B09-CBE3FA9C3489}"/>
              </a:ext>
            </a:extLst>
          </p:cNvPr>
          <p:cNvSpPr>
            <a:spLocks noGrp="1"/>
          </p:cNvSpPr>
          <p:nvPr>
            <p:ph idx="1"/>
          </p:nvPr>
        </p:nvSpPr>
        <p:spPr>
          <a:xfrm>
            <a:off x="140677" y="884255"/>
            <a:ext cx="9003323" cy="6159641"/>
          </a:xfrm>
        </p:spPr>
        <p:txBody>
          <a:bodyPr>
            <a:normAutofit fontScale="92500"/>
          </a:bodyPr>
          <a:lstStyle/>
          <a:p>
            <a:pPr marL="0" indent="0">
              <a:buNone/>
            </a:pPr>
            <a:r>
              <a:rPr lang="en-US" sz="2800" b="1" dirty="0">
                <a:solidFill>
                  <a:srgbClr val="0070C0"/>
                </a:solidFill>
                <a:latin typeface="Times New Roman" panose="02020603050405020304" pitchFamily="18" charset="0"/>
                <a:cs typeface="Times New Roman" panose="02020603050405020304" pitchFamily="18" charset="0"/>
              </a:rPr>
              <a:t>1.</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u="sng" dirty="0">
                <a:solidFill>
                  <a:schemeClr val="bg1"/>
                </a:solidFill>
                <a:latin typeface="Times New Roman" panose="02020603050405020304" pitchFamily="18" charset="0"/>
                <a:cs typeface="Times New Roman" panose="02020603050405020304" pitchFamily="18" charset="0"/>
              </a:rPr>
              <a:t>NATURE OF THE DIVISION AT CORINTH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1:10-17</a:t>
            </a:r>
            <a:r>
              <a:rPr lang="en-US" sz="2800" b="1"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a:p>
            <a:pPr marL="365760" lvl="1" indent="0">
              <a:buNone/>
            </a:pPr>
            <a:r>
              <a:rPr lang="en-US" sz="2800" b="1" dirty="0">
                <a:solidFill>
                  <a:srgbClr val="0070C0"/>
                </a:solidFill>
                <a:latin typeface="Times New Roman" panose="02020603050405020304" pitchFamily="18" charset="0"/>
                <a:cs typeface="Times New Roman" panose="02020603050405020304" pitchFamily="18" charset="0"/>
              </a:rPr>
              <a:t>A.</a:t>
            </a:r>
            <a:r>
              <a:rPr lang="en-US" sz="2800" b="1" dirty="0">
                <a:solidFill>
                  <a:schemeClr val="bg1"/>
                </a:solidFill>
                <a:latin typeface="Times New Roman" panose="02020603050405020304" pitchFamily="18" charset="0"/>
                <a:cs typeface="Times New Roman" panose="02020603050405020304" pitchFamily="18" charset="0"/>
              </a:rPr>
              <a:t> AS REPORTED TO PAUL (</a:t>
            </a:r>
            <a:r>
              <a:rPr lang="en-US" sz="2800" b="1" dirty="0">
                <a:solidFill>
                  <a:srgbClr val="FF0000"/>
                </a:solidFill>
                <a:latin typeface="Times New Roman" panose="02020603050405020304" pitchFamily="18" charset="0"/>
                <a:cs typeface="Times New Roman" panose="02020603050405020304" pitchFamily="18" charset="0"/>
              </a:rPr>
              <a:t>1:10-12</a:t>
            </a:r>
            <a:r>
              <a:rPr lang="en-US" sz="2800" b="1"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a:p>
            <a:pPr marL="777240" lvl="2" indent="0">
              <a:buNone/>
            </a:pPr>
            <a:r>
              <a:rPr lang="en-US" sz="2800" dirty="0">
                <a:solidFill>
                  <a:srgbClr val="0070C0"/>
                </a:solidFill>
                <a:latin typeface="Times New Roman" panose="02020603050405020304" pitchFamily="18" charset="0"/>
                <a:cs typeface="Times New Roman" panose="02020603050405020304" pitchFamily="18" charset="0"/>
              </a:rPr>
              <a:t>1)</a:t>
            </a:r>
            <a:r>
              <a:rPr lang="en-US" sz="2800" dirty="0">
                <a:solidFill>
                  <a:schemeClr val="bg1"/>
                </a:solidFill>
                <a:latin typeface="Times New Roman" panose="02020603050405020304" pitchFamily="18" charset="0"/>
                <a:cs typeface="Times New Roman" panose="02020603050405020304" pitchFamily="18" charset="0"/>
              </a:rPr>
              <a:t> His plea for unity (</a:t>
            </a:r>
            <a:r>
              <a:rPr lang="en-US" sz="2800" b="1" dirty="0">
                <a:solidFill>
                  <a:srgbClr val="FF0000"/>
                </a:solidFill>
                <a:latin typeface="Times New Roman" panose="02020603050405020304" pitchFamily="18" charset="0"/>
                <a:cs typeface="Times New Roman" panose="02020603050405020304" pitchFamily="18" charset="0"/>
              </a:rPr>
              <a:t>10</a:t>
            </a:r>
            <a:r>
              <a:rPr lang="en-US" sz="2800" dirty="0">
                <a:solidFill>
                  <a:schemeClr val="bg1"/>
                </a:solidFill>
                <a:latin typeface="Times New Roman" panose="02020603050405020304" pitchFamily="18" charset="0"/>
                <a:cs typeface="Times New Roman" panose="02020603050405020304" pitchFamily="18" charset="0"/>
              </a:rPr>
              <a:t>)</a:t>
            </a:r>
          </a:p>
          <a:p>
            <a:pPr marL="777240" lvl="2" indent="0">
              <a:buNone/>
            </a:pPr>
            <a:r>
              <a:rPr lang="en-US" sz="2800" dirty="0">
                <a:solidFill>
                  <a:srgbClr val="0070C0"/>
                </a:solidFill>
                <a:latin typeface="Times New Roman" panose="02020603050405020304" pitchFamily="18" charset="0"/>
                <a:cs typeface="Times New Roman" panose="02020603050405020304" pitchFamily="18" charset="0"/>
              </a:rPr>
              <a:t>2)</a:t>
            </a:r>
            <a:r>
              <a:rPr lang="en-US" sz="2800" dirty="0">
                <a:solidFill>
                  <a:schemeClr val="bg1"/>
                </a:solidFill>
                <a:latin typeface="Times New Roman" panose="02020603050405020304" pitchFamily="18" charset="0"/>
                <a:cs typeface="Times New Roman" panose="02020603050405020304" pitchFamily="18" charset="0"/>
              </a:rPr>
              <a:t> Some in Chloe's household reported contentions among them (</a:t>
            </a:r>
            <a:r>
              <a:rPr lang="en-US" sz="2800" b="1" dirty="0">
                <a:solidFill>
                  <a:srgbClr val="FF0000"/>
                </a:solidFill>
                <a:latin typeface="Times New Roman" panose="02020603050405020304" pitchFamily="18" charset="0"/>
                <a:cs typeface="Times New Roman" panose="02020603050405020304" pitchFamily="18" charset="0"/>
              </a:rPr>
              <a:t>11</a:t>
            </a:r>
            <a:r>
              <a:rPr lang="en-US" sz="2800" dirty="0">
                <a:solidFill>
                  <a:schemeClr val="bg1"/>
                </a:solidFill>
                <a:latin typeface="Times New Roman" panose="02020603050405020304" pitchFamily="18" charset="0"/>
                <a:cs typeface="Times New Roman" panose="02020603050405020304" pitchFamily="18" charset="0"/>
              </a:rPr>
              <a:t>)</a:t>
            </a:r>
          </a:p>
          <a:p>
            <a:pPr marL="777240" lvl="2" indent="0">
              <a:buNone/>
            </a:pPr>
            <a:r>
              <a:rPr lang="en-US" sz="2800" dirty="0">
                <a:solidFill>
                  <a:srgbClr val="0070C0"/>
                </a:solidFill>
                <a:latin typeface="Times New Roman" panose="02020603050405020304" pitchFamily="18" charset="0"/>
                <a:cs typeface="Times New Roman" panose="02020603050405020304" pitchFamily="18" charset="0"/>
              </a:rPr>
              <a:t>3)</a:t>
            </a:r>
            <a:r>
              <a:rPr lang="en-US" sz="2800" dirty="0">
                <a:solidFill>
                  <a:schemeClr val="bg1"/>
                </a:solidFill>
                <a:latin typeface="Times New Roman" panose="02020603050405020304" pitchFamily="18" charset="0"/>
                <a:cs typeface="Times New Roman" panose="02020603050405020304" pitchFamily="18" charset="0"/>
              </a:rPr>
              <a:t> Involved factions following men (</a:t>
            </a:r>
            <a:r>
              <a:rPr lang="en-US" sz="2800" b="1" dirty="0">
                <a:solidFill>
                  <a:srgbClr val="FF0000"/>
                </a:solidFill>
                <a:latin typeface="Times New Roman" panose="02020603050405020304" pitchFamily="18" charset="0"/>
                <a:cs typeface="Times New Roman" panose="02020603050405020304" pitchFamily="18" charset="0"/>
              </a:rPr>
              <a:t>12</a:t>
            </a:r>
            <a:r>
              <a:rPr lang="en-US" sz="2800" dirty="0">
                <a:solidFill>
                  <a:schemeClr val="bg1"/>
                </a:solidFill>
                <a:latin typeface="Times New Roman" panose="02020603050405020304" pitchFamily="18" charset="0"/>
                <a:cs typeface="Times New Roman" panose="02020603050405020304" pitchFamily="18" charset="0"/>
              </a:rPr>
              <a:t>)</a:t>
            </a:r>
          </a:p>
          <a:p>
            <a:pPr marL="365760" lvl="1" indent="0">
              <a:buNone/>
            </a:pPr>
            <a:r>
              <a:rPr lang="en-US" sz="2800" b="1" dirty="0">
                <a:solidFill>
                  <a:srgbClr val="0070C0"/>
                </a:solidFill>
                <a:latin typeface="Times New Roman" panose="02020603050405020304" pitchFamily="18" charset="0"/>
                <a:cs typeface="Times New Roman" panose="02020603050405020304" pitchFamily="18" charset="0"/>
              </a:rPr>
              <a:t>B.</a:t>
            </a:r>
            <a:r>
              <a:rPr lang="en-US" sz="2800" b="1" dirty="0">
                <a:solidFill>
                  <a:schemeClr val="bg1"/>
                </a:solidFill>
                <a:latin typeface="Times New Roman" panose="02020603050405020304" pitchFamily="18" charset="0"/>
                <a:cs typeface="Times New Roman" panose="02020603050405020304" pitchFamily="18" charset="0"/>
              </a:rPr>
              <a:t> PAUL'S INITIAL REACTION (</a:t>
            </a:r>
            <a:r>
              <a:rPr lang="en-US" sz="2800" b="1" dirty="0">
                <a:solidFill>
                  <a:srgbClr val="FF0000"/>
                </a:solidFill>
                <a:latin typeface="Times New Roman" panose="02020603050405020304" pitchFamily="18" charset="0"/>
                <a:cs typeface="Times New Roman" panose="02020603050405020304" pitchFamily="18" charset="0"/>
              </a:rPr>
              <a:t>1:13-17</a:t>
            </a:r>
            <a:r>
              <a:rPr lang="en-US" sz="2800" b="1"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a:p>
            <a:pPr marL="777240" lvl="2" indent="0">
              <a:buNone/>
            </a:pPr>
            <a:r>
              <a:rPr lang="en-US" sz="2800" dirty="0">
                <a:solidFill>
                  <a:srgbClr val="0070C0"/>
                </a:solidFill>
                <a:latin typeface="Times New Roman" panose="02020603050405020304" pitchFamily="18" charset="0"/>
                <a:cs typeface="Times New Roman" panose="02020603050405020304" pitchFamily="18" charset="0"/>
              </a:rPr>
              <a:t>1)</a:t>
            </a:r>
            <a:r>
              <a:rPr lang="en-US" sz="2800" dirty="0">
                <a:solidFill>
                  <a:schemeClr val="bg1"/>
                </a:solidFill>
                <a:latin typeface="Times New Roman" panose="02020603050405020304" pitchFamily="18" charset="0"/>
                <a:cs typeface="Times New Roman" panose="02020603050405020304" pitchFamily="18" charset="0"/>
              </a:rPr>
              <a:t> Rhetorical questions illustrating the absurdity of following after men (</a:t>
            </a:r>
            <a:r>
              <a:rPr lang="en-US" sz="2800" b="1" dirty="0">
                <a:solidFill>
                  <a:srgbClr val="FF0000"/>
                </a:solidFill>
                <a:latin typeface="Times New Roman" panose="02020603050405020304" pitchFamily="18" charset="0"/>
                <a:cs typeface="Times New Roman" panose="02020603050405020304" pitchFamily="18" charset="0"/>
              </a:rPr>
              <a:t>13</a:t>
            </a:r>
            <a:r>
              <a:rPr lang="en-US" sz="2800" dirty="0">
                <a:solidFill>
                  <a:schemeClr val="bg1"/>
                </a:solidFill>
                <a:latin typeface="Times New Roman" panose="02020603050405020304" pitchFamily="18" charset="0"/>
                <a:cs typeface="Times New Roman" panose="02020603050405020304" pitchFamily="18" charset="0"/>
              </a:rPr>
              <a:t>)</a:t>
            </a:r>
          </a:p>
          <a:p>
            <a:pPr marL="777240" lvl="2" indent="0">
              <a:buNone/>
            </a:pPr>
            <a:r>
              <a:rPr lang="en-US" sz="2800" dirty="0">
                <a:solidFill>
                  <a:srgbClr val="0070C0"/>
                </a:solidFill>
                <a:latin typeface="Times New Roman" panose="02020603050405020304" pitchFamily="18" charset="0"/>
                <a:cs typeface="Times New Roman" panose="02020603050405020304" pitchFamily="18" charset="0"/>
              </a:rPr>
              <a:t>2)</a:t>
            </a:r>
            <a:r>
              <a:rPr lang="en-US" sz="2800" dirty="0">
                <a:solidFill>
                  <a:schemeClr val="bg1"/>
                </a:solidFill>
                <a:latin typeface="Times New Roman" panose="02020603050405020304" pitchFamily="18" charset="0"/>
                <a:cs typeface="Times New Roman" panose="02020603050405020304" pitchFamily="18" charset="0"/>
              </a:rPr>
              <a:t> Gratitude that he personally baptized few of them (</a:t>
            </a:r>
            <a:r>
              <a:rPr lang="en-US" sz="2800" b="1" dirty="0">
                <a:solidFill>
                  <a:srgbClr val="FF0000"/>
                </a:solidFill>
                <a:latin typeface="Times New Roman" panose="02020603050405020304" pitchFamily="18" charset="0"/>
                <a:cs typeface="Times New Roman" panose="02020603050405020304" pitchFamily="18" charset="0"/>
              </a:rPr>
              <a:t>14-17</a:t>
            </a:r>
            <a:r>
              <a:rPr lang="en-US" sz="2800" dirty="0">
                <a:solidFill>
                  <a:schemeClr val="bg1"/>
                </a:solidFill>
                <a:latin typeface="Times New Roman" panose="02020603050405020304" pitchFamily="18" charset="0"/>
                <a:cs typeface="Times New Roman" panose="02020603050405020304" pitchFamily="18" charset="0"/>
              </a:rPr>
              <a:t>)</a:t>
            </a:r>
          </a:p>
          <a:p>
            <a:pPr marL="1051560" lvl="3" indent="0">
              <a:buNone/>
            </a:pPr>
            <a:r>
              <a:rPr lang="en-US" sz="2800" dirty="0">
                <a:solidFill>
                  <a:srgbClr val="0070C0"/>
                </a:solidFill>
                <a:latin typeface="Times New Roman" panose="02020603050405020304" pitchFamily="18" charset="0"/>
                <a:cs typeface="Times New Roman" panose="02020603050405020304" pitchFamily="18" charset="0"/>
              </a:rPr>
              <a:t>a)</a:t>
            </a:r>
            <a:r>
              <a:rPr lang="en-US" sz="2800" dirty="0">
                <a:solidFill>
                  <a:schemeClr val="bg1"/>
                </a:solidFill>
                <a:latin typeface="Times New Roman" panose="02020603050405020304" pitchFamily="18" charset="0"/>
                <a:cs typeface="Times New Roman" panose="02020603050405020304" pitchFamily="18" charset="0"/>
              </a:rPr>
              <a:t> Lest any should accuse him of baptizing in his own name (</a:t>
            </a:r>
            <a:r>
              <a:rPr lang="en-US" sz="2800" b="1" dirty="0">
                <a:solidFill>
                  <a:srgbClr val="FF0000"/>
                </a:solidFill>
                <a:latin typeface="Times New Roman" panose="02020603050405020304" pitchFamily="18" charset="0"/>
                <a:cs typeface="Times New Roman" panose="02020603050405020304" pitchFamily="18" charset="0"/>
              </a:rPr>
              <a:t>14-15</a:t>
            </a:r>
            <a:r>
              <a:rPr lang="en-US" sz="2800" dirty="0">
                <a:solidFill>
                  <a:schemeClr val="bg1"/>
                </a:solidFill>
                <a:latin typeface="Times New Roman" panose="02020603050405020304" pitchFamily="18" charset="0"/>
                <a:cs typeface="Times New Roman" panose="02020603050405020304" pitchFamily="18" charset="0"/>
              </a:rPr>
              <a:t>)</a:t>
            </a:r>
          </a:p>
          <a:p>
            <a:pPr marL="1051560" lvl="3" indent="0">
              <a:buNone/>
            </a:pPr>
            <a:r>
              <a:rPr lang="en-US" sz="2800" dirty="0">
                <a:solidFill>
                  <a:srgbClr val="0070C0"/>
                </a:solidFill>
                <a:latin typeface="Times New Roman" panose="02020603050405020304" pitchFamily="18" charset="0"/>
                <a:cs typeface="Times New Roman" panose="02020603050405020304" pitchFamily="18" charset="0"/>
              </a:rPr>
              <a:t>b)</a:t>
            </a:r>
            <a:r>
              <a:rPr lang="en-US" sz="2800" dirty="0">
                <a:solidFill>
                  <a:schemeClr val="bg1"/>
                </a:solidFill>
                <a:latin typeface="Times New Roman" panose="02020603050405020304" pitchFamily="18" charset="0"/>
                <a:cs typeface="Times New Roman" panose="02020603050405020304" pitchFamily="18" charset="0"/>
              </a:rPr>
              <a:t> Being the one to baptize the believers was not his chief purpose (</a:t>
            </a:r>
            <a:r>
              <a:rPr lang="en-US" sz="2800" b="1" dirty="0">
                <a:solidFill>
                  <a:srgbClr val="FF0000"/>
                </a:solidFill>
                <a:latin typeface="Times New Roman" panose="02020603050405020304" pitchFamily="18" charset="0"/>
                <a:cs typeface="Times New Roman" panose="02020603050405020304" pitchFamily="18" charset="0"/>
              </a:rPr>
              <a:t>16-17</a:t>
            </a:r>
            <a:r>
              <a:rPr lang="en-US" sz="2800" dirty="0">
                <a:solidFill>
                  <a:schemeClr val="bg1"/>
                </a:solidFill>
                <a:latin typeface="Times New Roman" panose="02020603050405020304" pitchFamily="18" charset="0"/>
                <a:cs typeface="Times New Roman" panose="02020603050405020304" pitchFamily="18" charset="0"/>
              </a:rPr>
              <a:t>)</a:t>
            </a:r>
          </a:p>
          <a:p>
            <a:pPr marL="0" indent="0">
              <a:buClr>
                <a:srgbClr val="C00000"/>
              </a:buClr>
              <a:buSzPct val="100000"/>
              <a:buNone/>
            </a:pP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166CE809-81FA-5344-98AD-935C05CAB6C1}"/>
              </a:ext>
            </a:extLst>
          </p:cNvPr>
          <p:cNvSpPr>
            <a:spLocks noGrp="1"/>
          </p:cNvSpPr>
          <p:nvPr>
            <p:ph type="title"/>
          </p:nvPr>
        </p:nvSpPr>
        <p:spPr>
          <a:xfrm>
            <a:off x="0" y="1679"/>
            <a:ext cx="9144000" cy="942865"/>
          </a:xfrm>
        </p:spPr>
        <p:txBody>
          <a:bodyPr anchor="ctr">
            <a:normAutofit/>
          </a:bodyPr>
          <a:lstStyle/>
          <a:p>
            <a:pPr algn="ctr"/>
            <a:r>
              <a:rPr lang="en-US" sz="4800" b="1" dirty="0">
                <a:solidFill>
                  <a:srgbClr val="C00000"/>
                </a:solidFill>
                <a:effectLst>
                  <a:innerShdw blurRad="25400" dist="25400" dir="13500000">
                    <a:prstClr val="black">
                      <a:alpha val="70000"/>
                    </a:prstClr>
                  </a:innerShdw>
                </a:effectLst>
                <a:latin typeface="Times New Roman" panose="02020603050405020304" pitchFamily="18" charset="0"/>
                <a:cs typeface="Times New Roman" panose="02020603050405020304" pitchFamily="18" charset="0"/>
              </a:rPr>
              <a:t>A Look at 1 Corinthians 1:14-31</a:t>
            </a:r>
          </a:p>
        </p:txBody>
      </p:sp>
    </p:spTree>
    <p:extLst>
      <p:ext uri="{BB962C8B-B14F-4D97-AF65-F5344CB8AC3E}">
        <p14:creationId xmlns:p14="http://schemas.microsoft.com/office/powerpoint/2010/main" val="4802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left)">
                                      <p:cBhvr>
                                        <p:cTn id="18" dur="500"/>
                                        <p:tgtEl>
                                          <p:spTgt spid="2">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left)">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left)">
                                      <p:cBhvr>
                                        <p:cTn id="26" dur="500"/>
                                        <p:tgtEl>
                                          <p:spTgt spid="2">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left)">
                                      <p:cBhvr>
                                        <p:cTn id="29" dur="500"/>
                                        <p:tgtEl>
                                          <p:spTgt spid="2">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left)">
                                      <p:cBhvr>
                                        <p:cTn id="32" dur="500"/>
                                        <p:tgtEl>
                                          <p:spTgt spid="2">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wipe(left)">
                                      <p:cBhvr>
                                        <p:cTn id="35" dur="500"/>
                                        <p:tgtEl>
                                          <p:spTgt spid="2">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wipe(left)">
                                      <p:cBhvr>
                                        <p:cTn id="3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A7C3A7-EA5C-1344-9B09-CBE3FA9C3489}"/>
              </a:ext>
            </a:extLst>
          </p:cNvPr>
          <p:cNvSpPr>
            <a:spLocks noGrp="1"/>
          </p:cNvSpPr>
          <p:nvPr>
            <p:ph idx="1"/>
          </p:nvPr>
        </p:nvSpPr>
        <p:spPr>
          <a:xfrm>
            <a:off x="1" y="371789"/>
            <a:ext cx="9144000" cy="6732395"/>
          </a:xfrm>
        </p:spPr>
        <p:txBody>
          <a:bodyPr>
            <a:normAutofit/>
          </a:bodyPr>
          <a:lstStyle/>
          <a:p>
            <a:pPr marL="0" indent="0">
              <a:spcBef>
                <a:spcPts val="0"/>
              </a:spcBef>
              <a:spcAft>
                <a:spcPts val="800"/>
              </a:spcAft>
              <a:buNone/>
            </a:pPr>
            <a:r>
              <a:rPr lang="en-US" b="1" dirty="0">
                <a:solidFill>
                  <a:srgbClr val="0070C0"/>
                </a:solidFill>
                <a:latin typeface="Times New Roman" panose="02020603050405020304" pitchFamily="18" charset="0"/>
                <a:cs typeface="Times New Roman" panose="02020603050405020304" pitchFamily="18" charset="0"/>
              </a:rPr>
              <a:t>2.</a:t>
            </a:r>
            <a:r>
              <a:rPr lang="en-US" b="1" dirty="0">
                <a:solidFill>
                  <a:schemeClr val="bg1"/>
                </a:solidFill>
                <a:latin typeface="Times New Roman" panose="02020603050405020304" pitchFamily="18" charset="0"/>
                <a:cs typeface="Times New Roman" panose="02020603050405020304" pitchFamily="18" charset="0"/>
              </a:rPr>
              <a:t> </a:t>
            </a:r>
            <a:r>
              <a:rPr lang="en-US" b="1" u="sng" dirty="0">
                <a:solidFill>
                  <a:schemeClr val="bg1"/>
                </a:solidFill>
                <a:latin typeface="Times New Roman" panose="02020603050405020304" pitchFamily="18" charset="0"/>
                <a:cs typeface="Times New Roman" panose="02020603050405020304" pitchFamily="18" charset="0"/>
              </a:rPr>
              <a:t>FOLLY OF BOASTING IN HUMAN WISDOM</a:t>
            </a:r>
            <a:r>
              <a:rPr lang="en-US" b="1" dirty="0">
                <a:solidFill>
                  <a:schemeClr val="bg1"/>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1:18-31</a:t>
            </a:r>
            <a:r>
              <a:rPr lang="en-US" b="1" dirty="0">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a:p>
            <a:pPr marL="365760" lvl="1" indent="0">
              <a:spcBef>
                <a:spcPts val="0"/>
              </a:spcBef>
              <a:spcAft>
                <a:spcPts val="800"/>
              </a:spcAft>
              <a:buNone/>
            </a:pPr>
            <a:r>
              <a:rPr lang="en-US" sz="2600" b="1" dirty="0">
                <a:solidFill>
                  <a:srgbClr val="0070C0"/>
                </a:solidFill>
                <a:latin typeface="Times New Roman" panose="02020603050405020304" pitchFamily="18" charset="0"/>
                <a:cs typeface="Times New Roman" panose="02020603050405020304" pitchFamily="18" charset="0"/>
              </a:rPr>
              <a:t>A.</a:t>
            </a:r>
            <a:r>
              <a:rPr lang="en-US" sz="2600" b="1" dirty="0">
                <a:solidFill>
                  <a:schemeClr val="bg1"/>
                </a:solidFill>
                <a:latin typeface="Times New Roman" panose="02020603050405020304" pitchFamily="18" charset="0"/>
                <a:cs typeface="Times New Roman" panose="02020603050405020304" pitchFamily="18" charset="0"/>
              </a:rPr>
              <a:t> GOD WILL DESTROY WISDOM OF WISE (</a:t>
            </a:r>
            <a:r>
              <a:rPr lang="en-US" sz="2600" b="1" dirty="0">
                <a:solidFill>
                  <a:srgbClr val="FF0000"/>
                </a:solidFill>
                <a:latin typeface="Times New Roman" panose="02020603050405020304" pitchFamily="18" charset="0"/>
                <a:cs typeface="Times New Roman" panose="02020603050405020304" pitchFamily="18" charset="0"/>
              </a:rPr>
              <a:t>1:18-25</a:t>
            </a:r>
            <a:r>
              <a:rPr lang="en-US" sz="2600" b="1" dirty="0">
                <a:solidFill>
                  <a:schemeClr val="bg1"/>
                </a:solidFill>
                <a:latin typeface="Times New Roman" panose="02020603050405020304" pitchFamily="18" charset="0"/>
                <a:cs typeface="Times New Roman" panose="02020603050405020304" pitchFamily="18" charset="0"/>
              </a:rPr>
              <a:t>)</a:t>
            </a:r>
            <a:endParaRPr lang="en-US" sz="2600" dirty="0">
              <a:solidFill>
                <a:schemeClr val="bg1"/>
              </a:solidFill>
              <a:latin typeface="Times New Roman" panose="02020603050405020304" pitchFamily="18" charset="0"/>
              <a:cs typeface="Times New Roman" panose="02020603050405020304" pitchFamily="18" charset="0"/>
            </a:endParaRPr>
          </a:p>
          <a:p>
            <a:pPr marL="777240" lvl="2" indent="0">
              <a:spcBef>
                <a:spcPts val="0"/>
              </a:spcBef>
              <a:spcAft>
                <a:spcPts val="800"/>
              </a:spcAft>
              <a:buNone/>
            </a:pPr>
            <a:r>
              <a:rPr lang="en-US" sz="2600" dirty="0">
                <a:solidFill>
                  <a:srgbClr val="0070C0"/>
                </a:solidFill>
                <a:latin typeface="Times New Roman" panose="02020603050405020304" pitchFamily="18" charset="0"/>
                <a:cs typeface="Times New Roman" panose="02020603050405020304" pitchFamily="18" charset="0"/>
              </a:rPr>
              <a:t>1)</a:t>
            </a:r>
            <a:r>
              <a:rPr lang="en-US" sz="2600" dirty="0">
                <a:solidFill>
                  <a:schemeClr val="bg1"/>
                </a:solidFill>
                <a:latin typeface="Times New Roman" panose="02020603050405020304" pitchFamily="18" charset="0"/>
                <a:cs typeface="Times New Roman" panose="02020603050405020304" pitchFamily="18" charset="0"/>
              </a:rPr>
              <a:t> Granted, the message of the cross is foolish to some, but not to the saved (</a:t>
            </a:r>
            <a:r>
              <a:rPr lang="en-US" sz="2600" b="1" dirty="0">
                <a:solidFill>
                  <a:srgbClr val="FF0000"/>
                </a:solidFill>
                <a:latin typeface="Times New Roman" panose="02020603050405020304" pitchFamily="18" charset="0"/>
                <a:cs typeface="Times New Roman" panose="02020603050405020304" pitchFamily="18" charset="0"/>
              </a:rPr>
              <a:t>18</a:t>
            </a:r>
            <a:r>
              <a:rPr lang="en-US" sz="2600" dirty="0">
                <a:solidFill>
                  <a:schemeClr val="bg1"/>
                </a:solidFill>
                <a:latin typeface="Times New Roman" panose="02020603050405020304" pitchFamily="18" charset="0"/>
                <a:cs typeface="Times New Roman" panose="02020603050405020304" pitchFamily="18" charset="0"/>
              </a:rPr>
              <a:t>)</a:t>
            </a:r>
          </a:p>
          <a:p>
            <a:pPr marL="777240" lvl="2" indent="0">
              <a:spcBef>
                <a:spcPts val="0"/>
              </a:spcBef>
              <a:spcAft>
                <a:spcPts val="800"/>
              </a:spcAft>
              <a:buNone/>
            </a:pPr>
            <a:r>
              <a:rPr lang="en-US" sz="2600" dirty="0">
                <a:solidFill>
                  <a:srgbClr val="0070C0"/>
                </a:solidFill>
                <a:latin typeface="Times New Roman" panose="02020603050405020304" pitchFamily="18" charset="0"/>
                <a:cs typeface="Times New Roman" panose="02020603050405020304" pitchFamily="18" charset="0"/>
              </a:rPr>
              <a:t>2)</a:t>
            </a:r>
            <a:r>
              <a:rPr lang="en-US" sz="2600" dirty="0">
                <a:solidFill>
                  <a:schemeClr val="bg1"/>
                </a:solidFill>
                <a:latin typeface="Times New Roman" panose="02020603050405020304" pitchFamily="18" charset="0"/>
                <a:cs typeface="Times New Roman" panose="02020603050405020304" pitchFamily="18" charset="0"/>
              </a:rPr>
              <a:t> But God will the destroy the wisdom of the world (</a:t>
            </a:r>
            <a:r>
              <a:rPr lang="en-US" sz="2600" b="1" dirty="0">
                <a:solidFill>
                  <a:srgbClr val="FF0000"/>
                </a:solidFill>
                <a:latin typeface="Times New Roman" panose="02020603050405020304" pitchFamily="18" charset="0"/>
                <a:cs typeface="Times New Roman" panose="02020603050405020304" pitchFamily="18" charset="0"/>
              </a:rPr>
              <a:t>19-20</a:t>
            </a:r>
            <a:r>
              <a:rPr lang="en-US" sz="2600" dirty="0">
                <a:solidFill>
                  <a:schemeClr val="bg1"/>
                </a:solidFill>
                <a:latin typeface="Times New Roman" panose="02020603050405020304" pitchFamily="18" charset="0"/>
                <a:cs typeface="Times New Roman" panose="02020603050405020304" pitchFamily="18" charset="0"/>
              </a:rPr>
              <a:t>)</a:t>
            </a:r>
          </a:p>
          <a:p>
            <a:pPr marL="777240" lvl="2" indent="0">
              <a:spcBef>
                <a:spcPts val="0"/>
              </a:spcBef>
              <a:spcAft>
                <a:spcPts val="800"/>
              </a:spcAft>
              <a:buNone/>
            </a:pPr>
            <a:r>
              <a:rPr lang="en-US" sz="2600" dirty="0">
                <a:solidFill>
                  <a:srgbClr val="0070C0"/>
                </a:solidFill>
                <a:latin typeface="Times New Roman" panose="02020603050405020304" pitchFamily="18" charset="0"/>
                <a:cs typeface="Times New Roman" panose="02020603050405020304" pitchFamily="18" charset="0"/>
              </a:rPr>
              <a:t>3)</a:t>
            </a:r>
            <a:r>
              <a:rPr lang="en-US" sz="2600" dirty="0">
                <a:solidFill>
                  <a:schemeClr val="bg1"/>
                </a:solidFill>
                <a:latin typeface="Times New Roman" panose="02020603050405020304" pitchFamily="18" charset="0"/>
                <a:cs typeface="Times New Roman" panose="02020603050405020304" pitchFamily="18" charset="0"/>
              </a:rPr>
              <a:t> God chose to use what man deemed foolish and weak to save those who believe (</a:t>
            </a:r>
            <a:r>
              <a:rPr lang="en-US" sz="2600" b="1" dirty="0">
                <a:solidFill>
                  <a:srgbClr val="FF0000"/>
                </a:solidFill>
                <a:latin typeface="Times New Roman" panose="02020603050405020304" pitchFamily="18" charset="0"/>
                <a:cs typeface="Times New Roman" panose="02020603050405020304" pitchFamily="18" charset="0"/>
              </a:rPr>
              <a:t>21-25</a:t>
            </a:r>
            <a:r>
              <a:rPr lang="en-US" sz="2600" dirty="0">
                <a:solidFill>
                  <a:schemeClr val="bg1"/>
                </a:solidFill>
                <a:latin typeface="Times New Roman" panose="02020603050405020304" pitchFamily="18" charset="0"/>
                <a:cs typeface="Times New Roman" panose="02020603050405020304" pitchFamily="18" charset="0"/>
              </a:rPr>
              <a:t>)</a:t>
            </a:r>
          </a:p>
          <a:p>
            <a:pPr marL="1051560" lvl="3" indent="0">
              <a:spcBef>
                <a:spcPts val="0"/>
              </a:spcBef>
              <a:spcAft>
                <a:spcPts val="800"/>
              </a:spcAft>
              <a:buNone/>
            </a:pPr>
            <a:r>
              <a:rPr lang="en-US" sz="2600" dirty="0">
                <a:solidFill>
                  <a:srgbClr val="0070C0"/>
                </a:solidFill>
                <a:latin typeface="Times New Roman" panose="02020603050405020304" pitchFamily="18" charset="0"/>
                <a:cs typeface="Times New Roman" panose="02020603050405020304" pitchFamily="18" charset="0"/>
              </a:rPr>
              <a:t>a)</a:t>
            </a:r>
            <a:r>
              <a:rPr lang="en-US" sz="2600" dirty="0">
                <a:solidFill>
                  <a:schemeClr val="bg1"/>
                </a:solidFill>
                <a:latin typeface="Times New Roman" panose="02020603050405020304" pitchFamily="18" charset="0"/>
                <a:cs typeface="Times New Roman" panose="02020603050405020304" pitchFamily="18" charset="0"/>
              </a:rPr>
              <a:t> The world through its wisdom did not know God (</a:t>
            </a:r>
            <a:r>
              <a:rPr lang="en-US" sz="2600" b="1" dirty="0">
                <a:solidFill>
                  <a:srgbClr val="FF0000"/>
                </a:solidFill>
                <a:latin typeface="Times New Roman" panose="02020603050405020304" pitchFamily="18" charset="0"/>
                <a:cs typeface="Times New Roman" panose="02020603050405020304" pitchFamily="18" charset="0"/>
              </a:rPr>
              <a:t>21a</a:t>
            </a:r>
            <a:r>
              <a:rPr lang="en-US" sz="2600" dirty="0">
                <a:solidFill>
                  <a:schemeClr val="bg1"/>
                </a:solidFill>
                <a:latin typeface="Times New Roman" panose="02020603050405020304" pitchFamily="18" charset="0"/>
                <a:cs typeface="Times New Roman" panose="02020603050405020304" pitchFamily="18" charset="0"/>
              </a:rPr>
              <a:t>)</a:t>
            </a:r>
          </a:p>
          <a:p>
            <a:pPr marL="1051560" lvl="3" indent="0">
              <a:spcBef>
                <a:spcPts val="0"/>
              </a:spcBef>
              <a:spcAft>
                <a:spcPts val="800"/>
              </a:spcAft>
              <a:buNone/>
            </a:pPr>
            <a:r>
              <a:rPr lang="en-US" sz="2600" dirty="0">
                <a:solidFill>
                  <a:srgbClr val="0070C0"/>
                </a:solidFill>
                <a:latin typeface="Times New Roman" panose="02020603050405020304" pitchFamily="18" charset="0"/>
                <a:cs typeface="Times New Roman" panose="02020603050405020304" pitchFamily="18" charset="0"/>
              </a:rPr>
              <a:t>b)</a:t>
            </a:r>
            <a:r>
              <a:rPr lang="en-US" sz="2600" dirty="0">
                <a:solidFill>
                  <a:schemeClr val="bg1"/>
                </a:solidFill>
                <a:latin typeface="Times New Roman" panose="02020603050405020304" pitchFamily="18" charset="0"/>
                <a:cs typeface="Times New Roman" panose="02020603050405020304" pitchFamily="18" charset="0"/>
              </a:rPr>
              <a:t> God chose to save mankind through "the foolishness of preaching" [message preached - Christ crucified] (</a:t>
            </a:r>
            <a:r>
              <a:rPr lang="en-US" sz="2600" b="1" dirty="0">
                <a:solidFill>
                  <a:srgbClr val="FF0000"/>
                </a:solidFill>
                <a:latin typeface="Times New Roman" panose="02020603050405020304" pitchFamily="18" charset="0"/>
                <a:cs typeface="Times New Roman" panose="02020603050405020304" pitchFamily="18" charset="0"/>
              </a:rPr>
              <a:t>21b-24</a:t>
            </a:r>
            <a:r>
              <a:rPr lang="en-US" sz="2600" dirty="0">
                <a:solidFill>
                  <a:schemeClr val="bg1"/>
                </a:solidFill>
                <a:latin typeface="Times New Roman" panose="02020603050405020304" pitchFamily="18" charset="0"/>
                <a:cs typeface="Times New Roman" panose="02020603050405020304" pitchFamily="18" charset="0"/>
              </a:rPr>
              <a:t>)</a:t>
            </a:r>
          </a:p>
          <a:p>
            <a:pPr marL="1051560" lvl="3" indent="0">
              <a:spcBef>
                <a:spcPts val="0"/>
              </a:spcBef>
              <a:spcAft>
                <a:spcPts val="800"/>
              </a:spcAft>
              <a:buNone/>
            </a:pPr>
            <a:r>
              <a:rPr lang="en-US" sz="2600" dirty="0">
                <a:solidFill>
                  <a:srgbClr val="0070C0"/>
                </a:solidFill>
                <a:latin typeface="Times New Roman" panose="02020603050405020304" pitchFamily="18" charset="0"/>
                <a:cs typeface="Times New Roman" panose="02020603050405020304" pitchFamily="18" charset="0"/>
              </a:rPr>
              <a:t>c)</a:t>
            </a:r>
            <a:r>
              <a:rPr lang="en-US" sz="2600" dirty="0">
                <a:solidFill>
                  <a:schemeClr val="bg1"/>
                </a:solidFill>
                <a:latin typeface="Times New Roman" panose="02020603050405020304" pitchFamily="18" charset="0"/>
                <a:cs typeface="Times New Roman" panose="02020603050405020304" pitchFamily="18" charset="0"/>
              </a:rPr>
              <a:t> God's "foolishness" and "weakness” [as man might see it] is wiser and stronger than men (</a:t>
            </a:r>
            <a:r>
              <a:rPr lang="en-US" sz="2600" b="1" dirty="0">
                <a:solidFill>
                  <a:srgbClr val="FF0000"/>
                </a:solidFill>
                <a:latin typeface="Times New Roman" panose="02020603050405020304" pitchFamily="18" charset="0"/>
                <a:cs typeface="Times New Roman" panose="02020603050405020304" pitchFamily="18" charset="0"/>
              </a:rPr>
              <a:t>25</a:t>
            </a:r>
            <a:r>
              <a:rPr lang="en-US" sz="26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0319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wipe(left)">
                                      <p:cBhvr>
                                        <p:cTn id="30" dur="500"/>
                                        <p:tgtEl>
                                          <p:spTgt spid="2">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wipe(left)">
                                      <p:cBhvr>
                                        <p:cTn id="33" dur="500"/>
                                        <p:tgtEl>
                                          <p:spTgt spid="2">
                                            <p:txEl>
                                              <p:pRg st="6" end="6"/>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wipe(left)">
                                      <p:cBhvr>
                                        <p:cTn id="3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A7C3A7-EA5C-1344-9B09-CBE3FA9C3489}"/>
              </a:ext>
            </a:extLst>
          </p:cNvPr>
          <p:cNvSpPr>
            <a:spLocks noGrp="1"/>
          </p:cNvSpPr>
          <p:nvPr>
            <p:ph idx="1"/>
          </p:nvPr>
        </p:nvSpPr>
        <p:spPr>
          <a:xfrm>
            <a:off x="-30143" y="90435"/>
            <a:ext cx="9214337" cy="7013749"/>
          </a:xfrm>
        </p:spPr>
        <p:txBody>
          <a:bodyPr>
            <a:normAutofit/>
          </a:bodyPr>
          <a:lstStyle/>
          <a:p>
            <a:pPr marL="365760" lvl="1" indent="0">
              <a:buNone/>
            </a:pPr>
            <a:r>
              <a:rPr lang="en-US" sz="2600" b="1" dirty="0">
                <a:solidFill>
                  <a:srgbClr val="0070C0"/>
                </a:solidFill>
                <a:latin typeface="Times New Roman" panose="02020603050405020304" pitchFamily="18" charset="0"/>
                <a:cs typeface="Times New Roman" panose="02020603050405020304" pitchFamily="18" charset="0"/>
              </a:rPr>
              <a:t>B.</a:t>
            </a:r>
            <a:r>
              <a:rPr lang="en-US" sz="2600" b="1" dirty="0">
                <a:solidFill>
                  <a:schemeClr val="bg1"/>
                </a:solidFill>
                <a:latin typeface="Times New Roman" panose="02020603050405020304" pitchFamily="18" charset="0"/>
                <a:cs typeface="Times New Roman" panose="02020603050405020304" pitchFamily="18" charset="0"/>
              </a:rPr>
              <a:t> CORINTHIANS' CALLING DEMONSTRATED THIS TRUTH (</a:t>
            </a:r>
            <a:r>
              <a:rPr lang="en-US" sz="2600" b="1" dirty="0">
                <a:solidFill>
                  <a:srgbClr val="FF0000"/>
                </a:solidFill>
                <a:latin typeface="Times New Roman" panose="02020603050405020304" pitchFamily="18" charset="0"/>
                <a:cs typeface="Times New Roman" panose="02020603050405020304" pitchFamily="18" charset="0"/>
              </a:rPr>
              <a:t>1:26-29</a:t>
            </a:r>
            <a:r>
              <a:rPr lang="en-US" sz="2600" b="1" dirty="0">
                <a:solidFill>
                  <a:schemeClr val="bg1"/>
                </a:solidFill>
                <a:latin typeface="Times New Roman" panose="02020603050405020304" pitchFamily="18" charset="0"/>
                <a:cs typeface="Times New Roman" panose="02020603050405020304" pitchFamily="18" charset="0"/>
              </a:rPr>
              <a:t>)</a:t>
            </a:r>
            <a:endParaRPr lang="en-US" sz="2600" dirty="0">
              <a:solidFill>
                <a:schemeClr val="bg1"/>
              </a:solidFill>
              <a:latin typeface="Times New Roman" panose="02020603050405020304" pitchFamily="18" charset="0"/>
              <a:cs typeface="Times New Roman" panose="02020603050405020304" pitchFamily="18" charset="0"/>
            </a:endParaRPr>
          </a:p>
          <a:p>
            <a:pPr marL="777240" lvl="2" indent="0">
              <a:buNone/>
            </a:pPr>
            <a:r>
              <a:rPr lang="en-US" sz="2600" dirty="0">
                <a:solidFill>
                  <a:srgbClr val="0070C0"/>
                </a:solidFill>
                <a:latin typeface="Times New Roman" panose="02020603050405020304" pitchFamily="18" charset="0"/>
                <a:cs typeface="Times New Roman" panose="02020603050405020304" pitchFamily="18" charset="0"/>
              </a:rPr>
              <a:t>1)</a:t>
            </a:r>
            <a:r>
              <a:rPr lang="en-US" sz="2600" dirty="0">
                <a:solidFill>
                  <a:schemeClr val="bg1"/>
                </a:solidFill>
                <a:latin typeface="Times New Roman" panose="02020603050405020304" pitchFamily="18" charset="0"/>
                <a:cs typeface="Times New Roman" panose="02020603050405020304" pitchFamily="18" charset="0"/>
              </a:rPr>
              <a:t> Not many of them were "wise, mighty, or noble" (</a:t>
            </a:r>
            <a:r>
              <a:rPr lang="en-US" sz="2600" b="1" dirty="0">
                <a:solidFill>
                  <a:srgbClr val="FF0000"/>
                </a:solidFill>
                <a:latin typeface="Times New Roman" panose="02020603050405020304" pitchFamily="18" charset="0"/>
                <a:cs typeface="Times New Roman" panose="02020603050405020304" pitchFamily="18" charset="0"/>
              </a:rPr>
              <a:t>26</a:t>
            </a:r>
            <a:r>
              <a:rPr lang="en-US" sz="2600" dirty="0">
                <a:solidFill>
                  <a:schemeClr val="bg1"/>
                </a:solidFill>
                <a:latin typeface="Times New Roman" panose="02020603050405020304" pitchFamily="18" charset="0"/>
                <a:cs typeface="Times New Roman" panose="02020603050405020304" pitchFamily="18" charset="0"/>
              </a:rPr>
              <a:t>)</a:t>
            </a:r>
          </a:p>
          <a:p>
            <a:pPr marL="777240" lvl="2" indent="0">
              <a:buNone/>
            </a:pPr>
            <a:r>
              <a:rPr lang="en-US" sz="2600" dirty="0">
                <a:solidFill>
                  <a:srgbClr val="0070C0"/>
                </a:solidFill>
                <a:latin typeface="Times New Roman" panose="02020603050405020304" pitchFamily="18" charset="0"/>
                <a:cs typeface="Times New Roman" panose="02020603050405020304" pitchFamily="18" charset="0"/>
              </a:rPr>
              <a:t>2)</a:t>
            </a:r>
            <a:r>
              <a:rPr lang="en-US" sz="2600" dirty="0">
                <a:solidFill>
                  <a:schemeClr val="bg1"/>
                </a:solidFill>
                <a:latin typeface="Times New Roman" panose="02020603050405020304" pitchFamily="18" charset="0"/>
                <a:cs typeface="Times New Roman" panose="02020603050405020304" pitchFamily="18" charset="0"/>
              </a:rPr>
              <a:t> But God has chosen those things that are "foolish, weak, base, despised, and which are not" to show their folly (</a:t>
            </a:r>
            <a:r>
              <a:rPr lang="en-US" sz="2600" b="1" dirty="0">
                <a:solidFill>
                  <a:srgbClr val="FF0000"/>
                </a:solidFill>
                <a:latin typeface="Times New Roman" panose="02020603050405020304" pitchFamily="18" charset="0"/>
                <a:cs typeface="Times New Roman" panose="02020603050405020304" pitchFamily="18" charset="0"/>
              </a:rPr>
              <a:t>27-28</a:t>
            </a:r>
            <a:r>
              <a:rPr lang="en-US" sz="2600" dirty="0">
                <a:solidFill>
                  <a:schemeClr val="bg1"/>
                </a:solidFill>
                <a:latin typeface="Times New Roman" panose="02020603050405020304" pitchFamily="18" charset="0"/>
                <a:cs typeface="Times New Roman" panose="02020603050405020304" pitchFamily="18" charset="0"/>
              </a:rPr>
              <a:t>) </a:t>
            </a:r>
          </a:p>
          <a:p>
            <a:pPr marL="777240" lvl="2" indent="0">
              <a:buNone/>
            </a:pPr>
            <a:r>
              <a:rPr lang="en-US" sz="2600" dirty="0">
                <a:solidFill>
                  <a:schemeClr val="bg1"/>
                </a:solidFill>
                <a:latin typeface="Times New Roman" panose="02020603050405020304" pitchFamily="18" charset="0"/>
                <a:cs typeface="Times New Roman" panose="02020603050405020304" pitchFamily="18" charset="0"/>
              </a:rPr>
              <a:t>3) So that no flesh should glory in His presence (</a:t>
            </a:r>
            <a:r>
              <a:rPr lang="en-US" sz="2600" b="1" dirty="0">
                <a:solidFill>
                  <a:srgbClr val="FF0000"/>
                </a:solidFill>
                <a:latin typeface="Times New Roman" panose="02020603050405020304" pitchFamily="18" charset="0"/>
                <a:cs typeface="Times New Roman" panose="02020603050405020304" pitchFamily="18" charset="0"/>
              </a:rPr>
              <a:t>29</a:t>
            </a:r>
            <a:r>
              <a:rPr lang="en-US" sz="2600" dirty="0">
                <a:solidFill>
                  <a:schemeClr val="bg1"/>
                </a:solidFill>
                <a:latin typeface="Times New Roman" panose="02020603050405020304" pitchFamily="18" charset="0"/>
                <a:cs typeface="Times New Roman" panose="02020603050405020304" pitchFamily="18" charset="0"/>
              </a:rPr>
              <a:t>)</a:t>
            </a:r>
          </a:p>
          <a:p>
            <a:pPr marL="365760" lvl="1" indent="0">
              <a:buNone/>
            </a:pPr>
            <a:r>
              <a:rPr lang="en-US" sz="2600" b="1" dirty="0">
                <a:solidFill>
                  <a:srgbClr val="0070C0"/>
                </a:solidFill>
                <a:latin typeface="Times New Roman" panose="02020603050405020304" pitchFamily="18" charset="0"/>
                <a:cs typeface="Times New Roman" panose="02020603050405020304" pitchFamily="18" charset="0"/>
              </a:rPr>
              <a:t>C.</a:t>
            </a:r>
            <a:r>
              <a:rPr lang="en-US" sz="2600" b="1" dirty="0">
                <a:solidFill>
                  <a:schemeClr val="bg1"/>
                </a:solidFill>
                <a:latin typeface="Times New Roman" panose="02020603050405020304" pitchFamily="18" charset="0"/>
                <a:cs typeface="Times New Roman" panose="02020603050405020304" pitchFamily="18" charset="0"/>
              </a:rPr>
              <a:t> INTENT WAS TO SHOW GLORY OF LORD (</a:t>
            </a:r>
            <a:r>
              <a:rPr lang="en-US" sz="2600" b="1" dirty="0">
                <a:solidFill>
                  <a:srgbClr val="FF0000"/>
                </a:solidFill>
                <a:latin typeface="Times New Roman" panose="02020603050405020304" pitchFamily="18" charset="0"/>
                <a:cs typeface="Times New Roman" panose="02020603050405020304" pitchFamily="18" charset="0"/>
              </a:rPr>
              <a:t>1:30-31</a:t>
            </a:r>
            <a:r>
              <a:rPr lang="en-US" sz="2600" b="1" dirty="0">
                <a:solidFill>
                  <a:schemeClr val="bg1"/>
                </a:solidFill>
                <a:latin typeface="Times New Roman" panose="02020603050405020304" pitchFamily="18" charset="0"/>
                <a:cs typeface="Times New Roman" panose="02020603050405020304" pitchFamily="18" charset="0"/>
              </a:rPr>
              <a:t>)</a:t>
            </a:r>
            <a:endParaRPr lang="en-US" sz="2600" dirty="0">
              <a:solidFill>
                <a:schemeClr val="bg1"/>
              </a:solidFill>
              <a:latin typeface="Times New Roman" panose="02020603050405020304" pitchFamily="18" charset="0"/>
              <a:cs typeface="Times New Roman" panose="02020603050405020304" pitchFamily="18" charset="0"/>
            </a:endParaRPr>
          </a:p>
          <a:p>
            <a:pPr marL="777240" lvl="2" indent="0">
              <a:buNone/>
            </a:pPr>
            <a:r>
              <a:rPr lang="en-US" sz="2600" dirty="0">
                <a:solidFill>
                  <a:srgbClr val="0070C0"/>
                </a:solidFill>
                <a:latin typeface="Times New Roman" panose="02020603050405020304" pitchFamily="18" charset="0"/>
                <a:cs typeface="Times New Roman" panose="02020603050405020304" pitchFamily="18" charset="0"/>
              </a:rPr>
              <a:t>1)</a:t>
            </a:r>
            <a:r>
              <a:rPr lang="en-US" sz="2600" dirty="0">
                <a:solidFill>
                  <a:schemeClr val="bg1"/>
                </a:solidFill>
                <a:latin typeface="Times New Roman" panose="02020603050405020304" pitchFamily="18" charset="0"/>
                <a:cs typeface="Times New Roman" panose="02020603050405020304" pitchFamily="18" charset="0"/>
              </a:rPr>
              <a:t> Those in Christ showed the wisdom of God, through righteousness and sanctification and redemption (</a:t>
            </a:r>
            <a:r>
              <a:rPr lang="en-US" sz="2600" b="1" dirty="0">
                <a:solidFill>
                  <a:srgbClr val="FF0000"/>
                </a:solidFill>
                <a:latin typeface="Times New Roman" panose="02020603050405020304" pitchFamily="18" charset="0"/>
                <a:cs typeface="Times New Roman" panose="02020603050405020304" pitchFamily="18" charset="0"/>
              </a:rPr>
              <a:t>30</a:t>
            </a:r>
            <a:r>
              <a:rPr lang="en-US" sz="2600" dirty="0">
                <a:solidFill>
                  <a:schemeClr val="bg1"/>
                </a:solidFill>
                <a:latin typeface="Times New Roman" panose="02020603050405020304" pitchFamily="18" charset="0"/>
                <a:cs typeface="Times New Roman" panose="02020603050405020304" pitchFamily="18" charset="0"/>
              </a:rPr>
              <a:t>)</a:t>
            </a:r>
          </a:p>
          <a:p>
            <a:pPr marL="777240" lvl="2" indent="0">
              <a:buNone/>
            </a:pPr>
            <a:r>
              <a:rPr lang="en-US" sz="2600" dirty="0">
                <a:solidFill>
                  <a:srgbClr val="0070C0"/>
                </a:solidFill>
                <a:latin typeface="Times New Roman" panose="02020603050405020304" pitchFamily="18" charset="0"/>
                <a:cs typeface="Times New Roman" panose="02020603050405020304" pitchFamily="18" charset="0"/>
              </a:rPr>
              <a:t>2)</a:t>
            </a:r>
            <a:r>
              <a:rPr lang="en-US" sz="2600" dirty="0">
                <a:solidFill>
                  <a:schemeClr val="bg1"/>
                </a:solidFill>
                <a:latin typeface="Times New Roman" panose="02020603050405020304" pitchFamily="18" charset="0"/>
                <a:cs typeface="Times New Roman" panose="02020603050405020304" pitchFamily="18" charset="0"/>
              </a:rPr>
              <a:t> We should glory only in Him (</a:t>
            </a:r>
            <a:r>
              <a:rPr lang="en-US" sz="2600" b="1" dirty="0">
                <a:solidFill>
                  <a:srgbClr val="FF0000"/>
                </a:solidFill>
                <a:latin typeface="Times New Roman" panose="02020603050405020304" pitchFamily="18" charset="0"/>
                <a:cs typeface="Times New Roman" panose="02020603050405020304" pitchFamily="18" charset="0"/>
              </a:rPr>
              <a:t>31</a:t>
            </a:r>
            <a:r>
              <a:rPr lang="en-US" sz="2600" dirty="0">
                <a:solidFill>
                  <a:schemeClr val="bg1"/>
                </a:solidFill>
                <a:latin typeface="Times New Roman" panose="02020603050405020304" pitchFamily="18" charset="0"/>
                <a:cs typeface="Times New Roman" panose="02020603050405020304" pitchFamily="18" charset="0"/>
              </a:rPr>
              <a:t>)</a:t>
            </a:r>
          </a:p>
          <a:p>
            <a:pPr marL="0" indent="0">
              <a:buClr>
                <a:srgbClr val="C00000"/>
              </a:buClr>
              <a:buSzPct val="100000"/>
              <a:buNone/>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858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left)">
                                      <p:cBhvr>
                                        <p:cTn id="13" dur="500"/>
                                        <p:tgtEl>
                                          <p:spTgt spid="2">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left)">
                                      <p:cBhvr>
                                        <p:cTn id="21" dur="500"/>
                                        <p:tgtEl>
                                          <p:spTgt spid="2">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left)">
                                      <p:cBhvr>
                                        <p:cTn id="24" dur="500"/>
                                        <p:tgtEl>
                                          <p:spTgt spid="2">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left)">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65641"/>
            <a:ext cx="9144000" cy="769441"/>
          </a:xfrm>
          <a:prstGeom prst="rect">
            <a:avLst/>
          </a:prstGeom>
          <a:noFill/>
        </p:spPr>
        <p:txBody>
          <a:bodyPr wrap="square" rtlCol="0">
            <a:spAutoFit/>
          </a:bodyPr>
          <a:lstStyle/>
          <a:p>
            <a:pPr algn="ctr"/>
            <a:r>
              <a:rPr lang="en-US" sz="4400" b="1" dirty="0">
                <a:solidFill>
                  <a:srgbClr val="800000"/>
                </a:solidFill>
                <a:latin typeface="Times New Roman"/>
                <a:cs typeface="Times New Roman"/>
              </a:rPr>
              <a:t>1</a:t>
            </a:r>
            <a:r>
              <a:rPr lang="en-US" sz="4400" b="1" baseline="30000" dirty="0">
                <a:solidFill>
                  <a:srgbClr val="800000"/>
                </a:solidFill>
                <a:latin typeface="Times New Roman"/>
                <a:cs typeface="Times New Roman"/>
              </a:rPr>
              <a:t>st</a:t>
            </a:r>
            <a:r>
              <a:rPr lang="en-US" sz="4400" b="1" dirty="0">
                <a:solidFill>
                  <a:srgbClr val="800000"/>
                </a:solidFill>
                <a:latin typeface="Times New Roman"/>
                <a:cs typeface="Times New Roman"/>
              </a:rPr>
              <a:t> Corinthians 1</a:t>
            </a:r>
          </a:p>
        </p:txBody>
      </p:sp>
      <p:sp>
        <p:nvSpPr>
          <p:cNvPr id="3" name="Rectangle 2"/>
          <p:cNvSpPr/>
          <p:nvPr/>
        </p:nvSpPr>
        <p:spPr>
          <a:xfrm>
            <a:off x="128854" y="882027"/>
            <a:ext cx="9015146" cy="6586418"/>
          </a:xfrm>
          <a:prstGeom prst="rect">
            <a:avLst/>
          </a:prstGeom>
        </p:spPr>
        <p:txBody>
          <a:bodyPr wrap="square">
            <a:spAutoFit/>
          </a:bodyPr>
          <a:lstStyle/>
          <a:p>
            <a:pPr>
              <a:spcAft>
                <a:spcPts val="1200"/>
              </a:spcAft>
            </a:pPr>
            <a:r>
              <a:rPr lang="en-US" sz="3000" b="1" baseline="30000" dirty="0">
                <a:solidFill>
                  <a:srgbClr val="000000"/>
                </a:solidFill>
                <a:latin typeface="Times New Roman"/>
                <a:cs typeface="Times New Roman"/>
              </a:rPr>
              <a:t>14 </a:t>
            </a:r>
            <a:r>
              <a:rPr lang="en-US" sz="3000" u="sng" dirty="0">
                <a:solidFill>
                  <a:srgbClr val="000000"/>
                </a:solidFill>
                <a:latin typeface="Times New Roman"/>
                <a:cs typeface="Times New Roman"/>
              </a:rPr>
              <a:t>I thank God that I baptized none of you except </a:t>
            </a:r>
            <a:r>
              <a:rPr lang="en-US" sz="3000" u="sng" dirty="0" err="1">
                <a:solidFill>
                  <a:srgbClr val="000000"/>
                </a:solidFill>
                <a:latin typeface="Times New Roman"/>
                <a:cs typeface="Times New Roman"/>
              </a:rPr>
              <a:t>Crispus</a:t>
            </a:r>
            <a:r>
              <a:rPr lang="en-US" sz="3000" u="sng" dirty="0">
                <a:solidFill>
                  <a:srgbClr val="000000"/>
                </a:solidFill>
                <a:latin typeface="Times New Roman"/>
                <a:cs typeface="Times New Roman"/>
              </a:rPr>
              <a:t> and Gaius</a:t>
            </a:r>
            <a:r>
              <a:rPr lang="en-US" sz="3000" dirty="0">
                <a:solidFill>
                  <a:srgbClr val="000000"/>
                </a:solidFill>
                <a:latin typeface="Times New Roman"/>
                <a:cs typeface="Times New Roman"/>
              </a:rPr>
              <a:t>, </a:t>
            </a:r>
            <a:r>
              <a:rPr lang="en-US" sz="3000" b="1" baseline="30000" dirty="0">
                <a:solidFill>
                  <a:srgbClr val="000000"/>
                </a:solidFill>
                <a:latin typeface="Times New Roman"/>
                <a:cs typeface="Times New Roman"/>
              </a:rPr>
              <a:t>15 </a:t>
            </a:r>
            <a:r>
              <a:rPr lang="en-US" sz="3000" dirty="0">
                <a:solidFill>
                  <a:srgbClr val="000000"/>
                </a:solidFill>
                <a:latin typeface="Times New Roman"/>
                <a:cs typeface="Times New Roman"/>
              </a:rPr>
              <a:t>lest anyone should say that I had baptized in my own name. </a:t>
            </a:r>
            <a:r>
              <a:rPr lang="en-US" sz="3000" b="1" baseline="30000" dirty="0">
                <a:solidFill>
                  <a:srgbClr val="000000"/>
                </a:solidFill>
                <a:latin typeface="Times New Roman"/>
                <a:cs typeface="Times New Roman"/>
              </a:rPr>
              <a:t>16 </a:t>
            </a:r>
            <a:r>
              <a:rPr lang="en-US" sz="3000" dirty="0">
                <a:solidFill>
                  <a:srgbClr val="000000"/>
                </a:solidFill>
                <a:latin typeface="Times New Roman"/>
                <a:cs typeface="Times New Roman"/>
              </a:rPr>
              <a:t>Yes, I also baptized the household of </a:t>
            </a:r>
            <a:r>
              <a:rPr lang="en-US" sz="3000" dirty="0" err="1">
                <a:solidFill>
                  <a:srgbClr val="000000"/>
                </a:solidFill>
                <a:latin typeface="Times New Roman"/>
                <a:cs typeface="Times New Roman"/>
              </a:rPr>
              <a:t>Stephanas</a:t>
            </a:r>
            <a:r>
              <a:rPr lang="en-US" sz="3000" dirty="0">
                <a:solidFill>
                  <a:srgbClr val="000000"/>
                </a:solidFill>
                <a:latin typeface="Times New Roman"/>
                <a:cs typeface="Times New Roman"/>
              </a:rPr>
              <a:t>. Besides, I do not know whether I baptized any other. </a:t>
            </a:r>
            <a:r>
              <a:rPr lang="en-US" sz="3000" b="1" baseline="30000" dirty="0">
                <a:solidFill>
                  <a:srgbClr val="000000"/>
                </a:solidFill>
                <a:latin typeface="Times New Roman"/>
                <a:cs typeface="Times New Roman"/>
              </a:rPr>
              <a:t>17 </a:t>
            </a:r>
            <a:r>
              <a:rPr lang="en-US" sz="3000" dirty="0">
                <a:solidFill>
                  <a:srgbClr val="000000"/>
                </a:solidFill>
                <a:latin typeface="Times New Roman"/>
                <a:cs typeface="Times New Roman"/>
              </a:rPr>
              <a:t>For Christ did not send me to baptize, but to preach the gospel, not with wisdom of words, lest the cross of Christ should be made of no effect.</a:t>
            </a:r>
          </a:p>
          <a:p>
            <a:pPr>
              <a:spcAft>
                <a:spcPts val="1200"/>
              </a:spcAft>
            </a:pPr>
            <a:r>
              <a:rPr lang="en-US" sz="3000" b="1" baseline="30000" dirty="0">
                <a:solidFill>
                  <a:srgbClr val="000000"/>
                </a:solidFill>
                <a:latin typeface="Times New Roman"/>
                <a:cs typeface="Times New Roman"/>
              </a:rPr>
              <a:t>18 </a:t>
            </a:r>
            <a:r>
              <a:rPr lang="en-US" sz="3000" dirty="0">
                <a:solidFill>
                  <a:srgbClr val="000000"/>
                </a:solidFill>
                <a:latin typeface="Times New Roman"/>
                <a:cs typeface="Times New Roman"/>
              </a:rPr>
              <a:t>For the message of the cross is foolishness to those who are perishing, but to us who are being saved it is the power of God. </a:t>
            </a:r>
            <a:r>
              <a:rPr lang="en-US" sz="3000" b="1" baseline="30000" dirty="0">
                <a:solidFill>
                  <a:srgbClr val="000000"/>
                </a:solidFill>
                <a:latin typeface="Times New Roman"/>
                <a:cs typeface="Times New Roman"/>
              </a:rPr>
              <a:t>19 </a:t>
            </a:r>
            <a:r>
              <a:rPr lang="en-US" sz="3000" dirty="0">
                <a:solidFill>
                  <a:srgbClr val="000000"/>
                </a:solidFill>
                <a:latin typeface="Times New Roman"/>
                <a:cs typeface="Times New Roman"/>
              </a:rPr>
              <a:t>For it is written:</a:t>
            </a:r>
          </a:p>
          <a:p>
            <a:pPr>
              <a:spcAft>
                <a:spcPts val="1200"/>
              </a:spcAft>
            </a:pPr>
            <a:r>
              <a:rPr lang="en-US" sz="3000" dirty="0">
                <a:solidFill>
                  <a:srgbClr val="000000"/>
                </a:solidFill>
                <a:latin typeface="Times New Roman"/>
                <a:cs typeface="Times New Roman"/>
              </a:rPr>
              <a:t>“I will destroy the wisdom of the wise, And bring to nothing the understanding of the prudent.”</a:t>
            </a:r>
          </a:p>
          <a:p>
            <a:endParaRPr lang="en-US" sz="3200" dirty="0">
              <a:solidFill>
                <a:srgbClr val="000000"/>
              </a:solidFill>
              <a:latin typeface="Times New Roman"/>
              <a:cs typeface="Times New Roman"/>
            </a:endParaRPr>
          </a:p>
        </p:txBody>
      </p:sp>
    </p:spTree>
    <p:extLst>
      <p:ext uri="{BB962C8B-B14F-4D97-AF65-F5344CB8AC3E}">
        <p14:creationId xmlns:p14="http://schemas.microsoft.com/office/powerpoint/2010/main" val="2631958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CBA85-DE32-1B4E-A43C-EC4CE4D3020F}"/>
              </a:ext>
            </a:extLst>
          </p:cNvPr>
          <p:cNvSpPr>
            <a:spLocks noGrp="1"/>
          </p:cNvSpPr>
          <p:nvPr>
            <p:ph type="title"/>
          </p:nvPr>
        </p:nvSpPr>
        <p:spPr>
          <a:xfrm>
            <a:off x="0" y="-5"/>
            <a:ext cx="9144000" cy="770969"/>
          </a:xfrm>
        </p:spPr>
        <p:txBody>
          <a:bodyPr anchor="ctr">
            <a:normAutofit/>
          </a:bodyPr>
          <a:lstStyle/>
          <a:p>
            <a:pPr algn="ctr"/>
            <a:r>
              <a:rPr lang="en-US" b="1" dirty="0">
                <a:solidFill>
                  <a:srgbClr val="C00000"/>
                </a:solidFill>
                <a:effectLst>
                  <a:innerShdw blurRad="25400" dist="25400" dir="13500000">
                    <a:prstClr val="black">
                      <a:alpha val="70000"/>
                    </a:prstClr>
                  </a:innerShdw>
                </a:effectLst>
                <a:latin typeface="Times New Roman" panose="02020603050405020304" pitchFamily="18" charset="0"/>
                <a:cs typeface="Times New Roman" panose="02020603050405020304" pitchFamily="18" charset="0"/>
              </a:rPr>
              <a:t>Questions</a:t>
            </a:r>
          </a:p>
        </p:txBody>
      </p:sp>
      <p:sp>
        <p:nvSpPr>
          <p:cNvPr id="3" name="TextBox 2">
            <a:extLst>
              <a:ext uri="{FF2B5EF4-FFF2-40B4-BE49-F238E27FC236}">
                <a16:creationId xmlns:a16="http://schemas.microsoft.com/office/drawing/2014/main" id="{F4EA37C3-B955-484C-8A3E-06B6650DB1BD}"/>
              </a:ext>
            </a:extLst>
          </p:cNvPr>
          <p:cNvSpPr txBox="1"/>
          <p:nvPr/>
        </p:nvSpPr>
        <p:spPr>
          <a:xfrm>
            <a:off x="62753" y="708204"/>
            <a:ext cx="8892988" cy="6247864"/>
          </a:xfrm>
          <a:prstGeom prst="rect">
            <a:avLst/>
          </a:prstGeom>
          <a:noFill/>
        </p:spPr>
        <p:txBody>
          <a:bodyPr wrap="square" rtlCol="0">
            <a:spAutoFit/>
          </a:bodyPr>
          <a:lstStyle/>
          <a:p>
            <a:pPr lvl="0"/>
            <a:r>
              <a:rPr lang="en-US" sz="2000" b="1" dirty="0">
                <a:solidFill>
                  <a:srgbClr val="0070C0"/>
                </a:solidFill>
                <a:latin typeface="Times New Roman" panose="02020603050405020304" pitchFamily="18" charset="0"/>
                <a:cs typeface="Times New Roman" panose="02020603050405020304" pitchFamily="18" charset="0"/>
              </a:rPr>
              <a:t>11.</a:t>
            </a:r>
            <a:r>
              <a:rPr lang="en-US" sz="2000" dirty="0">
                <a:solidFill>
                  <a:schemeClr val="bg1"/>
                </a:solidFill>
                <a:latin typeface="Times New Roman" panose="02020603050405020304" pitchFamily="18" charset="0"/>
                <a:cs typeface="Times New Roman" panose="02020603050405020304" pitchFamily="18" charset="0"/>
              </a:rPr>
              <a:t> Why did Paul say he was glad he had only baptized a few in Corinth?  Was it because baptism was not important? Prove your answer. ____________________ _________________________________________________________________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pPr lvl="0"/>
            <a:endParaRPr lang="en-US" sz="1600" dirty="0">
              <a:solidFill>
                <a:schemeClr val="bg1"/>
              </a:solidFill>
              <a:latin typeface="Times New Roman" panose="02020603050405020304" pitchFamily="18" charset="0"/>
              <a:cs typeface="Times New Roman" panose="02020603050405020304" pitchFamily="18" charset="0"/>
            </a:endParaRPr>
          </a:p>
          <a:p>
            <a:pPr lvl="0"/>
            <a:r>
              <a:rPr lang="en-US" sz="2000" dirty="0">
                <a:solidFill>
                  <a:schemeClr val="bg1"/>
                </a:solidFill>
                <a:latin typeface="Times New Roman" panose="02020603050405020304" pitchFamily="18" charset="0"/>
                <a:cs typeface="Times New Roman" panose="02020603050405020304" pitchFamily="18" charset="0"/>
              </a:rPr>
              <a:t>12. In what two ways do men view the message of the cross? __________________ ___________________________________________________________________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13. What is meant by the term “message of the cross”? _______________________ ____________________________________________________________________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14. “For since, in the ______________ of _________, the ______________ through ___________ did not know ________, it pleased God through the ____________ of the message _______________ to save those who 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15. What does the text say that the Jews were seeking? 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16. What does the text say that the Gentiles were seeking? 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17. How was the message of a crucified Christ seen by the Jews? 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18. How was the message of a crucified Christ seen by the Gentiles? ____________ </a:t>
            </a:r>
          </a:p>
        </p:txBody>
      </p:sp>
    </p:spTree>
    <p:extLst>
      <p:ext uri="{BB962C8B-B14F-4D97-AF65-F5344CB8AC3E}">
        <p14:creationId xmlns:p14="http://schemas.microsoft.com/office/powerpoint/2010/main" val="3319454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65641"/>
            <a:ext cx="9144000" cy="769441"/>
          </a:xfrm>
          <a:prstGeom prst="rect">
            <a:avLst/>
          </a:prstGeom>
          <a:noFill/>
        </p:spPr>
        <p:txBody>
          <a:bodyPr wrap="square" rtlCol="0">
            <a:spAutoFit/>
          </a:bodyPr>
          <a:lstStyle/>
          <a:p>
            <a:pPr algn="ctr"/>
            <a:r>
              <a:rPr lang="en-US" sz="4400" b="1" dirty="0">
                <a:solidFill>
                  <a:srgbClr val="800000"/>
                </a:solidFill>
                <a:latin typeface="Times New Roman"/>
                <a:cs typeface="Times New Roman"/>
              </a:rPr>
              <a:t>1</a:t>
            </a:r>
            <a:r>
              <a:rPr lang="en-US" sz="4400" b="1" baseline="30000" dirty="0">
                <a:solidFill>
                  <a:srgbClr val="800000"/>
                </a:solidFill>
                <a:latin typeface="Times New Roman"/>
                <a:cs typeface="Times New Roman"/>
              </a:rPr>
              <a:t>st</a:t>
            </a:r>
            <a:r>
              <a:rPr lang="en-US" sz="4400" b="1" dirty="0">
                <a:solidFill>
                  <a:srgbClr val="800000"/>
                </a:solidFill>
                <a:latin typeface="Times New Roman"/>
                <a:cs typeface="Times New Roman"/>
              </a:rPr>
              <a:t> Corinthians 1</a:t>
            </a:r>
          </a:p>
        </p:txBody>
      </p:sp>
      <p:sp>
        <p:nvSpPr>
          <p:cNvPr id="3" name="Rectangle 2"/>
          <p:cNvSpPr/>
          <p:nvPr/>
        </p:nvSpPr>
        <p:spPr>
          <a:xfrm>
            <a:off x="128854" y="882027"/>
            <a:ext cx="9015146" cy="6586418"/>
          </a:xfrm>
          <a:prstGeom prst="rect">
            <a:avLst/>
          </a:prstGeom>
        </p:spPr>
        <p:txBody>
          <a:bodyPr wrap="square">
            <a:spAutoFit/>
          </a:bodyPr>
          <a:lstStyle/>
          <a:p>
            <a:pPr>
              <a:spcAft>
                <a:spcPts val="1200"/>
              </a:spcAft>
            </a:pPr>
            <a:r>
              <a:rPr lang="en-US" sz="3000" b="1" baseline="30000" dirty="0">
                <a:solidFill>
                  <a:srgbClr val="000000"/>
                </a:solidFill>
                <a:latin typeface="Times New Roman"/>
                <a:cs typeface="Times New Roman"/>
              </a:rPr>
              <a:t>14 </a:t>
            </a:r>
            <a:r>
              <a:rPr lang="en-US" sz="3000" dirty="0">
                <a:solidFill>
                  <a:srgbClr val="000000"/>
                </a:solidFill>
                <a:latin typeface="Times New Roman"/>
                <a:cs typeface="Times New Roman"/>
              </a:rPr>
              <a:t>I thank God that I baptized none of you except </a:t>
            </a:r>
            <a:r>
              <a:rPr lang="en-US" sz="3000" dirty="0" err="1">
                <a:solidFill>
                  <a:srgbClr val="000000"/>
                </a:solidFill>
                <a:latin typeface="Times New Roman"/>
                <a:cs typeface="Times New Roman"/>
              </a:rPr>
              <a:t>Crispus</a:t>
            </a:r>
            <a:r>
              <a:rPr lang="en-US" sz="3000" dirty="0">
                <a:solidFill>
                  <a:srgbClr val="000000"/>
                </a:solidFill>
                <a:latin typeface="Times New Roman"/>
                <a:cs typeface="Times New Roman"/>
              </a:rPr>
              <a:t> and Gaius, </a:t>
            </a:r>
            <a:r>
              <a:rPr lang="en-US" sz="3000" b="1" baseline="30000" dirty="0">
                <a:solidFill>
                  <a:srgbClr val="000000"/>
                </a:solidFill>
                <a:latin typeface="Times New Roman"/>
                <a:cs typeface="Times New Roman"/>
              </a:rPr>
              <a:t>15 </a:t>
            </a:r>
            <a:r>
              <a:rPr lang="en-US" sz="3000" dirty="0">
                <a:solidFill>
                  <a:srgbClr val="000000"/>
                </a:solidFill>
                <a:latin typeface="Times New Roman"/>
                <a:cs typeface="Times New Roman"/>
              </a:rPr>
              <a:t>lest anyone should say that I had baptized in my own name. </a:t>
            </a:r>
            <a:r>
              <a:rPr lang="en-US" sz="3000" b="1" baseline="30000" dirty="0">
                <a:solidFill>
                  <a:srgbClr val="000000"/>
                </a:solidFill>
                <a:latin typeface="Times New Roman"/>
                <a:cs typeface="Times New Roman"/>
              </a:rPr>
              <a:t>16 </a:t>
            </a:r>
            <a:r>
              <a:rPr lang="en-US" sz="3000" dirty="0">
                <a:solidFill>
                  <a:srgbClr val="000000"/>
                </a:solidFill>
                <a:latin typeface="Times New Roman"/>
                <a:cs typeface="Times New Roman"/>
              </a:rPr>
              <a:t>Yes, I also baptized the household of </a:t>
            </a:r>
            <a:r>
              <a:rPr lang="en-US" sz="3000" dirty="0" err="1">
                <a:solidFill>
                  <a:srgbClr val="000000"/>
                </a:solidFill>
                <a:latin typeface="Times New Roman"/>
                <a:cs typeface="Times New Roman"/>
              </a:rPr>
              <a:t>Stephanas</a:t>
            </a:r>
            <a:r>
              <a:rPr lang="en-US" sz="3000" dirty="0">
                <a:solidFill>
                  <a:srgbClr val="000000"/>
                </a:solidFill>
                <a:latin typeface="Times New Roman"/>
                <a:cs typeface="Times New Roman"/>
              </a:rPr>
              <a:t>. Besides, I do not know whether I baptized any other. </a:t>
            </a:r>
            <a:r>
              <a:rPr lang="en-US" sz="3000" b="1" baseline="30000" dirty="0">
                <a:solidFill>
                  <a:srgbClr val="000000"/>
                </a:solidFill>
                <a:latin typeface="Times New Roman"/>
                <a:cs typeface="Times New Roman"/>
              </a:rPr>
              <a:t>17 </a:t>
            </a:r>
            <a:r>
              <a:rPr lang="en-US" sz="3000" dirty="0">
                <a:solidFill>
                  <a:srgbClr val="000000"/>
                </a:solidFill>
                <a:latin typeface="Times New Roman"/>
                <a:cs typeface="Times New Roman"/>
              </a:rPr>
              <a:t>For Christ did not send me to baptize, but to preach the gospel, not with wisdom of words, lest the cross of Christ should be made of no effect.</a:t>
            </a:r>
          </a:p>
          <a:p>
            <a:pPr>
              <a:spcAft>
                <a:spcPts val="1200"/>
              </a:spcAft>
            </a:pPr>
            <a:r>
              <a:rPr lang="en-US" sz="3000" b="1" baseline="30000" dirty="0">
                <a:solidFill>
                  <a:srgbClr val="000000"/>
                </a:solidFill>
                <a:latin typeface="Times New Roman"/>
                <a:cs typeface="Times New Roman"/>
              </a:rPr>
              <a:t>18 </a:t>
            </a:r>
            <a:r>
              <a:rPr lang="en-US" sz="3000" u="sng" dirty="0">
                <a:solidFill>
                  <a:srgbClr val="000000"/>
                </a:solidFill>
                <a:latin typeface="Times New Roman"/>
                <a:cs typeface="Times New Roman"/>
              </a:rPr>
              <a:t>For the message of the cross is foolishness to those who are perishing, but to us who are being saved it is the power of God</a:t>
            </a:r>
            <a:r>
              <a:rPr lang="en-US" sz="3000" dirty="0">
                <a:solidFill>
                  <a:srgbClr val="000000"/>
                </a:solidFill>
                <a:latin typeface="Times New Roman"/>
                <a:cs typeface="Times New Roman"/>
              </a:rPr>
              <a:t>. </a:t>
            </a:r>
            <a:r>
              <a:rPr lang="en-US" sz="3000" b="1" baseline="30000" dirty="0">
                <a:solidFill>
                  <a:srgbClr val="000000"/>
                </a:solidFill>
                <a:latin typeface="Times New Roman"/>
                <a:cs typeface="Times New Roman"/>
              </a:rPr>
              <a:t>19 </a:t>
            </a:r>
            <a:r>
              <a:rPr lang="en-US" sz="3000" dirty="0">
                <a:solidFill>
                  <a:srgbClr val="000000"/>
                </a:solidFill>
                <a:latin typeface="Times New Roman"/>
                <a:cs typeface="Times New Roman"/>
              </a:rPr>
              <a:t>For it is written:</a:t>
            </a:r>
          </a:p>
          <a:p>
            <a:pPr>
              <a:spcAft>
                <a:spcPts val="1200"/>
              </a:spcAft>
            </a:pPr>
            <a:r>
              <a:rPr lang="en-US" sz="3000" dirty="0">
                <a:solidFill>
                  <a:srgbClr val="000000"/>
                </a:solidFill>
                <a:latin typeface="Times New Roman"/>
                <a:cs typeface="Times New Roman"/>
              </a:rPr>
              <a:t>“I will destroy the wisdom of the wise, And bring to nothing the understanding of the prudent.”</a:t>
            </a:r>
          </a:p>
          <a:p>
            <a:endParaRPr lang="en-US" sz="3200" dirty="0">
              <a:solidFill>
                <a:srgbClr val="000000"/>
              </a:solidFill>
              <a:latin typeface="Times New Roman"/>
              <a:cs typeface="Times New Roman"/>
            </a:endParaRPr>
          </a:p>
        </p:txBody>
      </p:sp>
    </p:spTree>
    <p:extLst>
      <p:ext uri="{BB962C8B-B14F-4D97-AF65-F5344CB8AC3E}">
        <p14:creationId xmlns:p14="http://schemas.microsoft.com/office/powerpoint/2010/main" val="400636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CBA85-DE32-1B4E-A43C-EC4CE4D3020F}"/>
              </a:ext>
            </a:extLst>
          </p:cNvPr>
          <p:cNvSpPr>
            <a:spLocks noGrp="1"/>
          </p:cNvSpPr>
          <p:nvPr>
            <p:ph type="title"/>
          </p:nvPr>
        </p:nvSpPr>
        <p:spPr>
          <a:xfrm>
            <a:off x="0" y="-5"/>
            <a:ext cx="9144000" cy="770969"/>
          </a:xfrm>
        </p:spPr>
        <p:txBody>
          <a:bodyPr anchor="ctr">
            <a:normAutofit/>
          </a:bodyPr>
          <a:lstStyle/>
          <a:p>
            <a:pPr algn="ctr"/>
            <a:r>
              <a:rPr lang="en-US" b="1" dirty="0">
                <a:solidFill>
                  <a:srgbClr val="C00000"/>
                </a:solidFill>
                <a:effectLst>
                  <a:innerShdw blurRad="25400" dist="25400" dir="13500000">
                    <a:prstClr val="black">
                      <a:alpha val="70000"/>
                    </a:prstClr>
                  </a:innerShdw>
                </a:effectLst>
                <a:latin typeface="Times New Roman" panose="02020603050405020304" pitchFamily="18" charset="0"/>
                <a:cs typeface="Times New Roman" panose="02020603050405020304" pitchFamily="18" charset="0"/>
              </a:rPr>
              <a:t>Questions</a:t>
            </a:r>
          </a:p>
        </p:txBody>
      </p:sp>
      <p:sp>
        <p:nvSpPr>
          <p:cNvPr id="3" name="TextBox 2">
            <a:extLst>
              <a:ext uri="{FF2B5EF4-FFF2-40B4-BE49-F238E27FC236}">
                <a16:creationId xmlns:a16="http://schemas.microsoft.com/office/drawing/2014/main" id="{F4EA37C3-B955-484C-8A3E-06B6650DB1BD}"/>
              </a:ext>
            </a:extLst>
          </p:cNvPr>
          <p:cNvSpPr txBox="1"/>
          <p:nvPr/>
        </p:nvSpPr>
        <p:spPr>
          <a:xfrm>
            <a:off x="62753" y="708204"/>
            <a:ext cx="8892988" cy="6247864"/>
          </a:xfrm>
          <a:prstGeom prst="rect">
            <a:avLst/>
          </a:prstGeom>
          <a:noFill/>
        </p:spPr>
        <p:txBody>
          <a:bodyPr wrap="square" rtlCol="0">
            <a:spAutoFit/>
          </a:bodyPr>
          <a:lstStyle/>
          <a:p>
            <a:pPr lvl="0"/>
            <a:r>
              <a:rPr lang="en-US" sz="2000" dirty="0">
                <a:solidFill>
                  <a:schemeClr val="bg1"/>
                </a:solidFill>
                <a:latin typeface="Times New Roman" panose="02020603050405020304" pitchFamily="18" charset="0"/>
                <a:cs typeface="Times New Roman" panose="02020603050405020304" pitchFamily="18" charset="0"/>
              </a:rPr>
              <a:t>11. Why did Paul say he was glad he had only baptized a few in Corinth?  Was it because baptism was not important? Prove your answer. ____________________ _________________________________________________________________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pPr lvl="0"/>
            <a:endParaRPr lang="en-US" sz="1600" dirty="0">
              <a:solidFill>
                <a:schemeClr val="bg1"/>
              </a:solidFill>
              <a:latin typeface="Times New Roman" panose="02020603050405020304" pitchFamily="18" charset="0"/>
              <a:cs typeface="Times New Roman" panose="02020603050405020304" pitchFamily="18" charset="0"/>
            </a:endParaRPr>
          </a:p>
          <a:p>
            <a:pPr lvl="0"/>
            <a:r>
              <a:rPr lang="en-US" sz="2000" b="1" dirty="0">
                <a:solidFill>
                  <a:srgbClr val="0070C0"/>
                </a:solidFill>
                <a:latin typeface="Times New Roman" panose="02020603050405020304" pitchFamily="18" charset="0"/>
                <a:cs typeface="Times New Roman" panose="02020603050405020304" pitchFamily="18" charset="0"/>
              </a:rPr>
              <a:t>12.</a:t>
            </a:r>
            <a:r>
              <a:rPr lang="en-US" sz="2000" dirty="0">
                <a:solidFill>
                  <a:schemeClr val="bg1"/>
                </a:solidFill>
                <a:latin typeface="Times New Roman" panose="02020603050405020304" pitchFamily="18" charset="0"/>
                <a:cs typeface="Times New Roman" panose="02020603050405020304" pitchFamily="18" charset="0"/>
              </a:rPr>
              <a:t> In what two ways do men view the message of the cross? __________________ ___________________________________________________________________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13. What is meant by the term “message of the cross”? _______________________ ____________________________________________________________________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14. “For since, in the ______________ of _________, the ______________ through ___________ did not know ________, it pleased God through the ____________ of the message _______________ to save those who 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15. What does the text say that the Jews were seeking? 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16. What does the text say that the Gentiles were seeking? 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17. How was the message of a crucified Christ seen by the Jews? 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18. How was the message of a crucified Christ seen by the Gentiles? ____________ </a:t>
            </a:r>
          </a:p>
        </p:txBody>
      </p:sp>
    </p:spTree>
    <p:extLst>
      <p:ext uri="{BB962C8B-B14F-4D97-AF65-F5344CB8AC3E}">
        <p14:creationId xmlns:p14="http://schemas.microsoft.com/office/powerpoint/2010/main" val="625018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CBA85-DE32-1B4E-A43C-EC4CE4D3020F}"/>
              </a:ext>
            </a:extLst>
          </p:cNvPr>
          <p:cNvSpPr>
            <a:spLocks noGrp="1"/>
          </p:cNvSpPr>
          <p:nvPr>
            <p:ph type="title"/>
          </p:nvPr>
        </p:nvSpPr>
        <p:spPr>
          <a:xfrm>
            <a:off x="0" y="-5"/>
            <a:ext cx="9144000" cy="770969"/>
          </a:xfrm>
        </p:spPr>
        <p:txBody>
          <a:bodyPr anchor="ctr">
            <a:normAutofit/>
          </a:bodyPr>
          <a:lstStyle/>
          <a:p>
            <a:pPr algn="ctr"/>
            <a:r>
              <a:rPr lang="en-US" b="1" dirty="0">
                <a:solidFill>
                  <a:srgbClr val="C00000"/>
                </a:solidFill>
                <a:effectLst>
                  <a:innerShdw blurRad="25400" dist="25400" dir="13500000">
                    <a:prstClr val="black">
                      <a:alpha val="70000"/>
                    </a:prstClr>
                  </a:innerShdw>
                </a:effectLst>
                <a:latin typeface="Times New Roman" panose="02020603050405020304" pitchFamily="18" charset="0"/>
                <a:cs typeface="Times New Roman" panose="02020603050405020304" pitchFamily="18" charset="0"/>
              </a:rPr>
              <a:t>Questions</a:t>
            </a:r>
          </a:p>
        </p:txBody>
      </p:sp>
      <p:sp>
        <p:nvSpPr>
          <p:cNvPr id="3" name="TextBox 2">
            <a:extLst>
              <a:ext uri="{FF2B5EF4-FFF2-40B4-BE49-F238E27FC236}">
                <a16:creationId xmlns:a16="http://schemas.microsoft.com/office/drawing/2014/main" id="{F4EA37C3-B955-484C-8A3E-06B6650DB1BD}"/>
              </a:ext>
            </a:extLst>
          </p:cNvPr>
          <p:cNvSpPr txBox="1"/>
          <p:nvPr/>
        </p:nvSpPr>
        <p:spPr>
          <a:xfrm>
            <a:off x="62753" y="708204"/>
            <a:ext cx="8892988" cy="6247864"/>
          </a:xfrm>
          <a:prstGeom prst="rect">
            <a:avLst/>
          </a:prstGeom>
          <a:noFill/>
        </p:spPr>
        <p:txBody>
          <a:bodyPr wrap="square" rtlCol="0">
            <a:spAutoFit/>
          </a:bodyPr>
          <a:lstStyle/>
          <a:p>
            <a:pPr lvl="0"/>
            <a:r>
              <a:rPr lang="en-US" sz="2000" dirty="0">
                <a:solidFill>
                  <a:schemeClr val="bg1"/>
                </a:solidFill>
                <a:latin typeface="Times New Roman" panose="02020603050405020304" pitchFamily="18" charset="0"/>
                <a:cs typeface="Times New Roman" panose="02020603050405020304" pitchFamily="18" charset="0"/>
              </a:rPr>
              <a:t>11. Why did Paul say he was glad he had only baptized a few in Corinth?  Was it because baptism was not important? Prove your answer. ____________________ _________________________________________________________________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pPr lvl="0"/>
            <a:endParaRPr lang="en-US" sz="1600" dirty="0">
              <a:solidFill>
                <a:schemeClr val="bg1"/>
              </a:solidFill>
              <a:latin typeface="Times New Roman" panose="02020603050405020304" pitchFamily="18" charset="0"/>
              <a:cs typeface="Times New Roman" panose="02020603050405020304" pitchFamily="18" charset="0"/>
            </a:endParaRPr>
          </a:p>
          <a:p>
            <a:pPr lvl="0"/>
            <a:r>
              <a:rPr lang="en-US" sz="2000" dirty="0">
                <a:solidFill>
                  <a:schemeClr val="bg1"/>
                </a:solidFill>
                <a:latin typeface="Times New Roman" panose="02020603050405020304" pitchFamily="18" charset="0"/>
                <a:cs typeface="Times New Roman" panose="02020603050405020304" pitchFamily="18" charset="0"/>
              </a:rPr>
              <a:t>12. In what two ways do men view the message of the cross? __________________ ___________________________________________________________________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13.</a:t>
            </a:r>
            <a:r>
              <a:rPr lang="en-US" sz="2000" dirty="0">
                <a:solidFill>
                  <a:schemeClr val="bg1"/>
                </a:solidFill>
                <a:latin typeface="Times New Roman" panose="02020603050405020304" pitchFamily="18" charset="0"/>
                <a:cs typeface="Times New Roman" panose="02020603050405020304" pitchFamily="18" charset="0"/>
              </a:rPr>
              <a:t> What is meant by the term “message of the cross”? _______________________ ____________________________________________________________________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14. “For since, in the ______________ of _________, the ______________ through ___________ did not know ________, it pleased God through the ____________ of the message _______________ to save those who 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15. What does the text say that the Jews were seeking? 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16. What does the text say that the Gentiles were seeking? 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17. How was the message of a crucified Christ seen by the Jews? 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18. How was the message of a crucified Christ seen by the Gentiles? ____________ </a:t>
            </a:r>
          </a:p>
        </p:txBody>
      </p:sp>
    </p:spTree>
    <p:extLst>
      <p:ext uri="{BB962C8B-B14F-4D97-AF65-F5344CB8AC3E}">
        <p14:creationId xmlns:p14="http://schemas.microsoft.com/office/powerpoint/2010/main" val="791376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65641"/>
            <a:ext cx="9144000" cy="769441"/>
          </a:xfrm>
          <a:prstGeom prst="rect">
            <a:avLst/>
          </a:prstGeom>
          <a:noFill/>
        </p:spPr>
        <p:txBody>
          <a:bodyPr wrap="square" rtlCol="0">
            <a:spAutoFit/>
          </a:bodyPr>
          <a:lstStyle/>
          <a:p>
            <a:pPr algn="ctr"/>
            <a:r>
              <a:rPr lang="en-US" sz="4400" b="1" dirty="0">
                <a:solidFill>
                  <a:srgbClr val="800000"/>
                </a:solidFill>
                <a:latin typeface="Times New Roman"/>
                <a:cs typeface="Times New Roman"/>
              </a:rPr>
              <a:t>1</a:t>
            </a:r>
            <a:r>
              <a:rPr lang="en-US" sz="4400" b="1" baseline="30000" dirty="0">
                <a:solidFill>
                  <a:srgbClr val="800000"/>
                </a:solidFill>
                <a:latin typeface="Times New Roman"/>
                <a:cs typeface="Times New Roman"/>
              </a:rPr>
              <a:t>st</a:t>
            </a:r>
            <a:r>
              <a:rPr lang="en-US" sz="4400" b="1" dirty="0">
                <a:solidFill>
                  <a:srgbClr val="800000"/>
                </a:solidFill>
                <a:latin typeface="Times New Roman"/>
                <a:cs typeface="Times New Roman"/>
              </a:rPr>
              <a:t> Corinthians 1</a:t>
            </a:r>
          </a:p>
        </p:txBody>
      </p:sp>
      <p:sp>
        <p:nvSpPr>
          <p:cNvPr id="3" name="Rectangle 2"/>
          <p:cNvSpPr/>
          <p:nvPr/>
        </p:nvSpPr>
        <p:spPr>
          <a:xfrm>
            <a:off x="128854" y="882027"/>
            <a:ext cx="9015146" cy="6093976"/>
          </a:xfrm>
          <a:prstGeom prst="rect">
            <a:avLst/>
          </a:prstGeom>
        </p:spPr>
        <p:txBody>
          <a:bodyPr wrap="square">
            <a:spAutoFit/>
          </a:bodyPr>
          <a:lstStyle/>
          <a:p>
            <a:r>
              <a:rPr lang="en-US" sz="3000" b="1" baseline="30000" dirty="0">
                <a:solidFill>
                  <a:srgbClr val="000000"/>
                </a:solidFill>
                <a:latin typeface="Times New Roman"/>
                <a:cs typeface="Times New Roman"/>
              </a:rPr>
              <a:t>20 </a:t>
            </a:r>
            <a:r>
              <a:rPr lang="en-US" sz="3000" dirty="0">
                <a:solidFill>
                  <a:srgbClr val="000000"/>
                </a:solidFill>
                <a:latin typeface="Times New Roman"/>
                <a:cs typeface="Times New Roman"/>
              </a:rPr>
              <a:t>Where </a:t>
            </a:r>
            <a:r>
              <a:rPr lang="en-US" sz="3000" i="1" dirty="0">
                <a:solidFill>
                  <a:srgbClr val="000000"/>
                </a:solidFill>
                <a:latin typeface="Times New Roman"/>
                <a:cs typeface="Times New Roman"/>
              </a:rPr>
              <a:t>is</a:t>
            </a:r>
            <a:r>
              <a:rPr lang="en-US" sz="3000" dirty="0">
                <a:solidFill>
                  <a:srgbClr val="000000"/>
                </a:solidFill>
                <a:latin typeface="Times New Roman"/>
                <a:cs typeface="Times New Roman"/>
              </a:rPr>
              <a:t> the wise? Where </a:t>
            </a:r>
            <a:r>
              <a:rPr lang="en-US" sz="3000" i="1" dirty="0">
                <a:solidFill>
                  <a:srgbClr val="000000"/>
                </a:solidFill>
                <a:latin typeface="Times New Roman"/>
                <a:cs typeface="Times New Roman"/>
              </a:rPr>
              <a:t>is</a:t>
            </a:r>
            <a:r>
              <a:rPr lang="en-US" sz="3000" dirty="0">
                <a:solidFill>
                  <a:srgbClr val="000000"/>
                </a:solidFill>
                <a:latin typeface="Times New Roman"/>
                <a:cs typeface="Times New Roman"/>
              </a:rPr>
              <a:t> the scribe? Where is the disputer of this age? Has not God made foolish the wisdom of this world? </a:t>
            </a:r>
            <a:r>
              <a:rPr lang="en-US" sz="3000" b="1" baseline="30000" dirty="0">
                <a:solidFill>
                  <a:srgbClr val="000000"/>
                </a:solidFill>
                <a:latin typeface="Times New Roman"/>
                <a:cs typeface="Times New Roman"/>
              </a:rPr>
              <a:t>21 </a:t>
            </a:r>
            <a:r>
              <a:rPr lang="en-US" sz="3000" u="sng" dirty="0">
                <a:solidFill>
                  <a:srgbClr val="000000"/>
                </a:solidFill>
                <a:latin typeface="Times New Roman"/>
                <a:cs typeface="Times New Roman"/>
              </a:rPr>
              <a:t>For since</a:t>
            </a:r>
            <a:r>
              <a:rPr lang="en-US" sz="3000" dirty="0">
                <a:solidFill>
                  <a:srgbClr val="000000"/>
                </a:solidFill>
                <a:latin typeface="Times New Roman"/>
                <a:cs typeface="Times New Roman"/>
              </a:rPr>
              <a:t>, in the wisdom of God, the world through wisdom did not know God, it pleased God through the foolishness of the message preached to save those who believe. </a:t>
            </a:r>
            <a:r>
              <a:rPr lang="en-US" sz="3000" b="1" baseline="30000" dirty="0">
                <a:solidFill>
                  <a:srgbClr val="000000"/>
                </a:solidFill>
                <a:latin typeface="Times New Roman"/>
                <a:cs typeface="Times New Roman"/>
              </a:rPr>
              <a:t>22 </a:t>
            </a:r>
            <a:r>
              <a:rPr lang="en-US" sz="3000" dirty="0">
                <a:solidFill>
                  <a:srgbClr val="000000"/>
                </a:solidFill>
                <a:latin typeface="Times New Roman"/>
                <a:cs typeface="Times New Roman"/>
              </a:rPr>
              <a:t>For Jews request a sign, and Greeks seek after wisdom; </a:t>
            </a:r>
            <a:r>
              <a:rPr lang="en-US" sz="3000" b="1" baseline="30000" dirty="0">
                <a:solidFill>
                  <a:srgbClr val="000000"/>
                </a:solidFill>
                <a:latin typeface="Times New Roman"/>
                <a:cs typeface="Times New Roman"/>
              </a:rPr>
              <a:t>23 </a:t>
            </a:r>
            <a:r>
              <a:rPr lang="en-US" sz="3000" dirty="0">
                <a:solidFill>
                  <a:srgbClr val="000000"/>
                </a:solidFill>
                <a:latin typeface="Times New Roman"/>
                <a:cs typeface="Times New Roman"/>
              </a:rPr>
              <a:t>but we preach Christ crucified, to the Jews a stumbling block and to Greeks foolishness, </a:t>
            </a:r>
            <a:r>
              <a:rPr lang="en-US" sz="3000" b="1" baseline="30000" dirty="0">
                <a:solidFill>
                  <a:srgbClr val="000000"/>
                </a:solidFill>
                <a:latin typeface="Times New Roman"/>
                <a:cs typeface="Times New Roman"/>
              </a:rPr>
              <a:t>24 </a:t>
            </a:r>
            <a:r>
              <a:rPr lang="en-US" sz="3000" dirty="0">
                <a:solidFill>
                  <a:srgbClr val="000000"/>
                </a:solidFill>
                <a:latin typeface="Times New Roman"/>
                <a:cs typeface="Times New Roman"/>
              </a:rPr>
              <a:t>but to those who are called, both Jews and Greeks, Christ the power of God and the wisdom of God. </a:t>
            </a:r>
            <a:r>
              <a:rPr lang="en-US" sz="3000" b="1" baseline="30000" dirty="0">
                <a:solidFill>
                  <a:srgbClr val="000000"/>
                </a:solidFill>
                <a:latin typeface="Times New Roman"/>
                <a:cs typeface="Times New Roman"/>
              </a:rPr>
              <a:t>25 </a:t>
            </a:r>
            <a:r>
              <a:rPr lang="en-US" sz="3000" dirty="0">
                <a:solidFill>
                  <a:srgbClr val="000000"/>
                </a:solidFill>
                <a:latin typeface="Times New Roman"/>
                <a:cs typeface="Times New Roman"/>
              </a:rPr>
              <a:t>Because the foolishness of God is wiser than men, and the weakness of God is stronger than men.</a:t>
            </a:r>
          </a:p>
        </p:txBody>
      </p:sp>
    </p:spTree>
    <p:extLst>
      <p:ext uri="{BB962C8B-B14F-4D97-AF65-F5344CB8AC3E}">
        <p14:creationId xmlns:p14="http://schemas.microsoft.com/office/powerpoint/2010/main" val="404567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6115" y="1545983"/>
            <a:ext cx="8633187" cy="5171682"/>
          </a:xfrm>
        </p:spPr>
        <p:txBody>
          <a:bodyPr>
            <a:normAutofit/>
          </a:bodyPr>
          <a:lstStyle/>
          <a:p>
            <a:pPr>
              <a:spcBef>
                <a:spcPts val="0"/>
              </a:spcBef>
              <a:spcAft>
                <a:spcPts val="400"/>
              </a:spcAft>
            </a:pPr>
            <a:r>
              <a:rPr lang="en-US" sz="3600" b="1" dirty="0">
                <a:latin typeface="Times New Roman"/>
                <a:cs typeface="Times New Roman"/>
              </a:rPr>
              <a:t>AUTHOR:</a:t>
            </a:r>
            <a:r>
              <a:rPr lang="en-US" sz="3600" dirty="0">
                <a:latin typeface="Times New Roman"/>
                <a:cs typeface="Times New Roman"/>
              </a:rPr>
              <a:t> PAUL, the apostle (</a:t>
            </a:r>
            <a:r>
              <a:rPr lang="en-US" sz="3600" b="1" dirty="0">
                <a:latin typeface="Times New Roman"/>
                <a:cs typeface="Times New Roman"/>
              </a:rPr>
              <a:t>1:1; 16:21</a:t>
            </a:r>
            <a:r>
              <a:rPr lang="en-US" sz="3600" dirty="0">
                <a:latin typeface="Times New Roman"/>
                <a:cs typeface="Times New Roman"/>
              </a:rPr>
              <a:t>)</a:t>
            </a:r>
          </a:p>
          <a:p>
            <a:pPr>
              <a:spcBef>
                <a:spcPts val="0"/>
              </a:spcBef>
              <a:spcAft>
                <a:spcPts val="400"/>
              </a:spcAft>
            </a:pPr>
            <a:r>
              <a:rPr lang="en-US" sz="3600" b="1" dirty="0">
                <a:latin typeface="Times New Roman"/>
                <a:cs typeface="Times New Roman"/>
              </a:rPr>
              <a:t>PLACE OF WRITING: </a:t>
            </a:r>
            <a:r>
              <a:rPr lang="en-US" sz="3600" dirty="0">
                <a:latin typeface="Times New Roman"/>
                <a:cs typeface="Times New Roman"/>
              </a:rPr>
              <a:t>Ephesus (</a:t>
            </a:r>
            <a:r>
              <a:rPr lang="en-US" sz="3600" b="1" dirty="0">
                <a:latin typeface="Times New Roman"/>
                <a:cs typeface="Times New Roman"/>
              </a:rPr>
              <a:t>16:8</a:t>
            </a:r>
            <a:r>
              <a:rPr lang="en-US" sz="3600" dirty="0">
                <a:latin typeface="Times New Roman"/>
                <a:cs typeface="Times New Roman"/>
              </a:rPr>
              <a:t>)</a:t>
            </a:r>
          </a:p>
          <a:p>
            <a:pPr>
              <a:spcBef>
                <a:spcPts val="0"/>
              </a:spcBef>
              <a:spcAft>
                <a:spcPts val="400"/>
              </a:spcAft>
            </a:pPr>
            <a:r>
              <a:rPr lang="en-US" sz="3600" b="1" dirty="0">
                <a:latin typeface="Times New Roman"/>
                <a:cs typeface="Times New Roman"/>
              </a:rPr>
              <a:t>TIME OF WRITING:</a:t>
            </a:r>
            <a:endParaRPr lang="en-US" sz="3600" dirty="0">
              <a:latin typeface="Times New Roman"/>
              <a:cs typeface="Times New Roman"/>
            </a:endParaRPr>
          </a:p>
          <a:p>
            <a:pPr lvl="1">
              <a:spcBef>
                <a:spcPts val="0"/>
              </a:spcBef>
              <a:spcAft>
                <a:spcPts val="400"/>
              </a:spcAft>
              <a:buClr>
                <a:schemeClr val="tx1"/>
              </a:buClr>
              <a:buSzPct val="100000"/>
              <a:buFont typeface="Arial" panose="020B0604020202020204" pitchFamily="34" charset="0"/>
              <a:buChar char="•"/>
            </a:pPr>
            <a:r>
              <a:rPr lang="en-US" sz="3400" dirty="0">
                <a:latin typeface="Times New Roman"/>
                <a:cs typeface="Times New Roman"/>
              </a:rPr>
              <a:t>Probably in the spring of 57 A.D.</a:t>
            </a:r>
          </a:p>
          <a:p>
            <a:pPr lvl="1">
              <a:spcBef>
                <a:spcPts val="0"/>
              </a:spcBef>
              <a:spcAft>
                <a:spcPts val="400"/>
              </a:spcAft>
              <a:buClr>
                <a:schemeClr val="tx1"/>
              </a:buClr>
              <a:buSzPct val="100000"/>
              <a:buFont typeface="Arial" panose="020B0604020202020204" pitchFamily="34" charset="0"/>
              <a:buChar char="•"/>
            </a:pPr>
            <a:r>
              <a:rPr lang="en-US" sz="3400" dirty="0">
                <a:latin typeface="Times New Roman"/>
                <a:cs typeface="Times New Roman"/>
              </a:rPr>
              <a:t>Shortly before the Jewish feast of Pentecost (</a:t>
            </a:r>
            <a:r>
              <a:rPr lang="en-US" sz="3400" b="1" dirty="0">
                <a:latin typeface="Times New Roman"/>
                <a:cs typeface="Times New Roman"/>
              </a:rPr>
              <a:t>16:8</a:t>
            </a:r>
            <a:r>
              <a:rPr lang="en-US" sz="3400" dirty="0">
                <a:latin typeface="Times New Roman"/>
                <a:cs typeface="Times New Roman"/>
              </a:rPr>
              <a:t>)</a:t>
            </a:r>
          </a:p>
          <a:p>
            <a:pPr lvl="1">
              <a:spcBef>
                <a:spcPts val="0"/>
              </a:spcBef>
              <a:spcAft>
                <a:spcPts val="400"/>
              </a:spcAft>
              <a:buClr>
                <a:schemeClr val="tx1"/>
              </a:buClr>
              <a:buSzPct val="100000"/>
              <a:buFont typeface="Arial" panose="020B0604020202020204" pitchFamily="34" charset="0"/>
              <a:buChar char="•"/>
            </a:pPr>
            <a:r>
              <a:rPr lang="en-US" sz="3400" dirty="0">
                <a:latin typeface="Times New Roman"/>
                <a:cs typeface="Times New Roman"/>
              </a:rPr>
              <a:t>During his third missionary journey (</a:t>
            </a:r>
            <a:r>
              <a:rPr lang="en-US" sz="3400" b="1" dirty="0">
                <a:solidFill>
                  <a:srgbClr val="FFFF00"/>
                </a:solidFill>
                <a:latin typeface="Times New Roman"/>
                <a:cs typeface="Times New Roman"/>
              </a:rPr>
              <a:t>Acts 18:1-28</a:t>
            </a:r>
            <a:r>
              <a:rPr lang="en-US" sz="3400" dirty="0">
                <a:latin typeface="Times New Roman"/>
                <a:cs typeface="Times New Roman"/>
              </a:rPr>
              <a:t>). </a:t>
            </a:r>
          </a:p>
          <a:p>
            <a:endParaRPr lang="en-US" dirty="0"/>
          </a:p>
        </p:txBody>
      </p:sp>
      <p:sp>
        <p:nvSpPr>
          <p:cNvPr id="3" name="Title 2"/>
          <p:cNvSpPr>
            <a:spLocks noGrp="1"/>
          </p:cNvSpPr>
          <p:nvPr>
            <p:ph type="title"/>
          </p:nvPr>
        </p:nvSpPr>
        <p:spPr>
          <a:xfrm>
            <a:off x="457200" y="152400"/>
            <a:ext cx="8229600" cy="1191133"/>
          </a:xfrm>
        </p:spPr>
        <p:txBody>
          <a:bodyPr>
            <a:normAutofit/>
          </a:bodyPr>
          <a:lstStyle/>
          <a:p>
            <a:pPr algn="ctr"/>
            <a:r>
              <a:rPr lang="en-US" sz="5400" b="1" dirty="0">
                <a:solidFill>
                  <a:srgbClr val="FFFF00"/>
                </a:solidFill>
                <a:latin typeface="Times New Roman"/>
                <a:cs typeface="Times New Roman"/>
              </a:rPr>
              <a:t>Introduction</a:t>
            </a:r>
          </a:p>
        </p:txBody>
      </p:sp>
    </p:spTree>
    <p:extLst>
      <p:ext uri="{BB962C8B-B14F-4D97-AF65-F5344CB8AC3E}">
        <p14:creationId xmlns:p14="http://schemas.microsoft.com/office/powerpoint/2010/main" val="254625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CBA85-DE32-1B4E-A43C-EC4CE4D3020F}"/>
              </a:ext>
            </a:extLst>
          </p:cNvPr>
          <p:cNvSpPr>
            <a:spLocks noGrp="1"/>
          </p:cNvSpPr>
          <p:nvPr>
            <p:ph type="title"/>
          </p:nvPr>
        </p:nvSpPr>
        <p:spPr>
          <a:xfrm>
            <a:off x="0" y="-5"/>
            <a:ext cx="9144000" cy="770969"/>
          </a:xfrm>
        </p:spPr>
        <p:txBody>
          <a:bodyPr anchor="ctr">
            <a:normAutofit/>
          </a:bodyPr>
          <a:lstStyle/>
          <a:p>
            <a:pPr algn="ctr"/>
            <a:r>
              <a:rPr lang="en-US" b="1" dirty="0">
                <a:solidFill>
                  <a:srgbClr val="C00000"/>
                </a:solidFill>
                <a:effectLst>
                  <a:innerShdw blurRad="25400" dist="25400" dir="13500000">
                    <a:prstClr val="black">
                      <a:alpha val="70000"/>
                    </a:prstClr>
                  </a:innerShdw>
                </a:effectLst>
                <a:latin typeface="Times New Roman" panose="02020603050405020304" pitchFamily="18" charset="0"/>
                <a:cs typeface="Times New Roman" panose="02020603050405020304" pitchFamily="18" charset="0"/>
              </a:rPr>
              <a:t>Questions</a:t>
            </a:r>
          </a:p>
        </p:txBody>
      </p:sp>
      <p:sp>
        <p:nvSpPr>
          <p:cNvPr id="3" name="TextBox 2">
            <a:extLst>
              <a:ext uri="{FF2B5EF4-FFF2-40B4-BE49-F238E27FC236}">
                <a16:creationId xmlns:a16="http://schemas.microsoft.com/office/drawing/2014/main" id="{F4EA37C3-B955-484C-8A3E-06B6650DB1BD}"/>
              </a:ext>
            </a:extLst>
          </p:cNvPr>
          <p:cNvSpPr txBox="1"/>
          <p:nvPr/>
        </p:nvSpPr>
        <p:spPr>
          <a:xfrm>
            <a:off x="62753" y="708204"/>
            <a:ext cx="8892988" cy="6247864"/>
          </a:xfrm>
          <a:prstGeom prst="rect">
            <a:avLst/>
          </a:prstGeom>
          <a:noFill/>
        </p:spPr>
        <p:txBody>
          <a:bodyPr wrap="square" rtlCol="0">
            <a:spAutoFit/>
          </a:bodyPr>
          <a:lstStyle/>
          <a:p>
            <a:pPr lvl="0"/>
            <a:r>
              <a:rPr lang="en-US" sz="2000" dirty="0">
                <a:solidFill>
                  <a:schemeClr val="bg1"/>
                </a:solidFill>
                <a:latin typeface="Times New Roman" panose="02020603050405020304" pitchFamily="18" charset="0"/>
                <a:cs typeface="Times New Roman" panose="02020603050405020304" pitchFamily="18" charset="0"/>
              </a:rPr>
              <a:t>11. Why did Paul say he was glad he had only baptized a few in Corinth?  Was it because baptism was not important? Prove your answer. ____________________ _________________________________________________________________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pPr lvl="0"/>
            <a:endParaRPr lang="en-US" sz="1600" dirty="0">
              <a:solidFill>
                <a:schemeClr val="bg1"/>
              </a:solidFill>
              <a:latin typeface="Times New Roman" panose="02020603050405020304" pitchFamily="18" charset="0"/>
              <a:cs typeface="Times New Roman" panose="02020603050405020304" pitchFamily="18" charset="0"/>
            </a:endParaRPr>
          </a:p>
          <a:p>
            <a:pPr lvl="0"/>
            <a:r>
              <a:rPr lang="en-US" sz="2000" dirty="0">
                <a:solidFill>
                  <a:schemeClr val="bg1"/>
                </a:solidFill>
                <a:latin typeface="Times New Roman" panose="02020603050405020304" pitchFamily="18" charset="0"/>
                <a:cs typeface="Times New Roman" panose="02020603050405020304" pitchFamily="18" charset="0"/>
              </a:rPr>
              <a:t>12. In what two ways do men view the message of the cross? __________________ ___________________________________________________________________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13. What is meant by the term “message of the cross”? _______________________ ____________________________________________________________________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14.</a:t>
            </a:r>
            <a:r>
              <a:rPr lang="en-US" sz="2000" dirty="0">
                <a:solidFill>
                  <a:schemeClr val="bg1"/>
                </a:solidFill>
                <a:latin typeface="Times New Roman" panose="02020603050405020304" pitchFamily="18" charset="0"/>
                <a:cs typeface="Times New Roman" panose="02020603050405020304" pitchFamily="18" charset="0"/>
              </a:rPr>
              <a:t> “For since, in the ______________ of _________, the ______________ through ___________ did not know ________, it pleased God through the ____________ of the message _______________ to save those who 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15. What does the text say that the Jews were seeking? 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16. What does the text say that the Gentiles were seeking? 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17. How was the message of a crucified Christ seen by the Jews? 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18. How was the message of a crucified Christ seen by the Gentiles? ____________ </a:t>
            </a:r>
          </a:p>
        </p:txBody>
      </p:sp>
    </p:spTree>
    <p:extLst>
      <p:ext uri="{BB962C8B-B14F-4D97-AF65-F5344CB8AC3E}">
        <p14:creationId xmlns:p14="http://schemas.microsoft.com/office/powerpoint/2010/main" val="3514213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65641"/>
            <a:ext cx="9144000" cy="769441"/>
          </a:xfrm>
          <a:prstGeom prst="rect">
            <a:avLst/>
          </a:prstGeom>
          <a:noFill/>
        </p:spPr>
        <p:txBody>
          <a:bodyPr wrap="square" rtlCol="0">
            <a:spAutoFit/>
          </a:bodyPr>
          <a:lstStyle/>
          <a:p>
            <a:pPr algn="ctr"/>
            <a:r>
              <a:rPr lang="en-US" sz="4400" b="1" dirty="0">
                <a:solidFill>
                  <a:srgbClr val="800000"/>
                </a:solidFill>
                <a:latin typeface="Times New Roman"/>
                <a:cs typeface="Times New Roman"/>
              </a:rPr>
              <a:t>1</a:t>
            </a:r>
            <a:r>
              <a:rPr lang="en-US" sz="4400" b="1" baseline="30000" dirty="0">
                <a:solidFill>
                  <a:srgbClr val="800000"/>
                </a:solidFill>
                <a:latin typeface="Times New Roman"/>
                <a:cs typeface="Times New Roman"/>
              </a:rPr>
              <a:t>st</a:t>
            </a:r>
            <a:r>
              <a:rPr lang="en-US" sz="4400" b="1" dirty="0">
                <a:solidFill>
                  <a:srgbClr val="800000"/>
                </a:solidFill>
                <a:latin typeface="Times New Roman"/>
                <a:cs typeface="Times New Roman"/>
              </a:rPr>
              <a:t> Corinthians 1</a:t>
            </a:r>
          </a:p>
        </p:txBody>
      </p:sp>
      <p:sp>
        <p:nvSpPr>
          <p:cNvPr id="3" name="Rectangle 2"/>
          <p:cNvSpPr/>
          <p:nvPr/>
        </p:nvSpPr>
        <p:spPr>
          <a:xfrm>
            <a:off x="128854" y="882027"/>
            <a:ext cx="9015146" cy="6093976"/>
          </a:xfrm>
          <a:prstGeom prst="rect">
            <a:avLst/>
          </a:prstGeom>
        </p:spPr>
        <p:txBody>
          <a:bodyPr wrap="square">
            <a:spAutoFit/>
          </a:bodyPr>
          <a:lstStyle/>
          <a:p>
            <a:r>
              <a:rPr lang="en-US" sz="3000" b="1" baseline="30000" dirty="0">
                <a:solidFill>
                  <a:srgbClr val="000000"/>
                </a:solidFill>
                <a:latin typeface="Times New Roman"/>
                <a:cs typeface="Times New Roman"/>
              </a:rPr>
              <a:t>20 </a:t>
            </a:r>
            <a:r>
              <a:rPr lang="en-US" sz="3000" dirty="0">
                <a:solidFill>
                  <a:srgbClr val="000000"/>
                </a:solidFill>
                <a:latin typeface="Times New Roman"/>
                <a:cs typeface="Times New Roman"/>
              </a:rPr>
              <a:t>Where </a:t>
            </a:r>
            <a:r>
              <a:rPr lang="en-US" sz="3000" i="1" dirty="0">
                <a:solidFill>
                  <a:srgbClr val="000000"/>
                </a:solidFill>
                <a:latin typeface="Times New Roman"/>
                <a:cs typeface="Times New Roman"/>
              </a:rPr>
              <a:t>is</a:t>
            </a:r>
            <a:r>
              <a:rPr lang="en-US" sz="3000" dirty="0">
                <a:solidFill>
                  <a:srgbClr val="000000"/>
                </a:solidFill>
                <a:latin typeface="Times New Roman"/>
                <a:cs typeface="Times New Roman"/>
              </a:rPr>
              <a:t> the wise? Where </a:t>
            </a:r>
            <a:r>
              <a:rPr lang="en-US" sz="3000" i="1" dirty="0">
                <a:solidFill>
                  <a:srgbClr val="000000"/>
                </a:solidFill>
                <a:latin typeface="Times New Roman"/>
                <a:cs typeface="Times New Roman"/>
              </a:rPr>
              <a:t>is</a:t>
            </a:r>
            <a:r>
              <a:rPr lang="en-US" sz="3000" dirty="0">
                <a:solidFill>
                  <a:srgbClr val="000000"/>
                </a:solidFill>
                <a:latin typeface="Times New Roman"/>
                <a:cs typeface="Times New Roman"/>
              </a:rPr>
              <a:t> the scribe? Where is the disputer of this age? Has not God made foolish the wisdom of this world? </a:t>
            </a:r>
            <a:r>
              <a:rPr lang="en-US" sz="3000" b="1" baseline="30000" dirty="0">
                <a:solidFill>
                  <a:srgbClr val="000000"/>
                </a:solidFill>
                <a:latin typeface="Times New Roman"/>
                <a:cs typeface="Times New Roman"/>
              </a:rPr>
              <a:t>21 </a:t>
            </a:r>
            <a:r>
              <a:rPr lang="en-US" sz="3000" dirty="0">
                <a:solidFill>
                  <a:srgbClr val="000000"/>
                </a:solidFill>
                <a:latin typeface="Times New Roman"/>
                <a:cs typeface="Times New Roman"/>
              </a:rPr>
              <a:t>For since, in the wisdom of God, the world through wisdom did not know God, it pleased God through the foolishness of the message preached to save those who believe. </a:t>
            </a:r>
            <a:r>
              <a:rPr lang="en-US" sz="3000" b="1" baseline="30000" dirty="0">
                <a:solidFill>
                  <a:srgbClr val="000000"/>
                </a:solidFill>
                <a:latin typeface="Times New Roman"/>
                <a:cs typeface="Times New Roman"/>
              </a:rPr>
              <a:t>22 </a:t>
            </a:r>
            <a:r>
              <a:rPr lang="en-US" sz="3000" u="sng" dirty="0">
                <a:solidFill>
                  <a:srgbClr val="000000"/>
                </a:solidFill>
                <a:latin typeface="Times New Roman"/>
                <a:cs typeface="Times New Roman"/>
              </a:rPr>
              <a:t>For Jews request a sign, and Greeks seek after wisdom</a:t>
            </a:r>
            <a:r>
              <a:rPr lang="en-US" sz="3000" dirty="0">
                <a:solidFill>
                  <a:srgbClr val="000000"/>
                </a:solidFill>
                <a:latin typeface="Times New Roman"/>
                <a:cs typeface="Times New Roman"/>
              </a:rPr>
              <a:t>; </a:t>
            </a:r>
            <a:r>
              <a:rPr lang="en-US" sz="3000" b="1" baseline="30000" dirty="0">
                <a:solidFill>
                  <a:srgbClr val="000000"/>
                </a:solidFill>
                <a:latin typeface="Times New Roman"/>
                <a:cs typeface="Times New Roman"/>
              </a:rPr>
              <a:t>23 </a:t>
            </a:r>
            <a:r>
              <a:rPr lang="en-US" sz="3000" dirty="0">
                <a:solidFill>
                  <a:srgbClr val="000000"/>
                </a:solidFill>
                <a:latin typeface="Times New Roman"/>
                <a:cs typeface="Times New Roman"/>
              </a:rPr>
              <a:t>but we preach Christ crucified, to the Jews a stumbling block and to Greeks foolishness, </a:t>
            </a:r>
            <a:r>
              <a:rPr lang="en-US" sz="3000" b="1" baseline="30000" dirty="0">
                <a:solidFill>
                  <a:srgbClr val="000000"/>
                </a:solidFill>
                <a:latin typeface="Times New Roman"/>
                <a:cs typeface="Times New Roman"/>
              </a:rPr>
              <a:t>24 </a:t>
            </a:r>
            <a:r>
              <a:rPr lang="en-US" sz="3000" dirty="0">
                <a:solidFill>
                  <a:srgbClr val="000000"/>
                </a:solidFill>
                <a:latin typeface="Times New Roman"/>
                <a:cs typeface="Times New Roman"/>
              </a:rPr>
              <a:t>but to those who are called, both Jews and Greeks, Christ the power of God and the wisdom of God. </a:t>
            </a:r>
            <a:r>
              <a:rPr lang="en-US" sz="3000" b="1" baseline="30000" dirty="0">
                <a:solidFill>
                  <a:srgbClr val="000000"/>
                </a:solidFill>
                <a:latin typeface="Times New Roman"/>
                <a:cs typeface="Times New Roman"/>
              </a:rPr>
              <a:t>25 </a:t>
            </a:r>
            <a:r>
              <a:rPr lang="en-US" sz="3000" dirty="0">
                <a:solidFill>
                  <a:srgbClr val="000000"/>
                </a:solidFill>
                <a:latin typeface="Times New Roman"/>
                <a:cs typeface="Times New Roman"/>
              </a:rPr>
              <a:t>Because the foolishness of God is wiser than men, and the weakness of God is stronger than men.</a:t>
            </a:r>
          </a:p>
        </p:txBody>
      </p:sp>
    </p:spTree>
    <p:extLst>
      <p:ext uri="{BB962C8B-B14F-4D97-AF65-F5344CB8AC3E}">
        <p14:creationId xmlns:p14="http://schemas.microsoft.com/office/powerpoint/2010/main" val="539768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CBA85-DE32-1B4E-A43C-EC4CE4D3020F}"/>
              </a:ext>
            </a:extLst>
          </p:cNvPr>
          <p:cNvSpPr>
            <a:spLocks noGrp="1"/>
          </p:cNvSpPr>
          <p:nvPr>
            <p:ph type="title"/>
          </p:nvPr>
        </p:nvSpPr>
        <p:spPr>
          <a:xfrm>
            <a:off x="0" y="-5"/>
            <a:ext cx="9144000" cy="770969"/>
          </a:xfrm>
        </p:spPr>
        <p:txBody>
          <a:bodyPr anchor="ctr">
            <a:normAutofit/>
          </a:bodyPr>
          <a:lstStyle/>
          <a:p>
            <a:pPr algn="ctr"/>
            <a:r>
              <a:rPr lang="en-US" b="1" dirty="0">
                <a:solidFill>
                  <a:srgbClr val="C00000"/>
                </a:solidFill>
                <a:effectLst>
                  <a:innerShdw blurRad="25400" dist="25400" dir="13500000">
                    <a:prstClr val="black">
                      <a:alpha val="70000"/>
                    </a:prstClr>
                  </a:innerShdw>
                </a:effectLst>
                <a:latin typeface="Times New Roman" panose="02020603050405020304" pitchFamily="18" charset="0"/>
                <a:cs typeface="Times New Roman" panose="02020603050405020304" pitchFamily="18" charset="0"/>
              </a:rPr>
              <a:t>Questions</a:t>
            </a:r>
          </a:p>
        </p:txBody>
      </p:sp>
      <p:sp>
        <p:nvSpPr>
          <p:cNvPr id="3" name="TextBox 2">
            <a:extLst>
              <a:ext uri="{FF2B5EF4-FFF2-40B4-BE49-F238E27FC236}">
                <a16:creationId xmlns:a16="http://schemas.microsoft.com/office/drawing/2014/main" id="{F4EA37C3-B955-484C-8A3E-06B6650DB1BD}"/>
              </a:ext>
            </a:extLst>
          </p:cNvPr>
          <p:cNvSpPr txBox="1"/>
          <p:nvPr/>
        </p:nvSpPr>
        <p:spPr>
          <a:xfrm>
            <a:off x="62753" y="708204"/>
            <a:ext cx="8892988" cy="6247864"/>
          </a:xfrm>
          <a:prstGeom prst="rect">
            <a:avLst/>
          </a:prstGeom>
          <a:noFill/>
        </p:spPr>
        <p:txBody>
          <a:bodyPr wrap="square" rtlCol="0">
            <a:spAutoFit/>
          </a:bodyPr>
          <a:lstStyle/>
          <a:p>
            <a:pPr lvl="0"/>
            <a:r>
              <a:rPr lang="en-US" sz="2000" dirty="0">
                <a:solidFill>
                  <a:schemeClr val="bg1"/>
                </a:solidFill>
                <a:latin typeface="Times New Roman" panose="02020603050405020304" pitchFamily="18" charset="0"/>
                <a:cs typeface="Times New Roman" panose="02020603050405020304" pitchFamily="18" charset="0"/>
              </a:rPr>
              <a:t>11. Why did Paul say he was glad he had only baptized a few in Corinth?  Was it because baptism was not important? Prove your answer. ____________________ _________________________________________________________________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pPr lvl="0"/>
            <a:endParaRPr lang="en-US" sz="1600" dirty="0">
              <a:solidFill>
                <a:schemeClr val="bg1"/>
              </a:solidFill>
              <a:latin typeface="Times New Roman" panose="02020603050405020304" pitchFamily="18" charset="0"/>
              <a:cs typeface="Times New Roman" panose="02020603050405020304" pitchFamily="18" charset="0"/>
            </a:endParaRPr>
          </a:p>
          <a:p>
            <a:pPr lvl="0"/>
            <a:r>
              <a:rPr lang="en-US" sz="2000" dirty="0">
                <a:solidFill>
                  <a:schemeClr val="bg1"/>
                </a:solidFill>
                <a:latin typeface="Times New Roman" panose="02020603050405020304" pitchFamily="18" charset="0"/>
                <a:cs typeface="Times New Roman" panose="02020603050405020304" pitchFamily="18" charset="0"/>
              </a:rPr>
              <a:t>12. In what two ways do men view the message of the cross? __________________ ___________________________________________________________________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13. What is meant by the term “message of the cross”? _______________________ ____________________________________________________________________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14. “For since, in the ______________ of _________, the ______________ through ___________ did not know ________, it pleased God through the ____________ of the message _______________ to save those who 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15.</a:t>
            </a:r>
            <a:r>
              <a:rPr lang="en-US" sz="2000" dirty="0">
                <a:solidFill>
                  <a:schemeClr val="bg1"/>
                </a:solidFill>
                <a:latin typeface="Times New Roman" panose="02020603050405020304" pitchFamily="18" charset="0"/>
                <a:cs typeface="Times New Roman" panose="02020603050405020304" pitchFamily="18" charset="0"/>
              </a:rPr>
              <a:t> What does the text say that the Jews were seeking? 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16. What does the text say that the Gentiles were seeking? 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17. How was the message of a crucified Christ seen by the Jews? 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18. How was the message of a crucified Christ seen by the Gentiles? ____________ </a:t>
            </a:r>
          </a:p>
        </p:txBody>
      </p:sp>
    </p:spTree>
    <p:extLst>
      <p:ext uri="{BB962C8B-B14F-4D97-AF65-F5344CB8AC3E}">
        <p14:creationId xmlns:p14="http://schemas.microsoft.com/office/powerpoint/2010/main" val="276996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CBA85-DE32-1B4E-A43C-EC4CE4D3020F}"/>
              </a:ext>
            </a:extLst>
          </p:cNvPr>
          <p:cNvSpPr>
            <a:spLocks noGrp="1"/>
          </p:cNvSpPr>
          <p:nvPr>
            <p:ph type="title"/>
          </p:nvPr>
        </p:nvSpPr>
        <p:spPr>
          <a:xfrm>
            <a:off x="0" y="-5"/>
            <a:ext cx="9144000" cy="770969"/>
          </a:xfrm>
        </p:spPr>
        <p:txBody>
          <a:bodyPr anchor="ctr">
            <a:normAutofit/>
          </a:bodyPr>
          <a:lstStyle/>
          <a:p>
            <a:pPr algn="ctr"/>
            <a:r>
              <a:rPr lang="en-US" b="1" dirty="0">
                <a:solidFill>
                  <a:srgbClr val="C00000"/>
                </a:solidFill>
                <a:effectLst>
                  <a:innerShdw blurRad="25400" dist="25400" dir="13500000">
                    <a:prstClr val="black">
                      <a:alpha val="70000"/>
                    </a:prstClr>
                  </a:innerShdw>
                </a:effectLst>
                <a:latin typeface="Times New Roman" panose="02020603050405020304" pitchFamily="18" charset="0"/>
                <a:cs typeface="Times New Roman" panose="02020603050405020304" pitchFamily="18" charset="0"/>
              </a:rPr>
              <a:t>Questions</a:t>
            </a:r>
          </a:p>
        </p:txBody>
      </p:sp>
      <p:sp>
        <p:nvSpPr>
          <p:cNvPr id="3" name="TextBox 2">
            <a:extLst>
              <a:ext uri="{FF2B5EF4-FFF2-40B4-BE49-F238E27FC236}">
                <a16:creationId xmlns:a16="http://schemas.microsoft.com/office/drawing/2014/main" id="{F4EA37C3-B955-484C-8A3E-06B6650DB1BD}"/>
              </a:ext>
            </a:extLst>
          </p:cNvPr>
          <p:cNvSpPr txBox="1"/>
          <p:nvPr/>
        </p:nvSpPr>
        <p:spPr>
          <a:xfrm>
            <a:off x="62753" y="708204"/>
            <a:ext cx="8892988" cy="6247864"/>
          </a:xfrm>
          <a:prstGeom prst="rect">
            <a:avLst/>
          </a:prstGeom>
          <a:noFill/>
        </p:spPr>
        <p:txBody>
          <a:bodyPr wrap="square" rtlCol="0">
            <a:spAutoFit/>
          </a:bodyPr>
          <a:lstStyle/>
          <a:p>
            <a:pPr lvl="0"/>
            <a:r>
              <a:rPr lang="en-US" sz="2000" dirty="0">
                <a:solidFill>
                  <a:schemeClr val="bg1"/>
                </a:solidFill>
                <a:latin typeface="Times New Roman" panose="02020603050405020304" pitchFamily="18" charset="0"/>
                <a:cs typeface="Times New Roman" panose="02020603050405020304" pitchFamily="18" charset="0"/>
              </a:rPr>
              <a:t>11. Why did Paul say he was glad he had only baptized a few in Corinth?  Was it because baptism was not important? Prove your answer. ____________________ _________________________________________________________________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pPr lvl="0"/>
            <a:endParaRPr lang="en-US" sz="1600" dirty="0">
              <a:solidFill>
                <a:schemeClr val="bg1"/>
              </a:solidFill>
              <a:latin typeface="Times New Roman" panose="02020603050405020304" pitchFamily="18" charset="0"/>
              <a:cs typeface="Times New Roman" panose="02020603050405020304" pitchFamily="18" charset="0"/>
            </a:endParaRPr>
          </a:p>
          <a:p>
            <a:pPr lvl="0"/>
            <a:r>
              <a:rPr lang="en-US" sz="2000" dirty="0">
                <a:solidFill>
                  <a:schemeClr val="bg1"/>
                </a:solidFill>
                <a:latin typeface="Times New Roman" panose="02020603050405020304" pitchFamily="18" charset="0"/>
                <a:cs typeface="Times New Roman" panose="02020603050405020304" pitchFamily="18" charset="0"/>
              </a:rPr>
              <a:t>12. In what two ways do men view the message of the cross? __________________ ___________________________________________________________________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13. What is meant by the term “message of the cross”? _______________________ ____________________________________________________________________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14. “For since, in the ______________ of _________, the ______________ through ___________ did not know ________, it pleased God through the ____________ of the message _______________ to save those who 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15. What does the text say that the Jews were seeking? 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16.</a:t>
            </a:r>
            <a:r>
              <a:rPr lang="en-US" sz="2000" dirty="0">
                <a:solidFill>
                  <a:schemeClr val="bg1"/>
                </a:solidFill>
                <a:latin typeface="Times New Roman" panose="02020603050405020304" pitchFamily="18" charset="0"/>
                <a:cs typeface="Times New Roman" panose="02020603050405020304" pitchFamily="18" charset="0"/>
              </a:rPr>
              <a:t> What does the text say that the Gentiles were seeking? 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17. How was the message of a crucified Christ seen by the Jews? 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18. How was the message of a crucified Christ seen by the Gentiles? ____________ </a:t>
            </a:r>
          </a:p>
        </p:txBody>
      </p:sp>
    </p:spTree>
    <p:extLst>
      <p:ext uri="{BB962C8B-B14F-4D97-AF65-F5344CB8AC3E}">
        <p14:creationId xmlns:p14="http://schemas.microsoft.com/office/powerpoint/2010/main" val="1081823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65641"/>
            <a:ext cx="9144000" cy="769441"/>
          </a:xfrm>
          <a:prstGeom prst="rect">
            <a:avLst/>
          </a:prstGeom>
          <a:noFill/>
        </p:spPr>
        <p:txBody>
          <a:bodyPr wrap="square" rtlCol="0">
            <a:spAutoFit/>
          </a:bodyPr>
          <a:lstStyle/>
          <a:p>
            <a:pPr algn="ctr"/>
            <a:r>
              <a:rPr lang="en-US" sz="4400" b="1" dirty="0">
                <a:solidFill>
                  <a:srgbClr val="800000"/>
                </a:solidFill>
                <a:latin typeface="Times New Roman"/>
                <a:cs typeface="Times New Roman"/>
              </a:rPr>
              <a:t>1</a:t>
            </a:r>
            <a:r>
              <a:rPr lang="en-US" sz="4400" b="1" baseline="30000" dirty="0">
                <a:solidFill>
                  <a:srgbClr val="800000"/>
                </a:solidFill>
                <a:latin typeface="Times New Roman"/>
                <a:cs typeface="Times New Roman"/>
              </a:rPr>
              <a:t>st</a:t>
            </a:r>
            <a:r>
              <a:rPr lang="en-US" sz="4400" b="1" dirty="0">
                <a:solidFill>
                  <a:srgbClr val="800000"/>
                </a:solidFill>
                <a:latin typeface="Times New Roman"/>
                <a:cs typeface="Times New Roman"/>
              </a:rPr>
              <a:t> Corinthians 1</a:t>
            </a:r>
          </a:p>
        </p:txBody>
      </p:sp>
      <p:sp>
        <p:nvSpPr>
          <p:cNvPr id="3" name="Rectangle 2"/>
          <p:cNvSpPr/>
          <p:nvPr/>
        </p:nvSpPr>
        <p:spPr>
          <a:xfrm>
            <a:off x="128854" y="882027"/>
            <a:ext cx="9015146" cy="6093976"/>
          </a:xfrm>
          <a:prstGeom prst="rect">
            <a:avLst/>
          </a:prstGeom>
        </p:spPr>
        <p:txBody>
          <a:bodyPr wrap="square">
            <a:spAutoFit/>
          </a:bodyPr>
          <a:lstStyle/>
          <a:p>
            <a:r>
              <a:rPr lang="en-US" sz="3000" b="1" baseline="30000" dirty="0">
                <a:solidFill>
                  <a:srgbClr val="000000"/>
                </a:solidFill>
                <a:latin typeface="Times New Roman"/>
                <a:cs typeface="Times New Roman"/>
              </a:rPr>
              <a:t>20 </a:t>
            </a:r>
            <a:r>
              <a:rPr lang="en-US" sz="3000" dirty="0">
                <a:solidFill>
                  <a:srgbClr val="000000"/>
                </a:solidFill>
                <a:latin typeface="Times New Roman"/>
                <a:cs typeface="Times New Roman"/>
              </a:rPr>
              <a:t>Where </a:t>
            </a:r>
            <a:r>
              <a:rPr lang="en-US" sz="3000" i="1" dirty="0">
                <a:solidFill>
                  <a:srgbClr val="000000"/>
                </a:solidFill>
                <a:latin typeface="Times New Roman"/>
                <a:cs typeface="Times New Roman"/>
              </a:rPr>
              <a:t>is</a:t>
            </a:r>
            <a:r>
              <a:rPr lang="en-US" sz="3000" dirty="0">
                <a:solidFill>
                  <a:srgbClr val="000000"/>
                </a:solidFill>
                <a:latin typeface="Times New Roman"/>
                <a:cs typeface="Times New Roman"/>
              </a:rPr>
              <a:t> the wise? Where </a:t>
            </a:r>
            <a:r>
              <a:rPr lang="en-US" sz="3000" i="1" dirty="0">
                <a:solidFill>
                  <a:srgbClr val="000000"/>
                </a:solidFill>
                <a:latin typeface="Times New Roman"/>
                <a:cs typeface="Times New Roman"/>
              </a:rPr>
              <a:t>is</a:t>
            </a:r>
            <a:r>
              <a:rPr lang="en-US" sz="3000" dirty="0">
                <a:solidFill>
                  <a:srgbClr val="000000"/>
                </a:solidFill>
                <a:latin typeface="Times New Roman"/>
                <a:cs typeface="Times New Roman"/>
              </a:rPr>
              <a:t> the scribe? Where is the disputer of this age? Has not God made foolish the wisdom of this world? </a:t>
            </a:r>
            <a:r>
              <a:rPr lang="en-US" sz="3000" b="1" baseline="30000" dirty="0">
                <a:solidFill>
                  <a:srgbClr val="000000"/>
                </a:solidFill>
                <a:latin typeface="Times New Roman"/>
                <a:cs typeface="Times New Roman"/>
              </a:rPr>
              <a:t>21 </a:t>
            </a:r>
            <a:r>
              <a:rPr lang="en-US" sz="3000" dirty="0">
                <a:solidFill>
                  <a:srgbClr val="000000"/>
                </a:solidFill>
                <a:latin typeface="Times New Roman"/>
                <a:cs typeface="Times New Roman"/>
              </a:rPr>
              <a:t>For since, in the wisdom of God, the world through wisdom did not know God, it pleased God through the foolishness of the message preached to save those who believe. </a:t>
            </a:r>
            <a:r>
              <a:rPr lang="en-US" sz="3000" b="1" baseline="30000" dirty="0">
                <a:solidFill>
                  <a:srgbClr val="000000"/>
                </a:solidFill>
                <a:latin typeface="Times New Roman"/>
                <a:cs typeface="Times New Roman"/>
              </a:rPr>
              <a:t>22 </a:t>
            </a:r>
            <a:r>
              <a:rPr lang="en-US" sz="3000" dirty="0">
                <a:solidFill>
                  <a:srgbClr val="000000"/>
                </a:solidFill>
                <a:latin typeface="Times New Roman"/>
                <a:cs typeface="Times New Roman"/>
              </a:rPr>
              <a:t>For Jews request a sign, and Greeks seek after wisdom; </a:t>
            </a:r>
            <a:r>
              <a:rPr lang="en-US" sz="3000" b="1" baseline="30000" dirty="0">
                <a:solidFill>
                  <a:srgbClr val="000000"/>
                </a:solidFill>
                <a:latin typeface="Times New Roman"/>
                <a:cs typeface="Times New Roman"/>
              </a:rPr>
              <a:t>23 </a:t>
            </a:r>
            <a:r>
              <a:rPr lang="en-US" sz="3000" u="sng" dirty="0">
                <a:solidFill>
                  <a:srgbClr val="000000"/>
                </a:solidFill>
                <a:latin typeface="Times New Roman"/>
                <a:cs typeface="Times New Roman"/>
              </a:rPr>
              <a:t>but we preach Christ crucified, to the Jews a stumbling block and to Greeks foolishness</a:t>
            </a:r>
            <a:r>
              <a:rPr lang="en-US" sz="3000" dirty="0">
                <a:solidFill>
                  <a:srgbClr val="000000"/>
                </a:solidFill>
                <a:latin typeface="Times New Roman"/>
                <a:cs typeface="Times New Roman"/>
              </a:rPr>
              <a:t>, </a:t>
            </a:r>
            <a:r>
              <a:rPr lang="en-US" sz="3000" b="1" baseline="30000" dirty="0">
                <a:solidFill>
                  <a:srgbClr val="000000"/>
                </a:solidFill>
                <a:latin typeface="Times New Roman"/>
                <a:cs typeface="Times New Roman"/>
              </a:rPr>
              <a:t>24 </a:t>
            </a:r>
            <a:r>
              <a:rPr lang="en-US" sz="3000" dirty="0">
                <a:solidFill>
                  <a:srgbClr val="000000"/>
                </a:solidFill>
                <a:latin typeface="Times New Roman"/>
                <a:cs typeface="Times New Roman"/>
              </a:rPr>
              <a:t>but to those who are called, both Jews and Greeks, Christ the power of God and the wisdom of God. </a:t>
            </a:r>
            <a:r>
              <a:rPr lang="en-US" sz="3000" b="1" baseline="30000" dirty="0">
                <a:solidFill>
                  <a:srgbClr val="000000"/>
                </a:solidFill>
                <a:latin typeface="Times New Roman"/>
                <a:cs typeface="Times New Roman"/>
              </a:rPr>
              <a:t>25 </a:t>
            </a:r>
            <a:r>
              <a:rPr lang="en-US" sz="3000" dirty="0">
                <a:solidFill>
                  <a:srgbClr val="000000"/>
                </a:solidFill>
                <a:latin typeface="Times New Roman"/>
                <a:cs typeface="Times New Roman"/>
              </a:rPr>
              <a:t>Because the foolishness of God is wiser than men, and the weakness of God is stronger than men.</a:t>
            </a:r>
          </a:p>
        </p:txBody>
      </p:sp>
    </p:spTree>
    <p:extLst>
      <p:ext uri="{BB962C8B-B14F-4D97-AF65-F5344CB8AC3E}">
        <p14:creationId xmlns:p14="http://schemas.microsoft.com/office/powerpoint/2010/main" val="2994049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CBA85-DE32-1B4E-A43C-EC4CE4D3020F}"/>
              </a:ext>
            </a:extLst>
          </p:cNvPr>
          <p:cNvSpPr>
            <a:spLocks noGrp="1"/>
          </p:cNvSpPr>
          <p:nvPr>
            <p:ph type="title"/>
          </p:nvPr>
        </p:nvSpPr>
        <p:spPr>
          <a:xfrm>
            <a:off x="0" y="-5"/>
            <a:ext cx="9144000" cy="770969"/>
          </a:xfrm>
        </p:spPr>
        <p:txBody>
          <a:bodyPr anchor="ctr">
            <a:normAutofit/>
          </a:bodyPr>
          <a:lstStyle/>
          <a:p>
            <a:pPr algn="ctr"/>
            <a:r>
              <a:rPr lang="en-US" b="1" dirty="0">
                <a:solidFill>
                  <a:srgbClr val="C00000"/>
                </a:solidFill>
                <a:effectLst>
                  <a:innerShdw blurRad="25400" dist="25400" dir="13500000">
                    <a:prstClr val="black">
                      <a:alpha val="70000"/>
                    </a:prstClr>
                  </a:innerShdw>
                </a:effectLst>
                <a:latin typeface="Times New Roman" panose="02020603050405020304" pitchFamily="18" charset="0"/>
                <a:cs typeface="Times New Roman" panose="02020603050405020304" pitchFamily="18" charset="0"/>
              </a:rPr>
              <a:t>Questions</a:t>
            </a:r>
          </a:p>
        </p:txBody>
      </p:sp>
      <p:sp>
        <p:nvSpPr>
          <p:cNvPr id="3" name="TextBox 2">
            <a:extLst>
              <a:ext uri="{FF2B5EF4-FFF2-40B4-BE49-F238E27FC236}">
                <a16:creationId xmlns:a16="http://schemas.microsoft.com/office/drawing/2014/main" id="{F4EA37C3-B955-484C-8A3E-06B6650DB1BD}"/>
              </a:ext>
            </a:extLst>
          </p:cNvPr>
          <p:cNvSpPr txBox="1"/>
          <p:nvPr/>
        </p:nvSpPr>
        <p:spPr>
          <a:xfrm>
            <a:off x="62753" y="708204"/>
            <a:ext cx="8892988" cy="6247864"/>
          </a:xfrm>
          <a:prstGeom prst="rect">
            <a:avLst/>
          </a:prstGeom>
          <a:noFill/>
        </p:spPr>
        <p:txBody>
          <a:bodyPr wrap="square" rtlCol="0">
            <a:spAutoFit/>
          </a:bodyPr>
          <a:lstStyle/>
          <a:p>
            <a:pPr lvl="0"/>
            <a:r>
              <a:rPr lang="en-US" sz="2000" dirty="0">
                <a:solidFill>
                  <a:schemeClr val="bg1"/>
                </a:solidFill>
                <a:latin typeface="Times New Roman" panose="02020603050405020304" pitchFamily="18" charset="0"/>
                <a:cs typeface="Times New Roman" panose="02020603050405020304" pitchFamily="18" charset="0"/>
              </a:rPr>
              <a:t>11. Why did Paul say he was glad he had only baptized a few in Corinth?  Was it because baptism was not important? Prove your answer. ____________________ _________________________________________________________________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pPr lvl="0"/>
            <a:endParaRPr lang="en-US" sz="1600" dirty="0">
              <a:solidFill>
                <a:schemeClr val="bg1"/>
              </a:solidFill>
              <a:latin typeface="Times New Roman" panose="02020603050405020304" pitchFamily="18" charset="0"/>
              <a:cs typeface="Times New Roman" panose="02020603050405020304" pitchFamily="18" charset="0"/>
            </a:endParaRPr>
          </a:p>
          <a:p>
            <a:pPr lvl="0"/>
            <a:r>
              <a:rPr lang="en-US" sz="2000" dirty="0">
                <a:solidFill>
                  <a:schemeClr val="bg1"/>
                </a:solidFill>
                <a:latin typeface="Times New Roman" panose="02020603050405020304" pitchFamily="18" charset="0"/>
                <a:cs typeface="Times New Roman" panose="02020603050405020304" pitchFamily="18" charset="0"/>
              </a:rPr>
              <a:t>12. In what two ways do men view the message of the cross? __________________ ___________________________________________________________________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13. What is meant by the term “message of the cross”? _______________________ ____________________________________________________________________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14. “For since, in the ______________ of _________, the ______________ through ___________ did not know ________, it pleased God through the ____________ of the message _______________ to save those who 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15. What does the text say that the Jews were seeking? 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16. What does the text say that the Gentiles were seeking? 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17.</a:t>
            </a:r>
            <a:r>
              <a:rPr lang="en-US" sz="2000" dirty="0">
                <a:solidFill>
                  <a:schemeClr val="bg1"/>
                </a:solidFill>
                <a:latin typeface="Times New Roman" panose="02020603050405020304" pitchFamily="18" charset="0"/>
                <a:cs typeface="Times New Roman" panose="02020603050405020304" pitchFamily="18" charset="0"/>
              </a:rPr>
              <a:t> How was the message of a crucified Christ seen by the Jews? 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18. How was the message of a crucified Christ seen by the Gentiles? ____________ </a:t>
            </a:r>
          </a:p>
        </p:txBody>
      </p:sp>
    </p:spTree>
    <p:extLst>
      <p:ext uri="{BB962C8B-B14F-4D97-AF65-F5344CB8AC3E}">
        <p14:creationId xmlns:p14="http://schemas.microsoft.com/office/powerpoint/2010/main" val="3098882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CBA85-DE32-1B4E-A43C-EC4CE4D3020F}"/>
              </a:ext>
            </a:extLst>
          </p:cNvPr>
          <p:cNvSpPr>
            <a:spLocks noGrp="1"/>
          </p:cNvSpPr>
          <p:nvPr>
            <p:ph type="title"/>
          </p:nvPr>
        </p:nvSpPr>
        <p:spPr>
          <a:xfrm>
            <a:off x="0" y="-5"/>
            <a:ext cx="9144000" cy="770969"/>
          </a:xfrm>
        </p:spPr>
        <p:txBody>
          <a:bodyPr anchor="ctr">
            <a:normAutofit/>
          </a:bodyPr>
          <a:lstStyle/>
          <a:p>
            <a:pPr algn="ctr"/>
            <a:r>
              <a:rPr lang="en-US" b="1" dirty="0">
                <a:solidFill>
                  <a:srgbClr val="C00000"/>
                </a:solidFill>
                <a:effectLst>
                  <a:innerShdw blurRad="25400" dist="25400" dir="13500000">
                    <a:prstClr val="black">
                      <a:alpha val="70000"/>
                    </a:prstClr>
                  </a:innerShdw>
                </a:effectLst>
                <a:latin typeface="Times New Roman" panose="02020603050405020304" pitchFamily="18" charset="0"/>
                <a:cs typeface="Times New Roman" panose="02020603050405020304" pitchFamily="18" charset="0"/>
              </a:rPr>
              <a:t>Questions</a:t>
            </a:r>
          </a:p>
        </p:txBody>
      </p:sp>
      <p:sp>
        <p:nvSpPr>
          <p:cNvPr id="3" name="TextBox 2">
            <a:extLst>
              <a:ext uri="{FF2B5EF4-FFF2-40B4-BE49-F238E27FC236}">
                <a16:creationId xmlns:a16="http://schemas.microsoft.com/office/drawing/2014/main" id="{F4EA37C3-B955-484C-8A3E-06B6650DB1BD}"/>
              </a:ext>
            </a:extLst>
          </p:cNvPr>
          <p:cNvSpPr txBox="1"/>
          <p:nvPr/>
        </p:nvSpPr>
        <p:spPr>
          <a:xfrm>
            <a:off x="62753" y="708204"/>
            <a:ext cx="8892988" cy="6247864"/>
          </a:xfrm>
          <a:prstGeom prst="rect">
            <a:avLst/>
          </a:prstGeom>
          <a:noFill/>
        </p:spPr>
        <p:txBody>
          <a:bodyPr wrap="square" rtlCol="0">
            <a:spAutoFit/>
          </a:bodyPr>
          <a:lstStyle/>
          <a:p>
            <a:pPr lvl="0"/>
            <a:r>
              <a:rPr lang="en-US" sz="2000" dirty="0">
                <a:solidFill>
                  <a:schemeClr val="bg1"/>
                </a:solidFill>
                <a:latin typeface="Times New Roman" panose="02020603050405020304" pitchFamily="18" charset="0"/>
                <a:cs typeface="Times New Roman" panose="02020603050405020304" pitchFamily="18" charset="0"/>
              </a:rPr>
              <a:t>11. Why did Paul say he was glad he had only baptized a few in Corinth?  Was it because baptism was not important? Prove your answer. ____________________ _________________________________________________________________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pPr lvl="0"/>
            <a:endParaRPr lang="en-US" sz="1600" dirty="0">
              <a:solidFill>
                <a:schemeClr val="bg1"/>
              </a:solidFill>
              <a:latin typeface="Times New Roman" panose="02020603050405020304" pitchFamily="18" charset="0"/>
              <a:cs typeface="Times New Roman" panose="02020603050405020304" pitchFamily="18" charset="0"/>
            </a:endParaRPr>
          </a:p>
          <a:p>
            <a:pPr lvl="0"/>
            <a:r>
              <a:rPr lang="en-US" sz="2000" dirty="0">
                <a:solidFill>
                  <a:schemeClr val="bg1"/>
                </a:solidFill>
                <a:latin typeface="Times New Roman" panose="02020603050405020304" pitchFamily="18" charset="0"/>
                <a:cs typeface="Times New Roman" panose="02020603050405020304" pitchFamily="18" charset="0"/>
              </a:rPr>
              <a:t>12. In what two ways do men view the message of the cross? __________________ ___________________________________________________________________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13. What is meant by the term “message of the cross”? _______________________ ____________________________________________________________________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14. “For since, in the ______________ of _________, the ______________ through ___________ did not know ________, it pleased God through the ____________ of the message _______________ to save those who 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15. What does the text say that the Jews were seeking? _____________________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16. What does the text say that the Gentiles were seeking? ___________________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17. How was the message of a crucified Christ seen by the Jews? _______________ </a:t>
            </a:r>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18.</a:t>
            </a:r>
            <a:r>
              <a:rPr lang="en-US" sz="2000" dirty="0">
                <a:solidFill>
                  <a:schemeClr val="bg1"/>
                </a:solidFill>
                <a:latin typeface="Times New Roman" panose="02020603050405020304" pitchFamily="18" charset="0"/>
                <a:cs typeface="Times New Roman" panose="02020603050405020304" pitchFamily="18" charset="0"/>
              </a:rPr>
              <a:t> How was the message of a crucified Christ seen by the Gentiles? ____________ </a:t>
            </a:r>
          </a:p>
        </p:txBody>
      </p:sp>
    </p:spTree>
    <p:extLst>
      <p:ext uri="{BB962C8B-B14F-4D97-AF65-F5344CB8AC3E}">
        <p14:creationId xmlns:p14="http://schemas.microsoft.com/office/powerpoint/2010/main" val="402820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65641"/>
            <a:ext cx="9144000" cy="769441"/>
          </a:xfrm>
          <a:prstGeom prst="rect">
            <a:avLst/>
          </a:prstGeom>
          <a:noFill/>
        </p:spPr>
        <p:txBody>
          <a:bodyPr wrap="square" rtlCol="0">
            <a:spAutoFit/>
          </a:bodyPr>
          <a:lstStyle/>
          <a:p>
            <a:pPr algn="ctr"/>
            <a:r>
              <a:rPr lang="en-US" sz="4400" b="1" dirty="0">
                <a:solidFill>
                  <a:srgbClr val="800000"/>
                </a:solidFill>
                <a:latin typeface="Times New Roman"/>
                <a:cs typeface="Times New Roman"/>
              </a:rPr>
              <a:t>1</a:t>
            </a:r>
            <a:r>
              <a:rPr lang="en-US" sz="4400" b="1" baseline="30000" dirty="0">
                <a:solidFill>
                  <a:srgbClr val="800000"/>
                </a:solidFill>
                <a:latin typeface="Times New Roman"/>
                <a:cs typeface="Times New Roman"/>
              </a:rPr>
              <a:t>st</a:t>
            </a:r>
            <a:r>
              <a:rPr lang="en-US" sz="4400" b="1" dirty="0">
                <a:solidFill>
                  <a:srgbClr val="800000"/>
                </a:solidFill>
                <a:latin typeface="Times New Roman"/>
                <a:cs typeface="Times New Roman"/>
              </a:rPr>
              <a:t> Corinthians 1</a:t>
            </a:r>
          </a:p>
        </p:txBody>
      </p:sp>
      <p:sp>
        <p:nvSpPr>
          <p:cNvPr id="3" name="Rectangle 2"/>
          <p:cNvSpPr/>
          <p:nvPr/>
        </p:nvSpPr>
        <p:spPr>
          <a:xfrm>
            <a:off x="128854" y="826812"/>
            <a:ext cx="9015146" cy="6093976"/>
          </a:xfrm>
          <a:prstGeom prst="rect">
            <a:avLst/>
          </a:prstGeom>
        </p:spPr>
        <p:txBody>
          <a:bodyPr wrap="square">
            <a:spAutoFit/>
          </a:bodyPr>
          <a:lstStyle/>
          <a:p>
            <a:r>
              <a:rPr lang="en-US" sz="3000" b="1" baseline="30000" dirty="0">
                <a:solidFill>
                  <a:srgbClr val="000000"/>
                </a:solidFill>
                <a:latin typeface="Times New Roman"/>
                <a:cs typeface="Times New Roman"/>
              </a:rPr>
              <a:t>26 </a:t>
            </a:r>
            <a:r>
              <a:rPr lang="en-US" sz="3000" u="sng" dirty="0">
                <a:solidFill>
                  <a:srgbClr val="000000"/>
                </a:solidFill>
                <a:latin typeface="Times New Roman"/>
                <a:cs typeface="Times New Roman"/>
              </a:rPr>
              <a:t>For you see your calling, brethren</a:t>
            </a:r>
            <a:r>
              <a:rPr lang="en-US" sz="3000" dirty="0">
                <a:solidFill>
                  <a:srgbClr val="000000"/>
                </a:solidFill>
                <a:latin typeface="Times New Roman"/>
                <a:cs typeface="Times New Roman"/>
              </a:rPr>
              <a:t>, that not many wise according to the flesh, not many mighty, not many noble, </a:t>
            </a:r>
            <a:r>
              <a:rPr lang="en-US" sz="3000" i="1" dirty="0">
                <a:solidFill>
                  <a:srgbClr val="000000"/>
                </a:solidFill>
                <a:latin typeface="Times New Roman"/>
                <a:cs typeface="Times New Roman"/>
              </a:rPr>
              <a:t>are called</a:t>
            </a:r>
            <a:r>
              <a:rPr lang="en-US" sz="3000" dirty="0">
                <a:solidFill>
                  <a:srgbClr val="000000"/>
                </a:solidFill>
                <a:latin typeface="Times New Roman"/>
                <a:cs typeface="Times New Roman"/>
              </a:rPr>
              <a:t>. </a:t>
            </a:r>
            <a:r>
              <a:rPr lang="en-US" sz="3000" b="1" baseline="30000" dirty="0">
                <a:solidFill>
                  <a:srgbClr val="000000"/>
                </a:solidFill>
                <a:latin typeface="Times New Roman"/>
                <a:cs typeface="Times New Roman"/>
              </a:rPr>
              <a:t>27 </a:t>
            </a:r>
            <a:r>
              <a:rPr lang="en-US" sz="3000" dirty="0">
                <a:solidFill>
                  <a:srgbClr val="000000"/>
                </a:solidFill>
                <a:latin typeface="Times New Roman"/>
                <a:cs typeface="Times New Roman"/>
              </a:rPr>
              <a:t>But God has chosen the foolish things of the world to put to shame the wise, and God has chosen the weak things of the world to put to shame the things which are mighty; </a:t>
            </a:r>
            <a:r>
              <a:rPr lang="en-US" sz="3000" b="1" baseline="30000" dirty="0">
                <a:solidFill>
                  <a:srgbClr val="000000"/>
                </a:solidFill>
                <a:latin typeface="Times New Roman"/>
                <a:cs typeface="Times New Roman"/>
              </a:rPr>
              <a:t>28 </a:t>
            </a:r>
            <a:r>
              <a:rPr lang="en-US" sz="3000" dirty="0">
                <a:solidFill>
                  <a:srgbClr val="000000"/>
                </a:solidFill>
                <a:latin typeface="Times New Roman"/>
                <a:cs typeface="Times New Roman"/>
              </a:rPr>
              <a:t>and the base things of the world and the things which are despised God has chosen, and the things which are which are not, to bring to nothing the things that are </a:t>
            </a:r>
            <a:r>
              <a:rPr lang="en-US" sz="3000" b="1" baseline="30000" dirty="0">
                <a:solidFill>
                  <a:srgbClr val="000000"/>
                </a:solidFill>
                <a:latin typeface="Times New Roman"/>
                <a:cs typeface="Times New Roman"/>
              </a:rPr>
              <a:t>29 </a:t>
            </a:r>
            <a:r>
              <a:rPr lang="en-US" sz="3000" dirty="0">
                <a:solidFill>
                  <a:srgbClr val="000000"/>
                </a:solidFill>
                <a:latin typeface="Times New Roman"/>
                <a:cs typeface="Times New Roman"/>
              </a:rPr>
              <a:t>that no flesh should glory in His presence. </a:t>
            </a:r>
            <a:r>
              <a:rPr lang="en-US" sz="3000" b="1" baseline="30000" dirty="0">
                <a:solidFill>
                  <a:srgbClr val="000000"/>
                </a:solidFill>
                <a:latin typeface="Times New Roman"/>
                <a:cs typeface="Times New Roman"/>
              </a:rPr>
              <a:t>30 </a:t>
            </a:r>
            <a:r>
              <a:rPr lang="en-US" sz="3000" dirty="0">
                <a:solidFill>
                  <a:srgbClr val="000000"/>
                </a:solidFill>
                <a:latin typeface="Times New Roman"/>
                <a:cs typeface="Times New Roman"/>
              </a:rPr>
              <a:t>But of Him you are in Christ Jesus, who became for us wisdom from God — and righteousness and sanctification and redemption — </a:t>
            </a:r>
            <a:r>
              <a:rPr lang="en-US" sz="3000" b="1" baseline="30000" dirty="0">
                <a:solidFill>
                  <a:srgbClr val="000000"/>
                </a:solidFill>
                <a:latin typeface="Times New Roman"/>
                <a:cs typeface="Times New Roman"/>
              </a:rPr>
              <a:t>31 </a:t>
            </a:r>
            <a:r>
              <a:rPr lang="en-US" sz="3000" dirty="0">
                <a:solidFill>
                  <a:srgbClr val="000000"/>
                </a:solidFill>
                <a:latin typeface="Times New Roman"/>
                <a:cs typeface="Times New Roman"/>
              </a:rPr>
              <a:t>that, as it is written,  “He who glories, let him glory in the Lord.”</a:t>
            </a:r>
          </a:p>
        </p:txBody>
      </p:sp>
    </p:spTree>
    <p:extLst>
      <p:ext uri="{BB962C8B-B14F-4D97-AF65-F5344CB8AC3E}">
        <p14:creationId xmlns:p14="http://schemas.microsoft.com/office/powerpoint/2010/main" val="3175631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CBA85-DE32-1B4E-A43C-EC4CE4D3020F}"/>
              </a:ext>
            </a:extLst>
          </p:cNvPr>
          <p:cNvSpPr>
            <a:spLocks noGrp="1"/>
          </p:cNvSpPr>
          <p:nvPr>
            <p:ph type="title"/>
          </p:nvPr>
        </p:nvSpPr>
        <p:spPr>
          <a:xfrm>
            <a:off x="0" y="-5"/>
            <a:ext cx="9144000" cy="860617"/>
          </a:xfrm>
        </p:spPr>
        <p:txBody>
          <a:bodyPr anchor="ctr"/>
          <a:lstStyle/>
          <a:p>
            <a:pPr algn="ctr"/>
            <a:r>
              <a:rPr lang="en-US" b="1" dirty="0">
                <a:solidFill>
                  <a:srgbClr val="C00000"/>
                </a:solidFill>
                <a:effectLst>
                  <a:innerShdw blurRad="25400" dist="25400" dir="13500000">
                    <a:prstClr val="black">
                      <a:alpha val="70000"/>
                    </a:prstClr>
                  </a:innerShdw>
                </a:effectLst>
                <a:latin typeface="Times New Roman" panose="02020603050405020304" pitchFamily="18" charset="0"/>
                <a:cs typeface="Times New Roman" panose="02020603050405020304" pitchFamily="18" charset="0"/>
              </a:rPr>
              <a:t>Questions</a:t>
            </a:r>
          </a:p>
        </p:txBody>
      </p:sp>
      <p:sp>
        <p:nvSpPr>
          <p:cNvPr id="3" name="TextBox 2">
            <a:extLst>
              <a:ext uri="{FF2B5EF4-FFF2-40B4-BE49-F238E27FC236}">
                <a16:creationId xmlns:a16="http://schemas.microsoft.com/office/drawing/2014/main" id="{F4EA37C3-B955-484C-8A3E-06B6650DB1BD}"/>
              </a:ext>
            </a:extLst>
          </p:cNvPr>
          <p:cNvSpPr txBox="1"/>
          <p:nvPr/>
        </p:nvSpPr>
        <p:spPr>
          <a:xfrm>
            <a:off x="62753" y="950259"/>
            <a:ext cx="8892988" cy="4708981"/>
          </a:xfrm>
          <a:prstGeom prst="rect">
            <a:avLst/>
          </a:prstGeom>
          <a:noFill/>
        </p:spPr>
        <p:txBody>
          <a:bodyPr wrap="square" rtlCol="0">
            <a:spAutoFit/>
          </a:bodyPr>
          <a:lstStyle/>
          <a:p>
            <a:pPr lvl="0"/>
            <a:r>
              <a:rPr lang="en-US" sz="2000" b="1" dirty="0">
                <a:solidFill>
                  <a:srgbClr val="0070C0"/>
                </a:solidFill>
                <a:latin typeface="Times New Roman" panose="02020603050405020304" pitchFamily="18" charset="0"/>
                <a:cs typeface="Times New Roman" panose="02020603050405020304" pitchFamily="18" charset="0"/>
              </a:rPr>
              <a:t>19.</a:t>
            </a:r>
            <a:r>
              <a:rPr lang="en-US" sz="2000" dirty="0">
                <a:solidFill>
                  <a:schemeClr val="bg1"/>
                </a:solidFill>
                <a:latin typeface="Times New Roman" panose="02020603050405020304" pitchFamily="18" charset="0"/>
                <a:cs typeface="Times New Roman" panose="02020603050405020304" pitchFamily="18" charset="0"/>
              </a:rPr>
              <a:t> “For you see your ______________, brethren, that not many _______________ according to the __________________, not many __________________, not many ________________, are _________________.”</a:t>
            </a:r>
          </a:p>
          <a:p>
            <a:r>
              <a:rPr lang="en-US" sz="20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20. Why has God chosen the foolish, weak and base things of the world? _________ ____________________________________________________________________  ____________________________________________________________________ </a:t>
            </a:r>
          </a:p>
          <a:p>
            <a:r>
              <a:rPr lang="en-US" sz="2000" dirty="0">
                <a:solidFill>
                  <a:schemeClr val="bg1"/>
                </a:solidFill>
                <a:latin typeface="Times New Roman" panose="02020603050405020304" pitchFamily="18" charset="0"/>
                <a:cs typeface="Times New Roman" panose="02020603050405020304" pitchFamily="18" charset="0"/>
              </a:rPr>
              <a:t> </a:t>
            </a:r>
          </a:p>
          <a:p>
            <a:r>
              <a:rPr lang="en-US" sz="2000" dirty="0">
                <a:solidFill>
                  <a:schemeClr val="bg1"/>
                </a:solidFill>
                <a:latin typeface="Times New Roman" panose="02020603050405020304" pitchFamily="18" charset="0"/>
                <a:cs typeface="Times New Roman" panose="02020603050405020304" pitchFamily="18" charset="0"/>
              </a:rPr>
              <a:t> </a:t>
            </a:r>
          </a:p>
          <a:p>
            <a:r>
              <a:rPr lang="en-US" sz="2000" b="1" u="sng" dirty="0">
                <a:solidFill>
                  <a:schemeClr val="bg1"/>
                </a:solidFill>
                <a:latin typeface="Times New Roman" panose="02020603050405020304" pitchFamily="18" charset="0"/>
                <a:cs typeface="Times New Roman" panose="02020603050405020304" pitchFamily="18" charset="0"/>
              </a:rPr>
              <a:t>Thought Question</a:t>
            </a:r>
            <a:r>
              <a:rPr lang="en-US" sz="2000" b="1" dirty="0">
                <a:solidFill>
                  <a:schemeClr val="bg1"/>
                </a:solidFill>
                <a:latin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Why are most of the worldly wise, wealthy and noble not attracted to the gospel message?  How has the world changed the gospel message to attract those who are not attracted to the original gospel message? ________________________________ ____________________________________________________________________ </a:t>
            </a:r>
          </a:p>
          <a:p>
            <a:r>
              <a:rPr lang="en-US" sz="2000" dirty="0">
                <a:solidFill>
                  <a:schemeClr val="bg1"/>
                </a:solidFill>
                <a:latin typeface="Times New Roman" panose="02020603050405020304" pitchFamily="18" charset="0"/>
                <a:cs typeface="Times New Roman" panose="02020603050405020304" pitchFamily="18" charset="0"/>
              </a:rPr>
              <a:t>____________________________________________________________________ </a:t>
            </a:r>
          </a:p>
        </p:txBody>
      </p:sp>
    </p:spTree>
    <p:extLst>
      <p:ext uri="{BB962C8B-B14F-4D97-AF65-F5344CB8AC3E}">
        <p14:creationId xmlns:p14="http://schemas.microsoft.com/office/powerpoint/2010/main" val="89220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65641"/>
            <a:ext cx="9144000" cy="769441"/>
          </a:xfrm>
          <a:prstGeom prst="rect">
            <a:avLst/>
          </a:prstGeom>
          <a:noFill/>
        </p:spPr>
        <p:txBody>
          <a:bodyPr wrap="square" rtlCol="0">
            <a:spAutoFit/>
          </a:bodyPr>
          <a:lstStyle/>
          <a:p>
            <a:pPr algn="ctr"/>
            <a:r>
              <a:rPr lang="en-US" sz="4400" b="1" dirty="0">
                <a:solidFill>
                  <a:srgbClr val="800000"/>
                </a:solidFill>
                <a:latin typeface="Times New Roman"/>
                <a:cs typeface="Times New Roman"/>
              </a:rPr>
              <a:t>1</a:t>
            </a:r>
            <a:r>
              <a:rPr lang="en-US" sz="4400" b="1" baseline="30000" dirty="0">
                <a:solidFill>
                  <a:srgbClr val="800000"/>
                </a:solidFill>
                <a:latin typeface="Times New Roman"/>
                <a:cs typeface="Times New Roman"/>
              </a:rPr>
              <a:t>st</a:t>
            </a:r>
            <a:r>
              <a:rPr lang="en-US" sz="4400" b="1" dirty="0">
                <a:solidFill>
                  <a:srgbClr val="800000"/>
                </a:solidFill>
                <a:latin typeface="Times New Roman"/>
                <a:cs typeface="Times New Roman"/>
              </a:rPr>
              <a:t> Corinthians 1</a:t>
            </a:r>
          </a:p>
        </p:txBody>
      </p:sp>
      <p:sp>
        <p:nvSpPr>
          <p:cNvPr id="3" name="Rectangle 2"/>
          <p:cNvSpPr/>
          <p:nvPr/>
        </p:nvSpPr>
        <p:spPr>
          <a:xfrm>
            <a:off x="128854" y="826812"/>
            <a:ext cx="9015146" cy="6093976"/>
          </a:xfrm>
          <a:prstGeom prst="rect">
            <a:avLst/>
          </a:prstGeom>
        </p:spPr>
        <p:txBody>
          <a:bodyPr wrap="square">
            <a:spAutoFit/>
          </a:bodyPr>
          <a:lstStyle/>
          <a:p>
            <a:r>
              <a:rPr lang="en-US" sz="3000" b="1" baseline="30000" dirty="0">
                <a:solidFill>
                  <a:srgbClr val="000000"/>
                </a:solidFill>
                <a:latin typeface="Times New Roman"/>
                <a:cs typeface="Times New Roman"/>
              </a:rPr>
              <a:t>26 </a:t>
            </a:r>
            <a:r>
              <a:rPr lang="en-US" sz="3000" dirty="0">
                <a:solidFill>
                  <a:srgbClr val="000000"/>
                </a:solidFill>
                <a:latin typeface="Times New Roman"/>
                <a:cs typeface="Times New Roman"/>
              </a:rPr>
              <a:t>For you see your calling, brethren, that not many wise according to the flesh, not many mighty, not many noble, </a:t>
            </a:r>
            <a:r>
              <a:rPr lang="en-US" sz="3000" i="1" dirty="0">
                <a:solidFill>
                  <a:srgbClr val="000000"/>
                </a:solidFill>
                <a:latin typeface="Times New Roman"/>
                <a:cs typeface="Times New Roman"/>
              </a:rPr>
              <a:t>are called</a:t>
            </a:r>
            <a:r>
              <a:rPr lang="en-US" sz="3000" dirty="0">
                <a:solidFill>
                  <a:srgbClr val="000000"/>
                </a:solidFill>
                <a:latin typeface="Times New Roman"/>
                <a:cs typeface="Times New Roman"/>
              </a:rPr>
              <a:t>. </a:t>
            </a:r>
            <a:r>
              <a:rPr lang="en-US" sz="3000" b="1" baseline="30000" dirty="0">
                <a:solidFill>
                  <a:srgbClr val="000000"/>
                </a:solidFill>
                <a:latin typeface="Times New Roman"/>
                <a:cs typeface="Times New Roman"/>
              </a:rPr>
              <a:t>27 </a:t>
            </a:r>
            <a:r>
              <a:rPr lang="en-US" sz="3000" u="sng" dirty="0">
                <a:solidFill>
                  <a:srgbClr val="000000"/>
                </a:solidFill>
                <a:latin typeface="Times New Roman"/>
                <a:cs typeface="Times New Roman"/>
              </a:rPr>
              <a:t>But God has chosen the foolish things of the world to put to shame the wise, and God has chosen the weak things of the world to put to shame the things which are mighty; </a:t>
            </a:r>
            <a:r>
              <a:rPr lang="en-US" sz="3000" b="1" u="sng" baseline="30000" dirty="0">
                <a:solidFill>
                  <a:srgbClr val="000000"/>
                </a:solidFill>
                <a:latin typeface="Times New Roman"/>
                <a:cs typeface="Times New Roman"/>
              </a:rPr>
              <a:t>28 </a:t>
            </a:r>
            <a:r>
              <a:rPr lang="en-US" sz="3000" u="sng" dirty="0">
                <a:solidFill>
                  <a:srgbClr val="000000"/>
                </a:solidFill>
                <a:latin typeface="Times New Roman"/>
                <a:cs typeface="Times New Roman"/>
              </a:rPr>
              <a:t>and the base things of the world and the things which are despised God has chosen, and the things which are which are not, to bring to nothing the things that are </a:t>
            </a:r>
            <a:r>
              <a:rPr lang="en-US" sz="3000" b="1" u="sng" baseline="30000" dirty="0">
                <a:solidFill>
                  <a:srgbClr val="000000"/>
                </a:solidFill>
                <a:latin typeface="Times New Roman"/>
                <a:cs typeface="Times New Roman"/>
              </a:rPr>
              <a:t>29 </a:t>
            </a:r>
            <a:r>
              <a:rPr lang="en-US" sz="3000" u="sng" dirty="0">
                <a:solidFill>
                  <a:srgbClr val="000000"/>
                </a:solidFill>
                <a:latin typeface="Times New Roman"/>
                <a:cs typeface="Times New Roman"/>
              </a:rPr>
              <a:t>that no flesh should glory in His presence. </a:t>
            </a:r>
            <a:r>
              <a:rPr lang="en-US" sz="3000" b="1" baseline="30000" dirty="0">
                <a:solidFill>
                  <a:srgbClr val="000000"/>
                </a:solidFill>
                <a:latin typeface="Times New Roman"/>
                <a:cs typeface="Times New Roman"/>
              </a:rPr>
              <a:t>30 </a:t>
            </a:r>
            <a:r>
              <a:rPr lang="en-US" sz="3000" dirty="0">
                <a:solidFill>
                  <a:srgbClr val="000000"/>
                </a:solidFill>
                <a:latin typeface="Times New Roman"/>
                <a:cs typeface="Times New Roman"/>
              </a:rPr>
              <a:t>But of Him you are in Christ Jesus, who became for us wisdom from God — and righteousness and sanctification and redemption — </a:t>
            </a:r>
            <a:r>
              <a:rPr lang="en-US" sz="3000" b="1" baseline="30000" dirty="0">
                <a:solidFill>
                  <a:srgbClr val="000000"/>
                </a:solidFill>
                <a:latin typeface="Times New Roman"/>
                <a:cs typeface="Times New Roman"/>
              </a:rPr>
              <a:t>31 </a:t>
            </a:r>
            <a:r>
              <a:rPr lang="en-US" sz="3000" dirty="0">
                <a:solidFill>
                  <a:srgbClr val="000000"/>
                </a:solidFill>
                <a:latin typeface="Times New Roman"/>
                <a:cs typeface="Times New Roman"/>
              </a:rPr>
              <a:t>that, as it is written,  “He who glories, let him glory in the Lord.”</a:t>
            </a:r>
          </a:p>
        </p:txBody>
      </p:sp>
    </p:spTree>
    <p:extLst>
      <p:ext uri="{BB962C8B-B14F-4D97-AF65-F5344CB8AC3E}">
        <p14:creationId xmlns:p14="http://schemas.microsoft.com/office/powerpoint/2010/main" val="1293758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2930" y="1380347"/>
            <a:ext cx="8504334" cy="5318914"/>
          </a:xfrm>
        </p:spPr>
        <p:txBody>
          <a:bodyPr>
            <a:noAutofit/>
          </a:bodyPr>
          <a:lstStyle/>
          <a:p>
            <a:pPr>
              <a:spcBef>
                <a:spcPts val="0"/>
              </a:spcBef>
              <a:spcAft>
                <a:spcPts val="400"/>
              </a:spcAft>
            </a:pPr>
            <a:r>
              <a:rPr lang="en-US" sz="3600" b="1" dirty="0">
                <a:latin typeface="Times New Roman"/>
                <a:cs typeface="Times New Roman"/>
              </a:rPr>
              <a:t>BACKGROUND OF THE CITY OF CORINTH:</a:t>
            </a:r>
            <a:endParaRPr lang="en-US" sz="3600" dirty="0">
              <a:latin typeface="Times New Roman"/>
              <a:cs typeface="Times New Roman"/>
            </a:endParaRPr>
          </a:p>
          <a:p>
            <a:pPr lvl="1">
              <a:spcBef>
                <a:spcPts val="0"/>
              </a:spcBef>
              <a:spcAft>
                <a:spcPts val="400"/>
              </a:spcAft>
              <a:buClr>
                <a:schemeClr val="tx1"/>
              </a:buClr>
              <a:buSzPct val="100000"/>
              <a:buFont typeface="Arial" panose="020B0604020202020204" pitchFamily="34" charset="0"/>
              <a:buChar char="•"/>
            </a:pPr>
            <a:r>
              <a:rPr lang="en-US" sz="3400" dirty="0">
                <a:solidFill>
                  <a:schemeClr val="accent3">
                    <a:lumMod val="40000"/>
                    <a:lumOff val="60000"/>
                  </a:schemeClr>
                </a:solidFill>
                <a:latin typeface="Times New Roman"/>
                <a:cs typeface="Times New Roman"/>
              </a:rPr>
              <a:t>On the Isthmus of Greece about 50 miles to the east was the city of Athens</a:t>
            </a:r>
          </a:p>
          <a:p>
            <a:pPr lvl="1">
              <a:spcBef>
                <a:spcPts val="0"/>
              </a:spcBef>
              <a:spcAft>
                <a:spcPts val="400"/>
              </a:spcAft>
              <a:buClr>
                <a:schemeClr val="tx1"/>
              </a:buClr>
              <a:buSzPct val="100000"/>
              <a:buFont typeface="Arial" panose="020B0604020202020204" pitchFamily="34" charset="0"/>
              <a:buChar char="•"/>
            </a:pPr>
            <a:r>
              <a:rPr lang="en-US" sz="3400" dirty="0">
                <a:solidFill>
                  <a:schemeClr val="accent3">
                    <a:lumMod val="40000"/>
                    <a:lumOff val="60000"/>
                  </a:schemeClr>
                </a:solidFill>
                <a:latin typeface="Times New Roman"/>
                <a:cs typeface="Times New Roman"/>
              </a:rPr>
              <a:t>Became a very important commercial center</a:t>
            </a:r>
          </a:p>
          <a:p>
            <a:pPr lvl="1">
              <a:spcBef>
                <a:spcPts val="0"/>
              </a:spcBef>
              <a:spcAft>
                <a:spcPts val="400"/>
              </a:spcAft>
              <a:buClr>
                <a:schemeClr val="tx1"/>
              </a:buClr>
              <a:buSzPct val="100000"/>
              <a:buFont typeface="Arial" panose="020B0604020202020204" pitchFamily="34" charset="0"/>
              <a:buChar char="•"/>
            </a:pPr>
            <a:r>
              <a:rPr lang="en-US" sz="3400" dirty="0">
                <a:solidFill>
                  <a:schemeClr val="accent3">
                    <a:lumMod val="40000"/>
                    <a:lumOff val="60000"/>
                  </a:schemeClr>
                </a:solidFill>
                <a:latin typeface="Times New Roman"/>
                <a:cs typeface="Times New Roman"/>
              </a:rPr>
              <a:t>Known for its immorality found in the temple of Venus (Aphrodite)</a:t>
            </a:r>
          </a:p>
          <a:p>
            <a:pPr>
              <a:spcBef>
                <a:spcPts val="0"/>
              </a:spcBef>
              <a:spcAft>
                <a:spcPts val="400"/>
              </a:spcAft>
            </a:pPr>
            <a:r>
              <a:rPr lang="en-US" sz="3600" b="1" dirty="0">
                <a:latin typeface="Times New Roman"/>
                <a:cs typeface="Times New Roman"/>
              </a:rPr>
              <a:t>BACKGROUND OF THE CHURCH AT CORINTH – Acts 18</a:t>
            </a:r>
            <a:endParaRPr lang="en-US" sz="3600" dirty="0">
              <a:latin typeface="Times New Roman"/>
              <a:cs typeface="Times New Roman"/>
            </a:endParaRPr>
          </a:p>
        </p:txBody>
      </p:sp>
      <p:sp>
        <p:nvSpPr>
          <p:cNvPr id="3" name="Title 2"/>
          <p:cNvSpPr>
            <a:spLocks noGrp="1"/>
          </p:cNvSpPr>
          <p:nvPr>
            <p:ph type="title"/>
          </p:nvPr>
        </p:nvSpPr>
        <p:spPr>
          <a:xfrm>
            <a:off x="457200" y="152400"/>
            <a:ext cx="8229600" cy="1135919"/>
          </a:xfrm>
        </p:spPr>
        <p:txBody>
          <a:bodyPr>
            <a:normAutofit/>
          </a:bodyPr>
          <a:lstStyle/>
          <a:p>
            <a:pPr algn="ctr"/>
            <a:r>
              <a:rPr lang="en-US" sz="5400" b="1" dirty="0">
                <a:solidFill>
                  <a:srgbClr val="FFFF00"/>
                </a:solidFill>
                <a:latin typeface="Times New Roman"/>
                <a:cs typeface="Times New Roman"/>
              </a:rPr>
              <a:t>Introduction</a:t>
            </a:r>
          </a:p>
        </p:txBody>
      </p:sp>
    </p:spTree>
    <p:extLst>
      <p:ext uri="{BB962C8B-B14F-4D97-AF65-F5344CB8AC3E}">
        <p14:creationId xmlns:p14="http://schemas.microsoft.com/office/powerpoint/2010/main" val="3216582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CBA85-DE32-1B4E-A43C-EC4CE4D3020F}"/>
              </a:ext>
            </a:extLst>
          </p:cNvPr>
          <p:cNvSpPr>
            <a:spLocks noGrp="1"/>
          </p:cNvSpPr>
          <p:nvPr>
            <p:ph type="title"/>
          </p:nvPr>
        </p:nvSpPr>
        <p:spPr>
          <a:xfrm>
            <a:off x="0" y="-5"/>
            <a:ext cx="9144000" cy="860617"/>
          </a:xfrm>
        </p:spPr>
        <p:txBody>
          <a:bodyPr anchor="ctr"/>
          <a:lstStyle/>
          <a:p>
            <a:pPr algn="ctr"/>
            <a:r>
              <a:rPr lang="en-US" b="1" dirty="0">
                <a:solidFill>
                  <a:srgbClr val="C00000"/>
                </a:solidFill>
                <a:effectLst>
                  <a:innerShdw blurRad="25400" dist="25400" dir="13500000">
                    <a:prstClr val="black">
                      <a:alpha val="70000"/>
                    </a:prstClr>
                  </a:innerShdw>
                </a:effectLst>
                <a:latin typeface="Times New Roman" panose="02020603050405020304" pitchFamily="18" charset="0"/>
                <a:cs typeface="Times New Roman" panose="02020603050405020304" pitchFamily="18" charset="0"/>
              </a:rPr>
              <a:t>Questions</a:t>
            </a:r>
          </a:p>
        </p:txBody>
      </p:sp>
      <p:sp>
        <p:nvSpPr>
          <p:cNvPr id="3" name="TextBox 2">
            <a:extLst>
              <a:ext uri="{FF2B5EF4-FFF2-40B4-BE49-F238E27FC236}">
                <a16:creationId xmlns:a16="http://schemas.microsoft.com/office/drawing/2014/main" id="{F4EA37C3-B955-484C-8A3E-06B6650DB1BD}"/>
              </a:ext>
            </a:extLst>
          </p:cNvPr>
          <p:cNvSpPr txBox="1"/>
          <p:nvPr/>
        </p:nvSpPr>
        <p:spPr>
          <a:xfrm>
            <a:off x="62753" y="950259"/>
            <a:ext cx="8892988" cy="4708981"/>
          </a:xfrm>
          <a:prstGeom prst="rect">
            <a:avLst/>
          </a:prstGeom>
          <a:noFill/>
        </p:spPr>
        <p:txBody>
          <a:bodyPr wrap="square" rtlCol="0">
            <a:spAutoFit/>
          </a:bodyPr>
          <a:lstStyle/>
          <a:p>
            <a:pPr lvl="0"/>
            <a:r>
              <a:rPr lang="en-US" sz="2000" dirty="0">
                <a:solidFill>
                  <a:schemeClr val="bg1"/>
                </a:solidFill>
                <a:latin typeface="Times New Roman" panose="02020603050405020304" pitchFamily="18" charset="0"/>
                <a:cs typeface="Times New Roman" panose="02020603050405020304" pitchFamily="18" charset="0"/>
              </a:rPr>
              <a:t>19. “For you see your ______________, brethren, that not many _______________ according to the __________________, not many __________________, not many ________________, are _________________.”</a:t>
            </a:r>
          </a:p>
          <a:p>
            <a:r>
              <a:rPr lang="en-US" sz="20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20</a:t>
            </a:r>
            <a:r>
              <a:rPr lang="en-US" sz="2000" dirty="0">
                <a:solidFill>
                  <a:schemeClr val="bg1"/>
                </a:solidFill>
                <a:latin typeface="Times New Roman" panose="02020603050405020304" pitchFamily="18" charset="0"/>
                <a:cs typeface="Times New Roman" panose="02020603050405020304" pitchFamily="18" charset="0"/>
              </a:rPr>
              <a:t>. Why has God chosen the foolish, weak and base things of the world? _________ ____________________________________________________________________  ____________________________________________________________________ </a:t>
            </a:r>
          </a:p>
          <a:p>
            <a:r>
              <a:rPr lang="en-US" sz="2000" dirty="0">
                <a:solidFill>
                  <a:schemeClr val="bg1"/>
                </a:solidFill>
                <a:latin typeface="Times New Roman" panose="02020603050405020304" pitchFamily="18" charset="0"/>
                <a:cs typeface="Times New Roman" panose="02020603050405020304" pitchFamily="18" charset="0"/>
              </a:rPr>
              <a:t> </a:t>
            </a:r>
          </a:p>
          <a:p>
            <a:r>
              <a:rPr lang="en-US" sz="2000" dirty="0">
                <a:solidFill>
                  <a:schemeClr val="bg1"/>
                </a:solidFill>
                <a:latin typeface="Times New Roman" panose="02020603050405020304" pitchFamily="18" charset="0"/>
                <a:cs typeface="Times New Roman" panose="02020603050405020304" pitchFamily="18" charset="0"/>
              </a:rPr>
              <a:t> </a:t>
            </a:r>
          </a:p>
          <a:p>
            <a:r>
              <a:rPr lang="en-US" sz="2000" b="1" u="sng" dirty="0">
                <a:solidFill>
                  <a:schemeClr val="bg1"/>
                </a:solidFill>
                <a:latin typeface="Times New Roman" panose="02020603050405020304" pitchFamily="18" charset="0"/>
                <a:cs typeface="Times New Roman" panose="02020603050405020304" pitchFamily="18" charset="0"/>
              </a:rPr>
              <a:t>Thought Question</a:t>
            </a:r>
            <a:r>
              <a:rPr lang="en-US" sz="2000" b="1" dirty="0">
                <a:solidFill>
                  <a:schemeClr val="bg1"/>
                </a:solidFill>
                <a:latin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Why are most of the worldly wise, wealthy and noble not attracted to the gospel message?  How has the world changed the gospel message to attract those who are not attracted to the original gospel message? ________________________________ ____________________________________________________________________ </a:t>
            </a:r>
          </a:p>
          <a:p>
            <a:r>
              <a:rPr lang="en-US" sz="2000" dirty="0">
                <a:solidFill>
                  <a:schemeClr val="bg1"/>
                </a:solidFill>
                <a:latin typeface="Times New Roman" panose="02020603050405020304" pitchFamily="18" charset="0"/>
                <a:cs typeface="Times New Roman" panose="02020603050405020304" pitchFamily="18" charset="0"/>
              </a:rPr>
              <a:t>____________________________________________________________________ </a:t>
            </a:r>
          </a:p>
        </p:txBody>
      </p:sp>
    </p:spTree>
    <p:extLst>
      <p:ext uri="{BB962C8B-B14F-4D97-AF65-F5344CB8AC3E}">
        <p14:creationId xmlns:p14="http://schemas.microsoft.com/office/powerpoint/2010/main" val="210816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CBA85-DE32-1B4E-A43C-EC4CE4D3020F}"/>
              </a:ext>
            </a:extLst>
          </p:cNvPr>
          <p:cNvSpPr>
            <a:spLocks noGrp="1"/>
          </p:cNvSpPr>
          <p:nvPr>
            <p:ph type="title"/>
          </p:nvPr>
        </p:nvSpPr>
        <p:spPr>
          <a:xfrm>
            <a:off x="0" y="-5"/>
            <a:ext cx="9144000" cy="860617"/>
          </a:xfrm>
        </p:spPr>
        <p:txBody>
          <a:bodyPr anchor="ctr"/>
          <a:lstStyle/>
          <a:p>
            <a:pPr algn="ctr"/>
            <a:r>
              <a:rPr lang="en-US" b="1" dirty="0">
                <a:solidFill>
                  <a:srgbClr val="C00000"/>
                </a:solidFill>
                <a:effectLst>
                  <a:innerShdw blurRad="25400" dist="25400" dir="13500000">
                    <a:prstClr val="black">
                      <a:alpha val="70000"/>
                    </a:prstClr>
                  </a:innerShdw>
                </a:effectLst>
                <a:latin typeface="Times New Roman" panose="02020603050405020304" pitchFamily="18" charset="0"/>
                <a:cs typeface="Times New Roman" panose="02020603050405020304" pitchFamily="18" charset="0"/>
              </a:rPr>
              <a:t>Questions</a:t>
            </a:r>
          </a:p>
        </p:txBody>
      </p:sp>
      <p:sp>
        <p:nvSpPr>
          <p:cNvPr id="3" name="TextBox 2">
            <a:extLst>
              <a:ext uri="{FF2B5EF4-FFF2-40B4-BE49-F238E27FC236}">
                <a16:creationId xmlns:a16="http://schemas.microsoft.com/office/drawing/2014/main" id="{F4EA37C3-B955-484C-8A3E-06B6650DB1BD}"/>
              </a:ext>
            </a:extLst>
          </p:cNvPr>
          <p:cNvSpPr txBox="1"/>
          <p:nvPr/>
        </p:nvSpPr>
        <p:spPr>
          <a:xfrm>
            <a:off x="62753" y="950259"/>
            <a:ext cx="8892988" cy="4708981"/>
          </a:xfrm>
          <a:prstGeom prst="rect">
            <a:avLst/>
          </a:prstGeom>
          <a:noFill/>
        </p:spPr>
        <p:txBody>
          <a:bodyPr wrap="square" rtlCol="0">
            <a:spAutoFit/>
          </a:bodyPr>
          <a:lstStyle/>
          <a:p>
            <a:pPr lvl="0"/>
            <a:r>
              <a:rPr lang="en-US" sz="2000" dirty="0">
                <a:solidFill>
                  <a:schemeClr val="bg1"/>
                </a:solidFill>
                <a:latin typeface="Times New Roman" panose="02020603050405020304" pitchFamily="18" charset="0"/>
                <a:cs typeface="Times New Roman" panose="02020603050405020304" pitchFamily="18" charset="0"/>
              </a:rPr>
              <a:t>19. “For you see your ______________, brethren, that not many _______________ according to the __________________, not many __________________, not many ________________, are _________________.”</a:t>
            </a:r>
          </a:p>
          <a:p>
            <a:r>
              <a:rPr lang="en-US" sz="2000" dirty="0">
                <a:solidFill>
                  <a:schemeClr val="bg1"/>
                </a:solidFill>
                <a:latin typeface="Times New Roman" panose="02020603050405020304" pitchFamily="18" charset="0"/>
                <a:cs typeface="Times New Roman" panose="02020603050405020304" pitchFamily="18" charset="0"/>
              </a:rPr>
              <a:t> </a:t>
            </a:r>
          </a:p>
          <a:p>
            <a:pPr lvl="0"/>
            <a:r>
              <a:rPr lang="en-US" sz="2000" dirty="0">
                <a:solidFill>
                  <a:schemeClr val="bg1"/>
                </a:solidFill>
                <a:latin typeface="Times New Roman" panose="02020603050405020304" pitchFamily="18" charset="0"/>
                <a:cs typeface="Times New Roman" panose="02020603050405020304" pitchFamily="18" charset="0"/>
              </a:rPr>
              <a:t> 20. Why has God chosen the foolish, weak and base things of the world? _________ ____________________________________________________________________  ____________________________________________________________________ </a:t>
            </a:r>
          </a:p>
          <a:p>
            <a:r>
              <a:rPr lang="en-US" sz="2000" dirty="0">
                <a:solidFill>
                  <a:schemeClr val="bg1"/>
                </a:solidFill>
                <a:latin typeface="Times New Roman" panose="02020603050405020304" pitchFamily="18" charset="0"/>
                <a:cs typeface="Times New Roman" panose="02020603050405020304" pitchFamily="18" charset="0"/>
              </a:rPr>
              <a:t> </a:t>
            </a:r>
          </a:p>
          <a:p>
            <a:r>
              <a:rPr lang="en-US" sz="2000" dirty="0">
                <a:solidFill>
                  <a:schemeClr val="bg1"/>
                </a:solidFill>
                <a:latin typeface="Times New Roman" panose="02020603050405020304" pitchFamily="18" charset="0"/>
                <a:cs typeface="Times New Roman" panose="02020603050405020304" pitchFamily="18" charset="0"/>
              </a:rPr>
              <a:t> </a:t>
            </a:r>
          </a:p>
          <a:p>
            <a:r>
              <a:rPr lang="en-US" sz="2000" b="1" u="sng" dirty="0">
                <a:solidFill>
                  <a:srgbClr val="0070C0"/>
                </a:solidFill>
                <a:latin typeface="Times New Roman" panose="02020603050405020304" pitchFamily="18" charset="0"/>
                <a:cs typeface="Times New Roman" panose="02020603050405020304" pitchFamily="18" charset="0"/>
              </a:rPr>
              <a:t>Thought Question</a:t>
            </a:r>
            <a:r>
              <a:rPr lang="en-US" sz="2000" b="1" dirty="0">
                <a:solidFill>
                  <a:srgbClr val="0070C0"/>
                </a:solidFill>
                <a:latin typeface="Times New Roman" panose="02020603050405020304" pitchFamily="18" charset="0"/>
                <a:cs typeface="Times New Roman" panose="02020603050405020304" pitchFamily="18" charset="0"/>
              </a:rPr>
              <a:t>:</a:t>
            </a:r>
            <a:endParaRPr lang="en-US" sz="2000" dirty="0">
              <a:solidFill>
                <a:srgbClr val="0070C0"/>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Why are most of the worldly wise, wealthy and noble not attracted to the gospel message?  How has the world changed the gospel message to attract those who are not attracted to the original gospel message? ________________________________ ____________________________________________________________________ </a:t>
            </a:r>
          </a:p>
          <a:p>
            <a:r>
              <a:rPr lang="en-US" sz="2000" dirty="0">
                <a:solidFill>
                  <a:schemeClr val="bg1"/>
                </a:solidFill>
                <a:latin typeface="Times New Roman" panose="02020603050405020304" pitchFamily="18" charset="0"/>
                <a:cs typeface="Times New Roman" panose="02020603050405020304" pitchFamily="18" charset="0"/>
              </a:rPr>
              <a:t>____________________________________________________________________ </a:t>
            </a:r>
          </a:p>
        </p:txBody>
      </p:sp>
    </p:spTree>
    <p:extLst>
      <p:ext uri="{BB962C8B-B14F-4D97-AF65-F5344CB8AC3E}">
        <p14:creationId xmlns:p14="http://schemas.microsoft.com/office/powerpoint/2010/main" val="3389677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EB7C5C41-B743-BD40-92B1-7D6D72F9B24E}"/>
              </a:ext>
            </a:extLst>
          </p:cNvPr>
          <p:cNvSpPr>
            <a:spLocks noGrp="1"/>
          </p:cNvSpPr>
          <p:nvPr>
            <p:ph type="subTitle" idx="1"/>
          </p:nvPr>
        </p:nvSpPr>
        <p:spPr>
          <a:xfrm>
            <a:off x="457200" y="481470"/>
            <a:ext cx="8305800" cy="1143000"/>
          </a:xfrm>
        </p:spPr>
        <p:txBody>
          <a:bodyPr/>
          <a:lstStyle/>
          <a:p>
            <a:r>
              <a:rPr lang="en-US" sz="4400" b="1" dirty="0">
                <a:solidFill>
                  <a:schemeClr val="accent2"/>
                </a:solidFill>
                <a:effectLst>
                  <a:outerShdw blurRad="25400" dist="25400" dir="5400000" algn="ctr" rotWithShape="0">
                    <a:schemeClr val="bg1"/>
                  </a:outerShdw>
                </a:effectLst>
                <a:latin typeface="Times New Roman" panose="02020603050405020304" pitchFamily="18" charset="0"/>
                <a:cs typeface="Times New Roman" panose="02020603050405020304" pitchFamily="18" charset="0"/>
              </a:rPr>
              <a:t>Next Class:</a:t>
            </a:r>
          </a:p>
        </p:txBody>
      </p:sp>
      <p:sp>
        <p:nvSpPr>
          <p:cNvPr id="3" name="Title 2">
            <a:extLst>
              <a:ext uri="{FF2B5EF4-FFF2-40B4-BE49-F238E27FC236}">
                <a16:creationId xmlns:a16="http://schemas.microsoft.com/office/drawing/2014/main" id="{20C711F3-65BC-6D49-ABB8-2063BFA4EF3C}"/>
              </a:ext>
            </a:extLst>
          </p:cNvPr>
          <p:cNvSpPr>
            <a:spLocks noGrp="1"/>
          </p:cNvSpPr>
          <p:nvPr>
            <p:ph type="ctrTitle"/>
          </p:nvPr>
        </p:nvSpPr>
        <p:spPr>
          <a:xfrm>
            <a:off x="457200" y="2026024"/>
            <a:ext cx="8305800" cy="1388908"/>
          </a:xfrm>
        </p:spPr>
        <p:txBody>
          <a:bodyPr/>
          <a:lstStyle/>
          <a:p>
            <a:r>
              <a:rPr lang="en-US" sz="8000" b="1" dirty="0">
                <a:solidFill>
                  <a:schemeClr val="tx1"/>
                </a:solidFill>
                <a:latin typeface="Times New Roman" panose="02020603050405020304" pitchFamily="18" charset="0"/>
                <a:cs typeface="Times New Roman" panose="02020603050405020304" pitchFamily="18" charset="0"/>
              </a:rPr>
              <a:t>1</a:t>
            </a:r>
            <a:r>
              <a:rPr lang="en-US" sz="8000" b="1" baseline="30000" dirty="0">
                <a:solidFill>
                  <a:schemeClr val="tx1"/>
                </a:solidFill>
                <a:latin typeface="Times New Roman" panose="02020603050405020304" pitchFamily="18" charset="0"/>
                <a:cs typeface="Times New Roman" panose="02020603050405020304" pitchFamily="18" charset="0"/>
              </a:rPr>
              <a:t>st</a:t>
            </a:r>
            <a:r>
              <a:rPr lang="en-US" sz="8000" b="1" dirty="0">
                <a:solidFill>
                  <a:schemeClr val="tx1"/>
                </a:solidFill>
                <a:latin typeface="Times New Roman" panose="02020603050405020304" pitchFamily="18" charset="0"/>
                <a:cs typeface="Times New Roman" panose="02020603050405020304" pitchFamily="18" charset="0"/>
              </a:rPr>
              <a:t> Corinthians</a:t>
            </a:r>
          </a:p>
        </p:txBody>
      </p:sp>
      <p:sp>
        <p:nvSpPr>
          <p:cNvPr id="5" name="TextBox 4">
            <a:extLst>
              <a:ext uri="{FF2B5EF4-FFF2-40B4-BE49-F238E27FC236}">
                <a16:creationId xmlns:a16="http://schemas.microsoft.com/office/drawing/2014/main" id="{4D262A1C-F71A-4940-B4DE-96DD797156B1}"/>
              </a:ext>
            </a:extLst>
          </p:cNvPr>
          <p:cNvSpPr txBox="1"/>
          <p:nvPr/>
        </p:nvSpPr>
        <p:spPr>
          <a:xfrm>
            <a:off x="277906" y="3993794"/>
            <a:ext cx="8570259" cy="923330"/>
          </a:xfrm>
          <a:prstGeom prst="rect">
            <a:avLst/>
          </a:prstGeom>
          <a:noFill/>
        </p:spPr>
        <p:txBody>
          <a:bodyPr wrap="square" rtlCol="0" anchor="ctr">
            <a:spAutoFit/>
          </a:bodyPr>
          <a:lstStyle/>
          <a:p>
            <a:pPr algn="ctr"/>
            <a:r>
              <a:rPr lang="en-US" sz="5400" b="1" dirty="0">
                <a:solidFill>
                  <a:srgbClr val="FFFF00"/>
                </a:solidFill>
                <a:effectLst>
                  <a:outerShdw blurRad="25400" dist="25400" dir="5400000" algn="ctr" rotWithShape="0">
                    <a:schemeClr val="bg1"/>
                  </a:outerShdw>
                </a:effectLst>
                <a:latin typeface="Times New Roman" panose="02020603050405020304" pitchFamily="18" charset="0"/>
                <a:cs typeface="Times New Roman" panose="02020603050405020304" pitchFamily="18" charset="0"/>
              </a:rPr>
              <a:t>Chapter 2</a:t>
            </a:r>
          </a:p>
        </p:txBody>
      </p:sp>
    </p:spTree>
    <p:extLst>
      <p:ext uri="{BB962C8B-B14F-4D97-AF65-F5344CB8AC3E}">
        <p14:creationId xmlns:p14="http://schemas.microsoft.com/office/powerpoint/2010/main" val="2481862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160"/>
            <a:ext cx="9144000" cy="1219200"/>
          </a:xfrm>
        </p:spPr>
        <p:txBody>
          <a:bodyPr anchor="ctr">
            <a:normAutofit/>
          </a:bodyPr>
          <a:lstStyle/>
          <a:p>
            <a:pPr algn="ctr"/>
            <a:r>
              <a:rPr lang="en-US" sz="4800" b="1" dirty="0">
                <a:solidFill>
                  <a:schemeClr val="bg1"/>
                </a:solidFill>
                <a:latin typeface="Times New Roman"/>
                <a:cs typeface="Times New Roman"/>
              </a:rPr>
              <a:t>Map of Ancient Greece - Corinth</a:t>
            </a:r>
          </a:p>
        </p:txBody>
      </p:sp>
      <p:pic>
        <p:nvPicPr>
          <p:cNvPr id="4" name="Picture 3">
            <a:extLst>
              <a:ext uri="{FF2B5EF4-FFF2-40B4-BE49-F238E27FC236}">
                <a16:creationId xmlns:a16="http://schemas.microsoft.com/office/drawing/2014/main" id="{CE961D5D-DF4C-DE43-A6FE-232555EDF99F}"/>
              </a:ext>
            </a:extLst>
          </p:cNvPr>
          <p:cNvPicPr>
            <a:picLocks noChangeAspect="1"/>
          </p:cNvPicPr>
          <p:nvPr/>
        </p:nvPicPr>
        <p:blipFill>
          <a:blip r:embed="rId2"/>
          <a:stretch>
            <a:fillRect/>
          </a:stretch>
        </p:blipFill>
        <p:spPr>
          <a:xfrm>
            <a:off x="954018" y="1082878"/>
            <a:ext cx="7235963" cy="5677980"/>
          </a:xfrm>
          <a:prstGeom prst="rect">
            <a:avLst/>
          </a:prstGeom>
        </p:spPr>
      </p:pic>
    </p:spTree>
    <p:extLst>
      <p:ext uri="{BB962C8B-B14F-4D97-AF65-F5344CB8AC3E}">
        <p14:creationId xmlns:p14="http://schemas.microsoft.com/office/powerpoint/2010/main" val="1743865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160"/>
            <a:ext cx="9144000" cy="1219200"/>
          </a:xfrm>
        </p:spPr>
        <p:txBody>
          <a:bodyPr anchor="ctr">
            <a:normAutofit/>
          </a:bodyPr>
          <a:lstStyle/>
          <a:p>
            <a:pPr algn="ctr"/>
            <a:r>
              <a:rPr lang="en-US" sz="4800" b="1" dirty="0">
                <a:solidFill>
                  <a:schemeClr val="bg1"/>
                </a:solidFill>
                <a:latin typeface="Times New Roman"/>
                <a:cs typeface="Times New Roman"/>
              </a:rPr>
              <a:t>Ancient Corinth</a:t>
            </a:r>
          </a:p>
        </p:txBody>
      </p:sp>
      <p:pic>
        <p:nvPicPr>
          <p:cNvPr id="4" name="Picture 3">
            <a:extLst>
              <a:ext uri="{FF2B5EF4-FFF2-40B4-BE49-F238E27FC236}">
                <a16:creationId xmlns:a16="http://schemas.microsoft.com/office/drawing/2014/main" id="{07D1F77A-6A47-D541-8128-3FCB45AD89D3}"/>
              </a:ext>
            </a:extLst>
          </p:cNvPr>
          <p:cNvPicPr>
            <a:picLocks noChangeAspect="1"/>
          </p:cNvPicPr>
          <p:nvPr/>
        </p:nvPicPr>
        <p:blipFill>
          <a:blip r:embed="rId2"/>
          <a:stretch>
            <a:fillRect/>
          </a:stretch>
        </p:blipFill>
        <p:spPr>
          <a:xfrm>
            <a:off x="0" y="1099735"/>
            <a:ext cx="9144000" cy="5201121"/>
          </a:xfrm>
          <a:prstGeom prst="rect">
            <a:avLst/>
          </a:prstGeom>
        </p:spPr>
      </p:pic>
    </p:spTree>
    <p:extLst>
      <p:ext uri="{BB962C8B-B14F-4D97-AF65-F5344CB8AC3E}">
        <p14:creationId xmlns:p14="http://schemas.microsoft.com/office/powerpoint/2010/main" val="1717510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160"/>
            <a:ext cx="9144000" cy="1219200"/>
          </a:xfrm>
        </p:spPr>
        <p:txBody>
          <a:bodyPr anchor="ctr">
            <a:normAutofit/>
          </a:bodyPr>
          <a:lstStyle/>
          <a:p>
            <a:pPr algn="ctr"/>
            <a:r>
              <a:rPr lang="en-US" sz="4800" b="1" dirty="0">
                <a:solidFill>
                  <a:schemeClr val="bg1"/>
                </a:solidFill>
                <a:latin typeface="Times New Roman"/>
                <a:cs typeface="Times New Roman"/>
              </a:rPr>
              <a:t>Ancient Corinth (</a:t>
            </a:r>
            <a:r>
              <a:rPr lang="en-US" sz="4800" b="1" i="1" dirty="0">
                <a:solidFill>
                  <a:schemeClr val="bg1"/>
                </a:solidFill>
                <a:latin typeface="Times New Roman"/>
                <a:cs typeface="Times New Roman"/>
              </a:rPr>
              <a:t>reconstruction</a:t>
            </a:r>
            <a:r>
              <a:rPr lang="en-US" sz="4800" b="1" dirty="0">
                <a:solidFill>
                  <a:schemeClr val="bg1"/>
                </a:solidFill>
                <a:latin typeface="Times New Roman"/>
                <a:cs typeface="Times New Roman"/>
              </a:rPr>
              <a:t>)</a:t>
            </a:r>
          </a:p>
        </p:txBody>
      </p:sp>
      <p:pic>
        <p:nvPicPr>
          <p:cNvPr id="4" name="Picture 3">
            <a:extLst>
              <a:ext uri="{FF2B5EF4-FFF2-40B4-BE49-F238E27FC236}">
                <a16:creationId xmlns:a16="http://schemas.microsoft.com/office/drawing/2014/main" id="{92CD74F7-6616-DE49-B309-EE5240DD5BC4}"/>
              </a:ext>
            </a:extLst>
          </p:cNvPr>
          <p:cNvPicPr>
            <a:picLocks noChangeAspect="1"/>
          </p:cNvPicPr>
          <p:nvPr/>
        </p:nvPicPr>
        <p:blipFill>
          <a:blip r:embed="rId2"/>
          <a:stretch>
            <a:fillRect/>
          </a:stretch>
        </p:blipFill>
        <p:spPr>
          <a:xfrm>
            <a:off x="0" y="1224360"/>
            <a:ext cx="9144000" cy="5189517"/>
          </a:xfrm>
          <a:prstGeom prst="rect">
            <a:avLst/>
          </a:prstGeom>
        </p:spPr>
      </p:pic>
    </p:spTree>
    <p:extLst>
      <p:ext uri="{BB962C8B-B14F-4D97-AF65-F5344CB8AC3E}">
        <p14:creationId xmlns:p14="http://schemas.microsoft.com/office/powerpoint/2010/main" val="32875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5224"/>
            <a:ext cx="9144000" cy="858998"/>
          </a:xfrm>
        </p:spPr>
        <p:txBody>
          <a:bodyPr anchor="ctr">
            <a:normAutofit/>
          </a:bodyPr>
          <a:lstStyle/>
          <a:p>
            <a:pPr algn="ctr"/>
            <a:r>
              <a:rPr lang="en-US" sz="4800" b="1" dirty="0">
                <a:solidFill>
                  <a:schemeClr val="bg1"/>
                </a:solidFill>
                <a:latin typeface="Times New Roman"/>
                <a:cs typeface="Times New Roman"/>
              </a:rPr>
              <a:t>Map of Ancient Corinth</a:t>
            </a:r>
          </a:p>
        </p:txBody>
      </p:sp>
      <p:pic>
        <p:nvPicPr>
          <p:cNvPr id="4" name="Picture 3">
            <a:extLst>
              <a:ext uri="{FF2B5EF4-FFF2-40B4-BE49-F238E27FC236}">
                <a16:creationId xmlns:a16="http://schemas.microsoft.com/office/drawing/2014/main" id="{2688FBA0-DA8A-9844-A21B-487F58783DD8}"/>
              </a:ext>
            </a:extLst>
          </p:cNvPr>
          <p:cNvPicPr>
            <a:picLocks noChangeAspect="1"/>
          </p:cNvPicPr>
          <p:nvPr/>
        </p:nvPicPr>
        <p:blipFill>
          <a:blip r:embed="rId2"/>
          <a:stretch>
            <a:fillRect/>
          </a:stretch>
        </p:blipFill>
        <p:spPr>
          <a:xfrm>
            <a:off x="557683" y="783774"/>
            <a:ext cx="8028633" cy="6006308"/>
          </a:xfrm>
          <a:prstGeom prst="rect">
            <a:avLst/>
          </a:prstGeom>
        </p:spPr>
      </p:pic>
    </p:spTree>
    <p:extLst>
      <p:ext uri="{BB962C8B-B14F-4D97-AF65-F5344CB8AC3E}">
        <p14:creationId xmlns:p14="http://schemas.microsoft.com/office/powerpoint/2010/main" val="932476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5224"/>
            <a:ext cx="9144000" cy="858998"/>
          </a:xfrm>
        </p:spPr>
        <p:txBody>
          <a:bodyPr anchor="ctr">
            <a:normAutofit/>
          </a:bodyPr>
          <a:lstStyle/>
          <a:p>
            <a:pPr algn="ctr"/>
            <a:r>
              <a:rPr lang="en-US" sz="4800" b="1" dirty="0">
                <a:solidFill>
                  <a:schemeClr val="bg1"/>
                </a:solidFill>
                <a:latin typeface="Times New Roman"/>
                <a:cs typeface="Times New Roman"/>
              </a:rPr>
              <a:t>Map of Ancient Corinth</a:t>
            </a:r>
          </a:p>
        </p:txBody>
      </p:sp>
      <p:pic>
        <p:nvPicPr>
          <p:cNvPr id="7" name="Picture 6">
            <a:extLst>
              <a:ext uri="{FF2B5EF4-FFF2-40B4-BE49-F238E27FC236}">
                <a16:creationId xmlns:a16="http://schemas.microsoft.com/office/drawing/2014/main" id="{B7D4A45E-663E-9F4D-AC68-25FF0DEA0BA6}"/>
              </a:ext>
            </a:extLst>
          </p:cNvPr>
          <p:cNvPicPr>
            <a:picLocks noChangeAspect="1"/>
          </p:cNvPicPr>
          <p:nvPr/>
        </p:nvPicPr>
        <p:blipFill>
          <a:blip r:embed="rId2"/>
          <a:stretch>
            <a:fillRect/>
          </a:stretch>
        </p:blipFill>
        <p:spPr>
          <a:xfrm>
            <a:off x="381837" y="783774"/>
            <a:ext cx="8380326" cy="6180491"/>
          </a:xfrm>
          <a:prstGeom prst="rect">
            <a:avLst/>
          </a:prstGeom>
        </p:spPr>
      </p:pic>
    </p:spTree>
    <p:extLst>
      <p:ext uri="{BB962C8B-B14F-4D97-AF65-F5344CB8AC3E}">
        <p14:creationId xmlns:p14="http://schemas.microsoft.com/office/powerpoint/2010/main" val="3295979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160"/>
            <a:ext cx="9144000" cy="1219200"/>
          </a:xfrm>
        </p:spPr>
        <p:txBody>
          <a:bodyPr anchor="ctr">
            <a:normAutofit/>
          </a:bodyPr>
          <a:lstStyle/>
          <a:p>
            <a:pPr algn="ctr"/>
            <a:r>
              <a:rPr lang="en-US" sz="4800" b="1" dirty="0">
                <a:solidFill>
                  <a:schemeClr val="bg1"/>
                </a:solidFill>
                <a:latin typeface="Times New Roman"/>
                <a:cs typeface="Times New Roman"/>
              </a:rPr>
              <a:t>Outline</a:t>
            </a:r>
          </a:p>
        </p:txBody>
      </p:sp>
      <p:sp>
        <p:nvSpPr>
          <p:cNvPr id="3" name="TextBox 2"/>
          <p:cNvSpPr txBox="1"/>
          <p:nvPr/>
        </p:nvSpPr>
        <p:spPr>
          <a:xfrm>
            <a:off x="202484" y="1353195"/>
            <a:ext cx="8941516" cy="4832093"/>
          </a:xfrm>
          <a:prstGeom prst="rect">
            <a:avLst/>
          </a:prstGeom>
          <a:noFill/>
        </p:spPr>
        <p:txBody>
          <a:bodyPr wrap="square" rtlCol="0">
            <a:spAutoFit/>
          </a:bodyPr>
          <a:lstStyle/>
          <a:p>
            <a:r>
              <a:rPr lang="en-US" dirty="0">
                <a:solidFill>
                  <a:srgbClr val="000000"/>
                </a:solidFill>
                <a:latin typeface="Times New Roman"/>
                <a:cs typeface="Times New Roman"/>
              </a:rPr>
              <a:t> </a:t>
            </a:r>
            <a:r>
              <a:rPr lang="en-US" sz="2800" b="1" dirty="0">
                <a:solidFill>
                  <a:srgbClr val="000000"/>
                </a:solidFill>
                <a:latin typeface="Times New Roman"/>
                <a:cs typeface="Times New Roman"/>
              </a:rPr>
              <a:t>I.	Introduction (1:1- 9)</a:t>
            </a:r>
          </a:p>
          <a:p>
            <a:endParaRPr lang="en-US" sz="2800" b="1" dirty="0">
              <a:solidFill>
                <a:srgbClr val="000000"/>
              </a:solidFill>
              <a:latin typeface="Times New Roman"/>
              <a:cs typeface="Times New Roman"/>
            </a:endParaRPr>
          </a:p>
          <a:p>
            <a:r>
              <a:rPr lang="en-US" sz="2800" b="1" dirty="0">
                <a:solidFill>
                  <a:srgbClr val="000000"/>
                </a:solidFill>
                <a:latin typeface="Times New Roman"/>
                <a:cs typeface="Times New Roman"/>
              </a:rPr>
              <a:t>II.	Dealing with Problems Reported to Paul (1:10 – 6:20)</a:t>
            </a:r>
          </a:p>
          <a:p>
            <a:r>
              <a:rPr lang="en-US" sz="2800" dirty="0">
                <a:solidFill>
                  <a:srgbClr val="000000"/>
                </a:solidFill>
                <a:latin typeface="Times New Roman"/>
                <a:cs typeface="Times New Roman"/>
              </a:rPr>
              <a:t>	A.	Problem of Factionalism (1:10 – 3:23)</a:t>
            </a:r>
          </a:p>
          <a:p>
            <a:r>
              <a:rPr lang="en-US" sz="2800" dirty="0">
                <a:solidFill>
                  <a:srgbClr val="000000"/>
                </a:solidFill>
                <a:latin typeface="Times New Roman"/>
                <a:cs typeface="Times New Roman"/>
              </a:rPr>
              <a:t>	B.	Problem of Rejecting Paul’s Work (4:1-21)</a:t>
            </a:r>
          </a:p>
          <a:p>
            <a:r>
              <a:rPr lang="en-US" sz="2800" dirty="0">
                <a:solidFill>
                  <a:srgbClr val="000000"/>
                </a:solidFill>
                <a:latin typeface="Times New Roman"/>
                <a:cs typeface="Times New Roman"/>
              </a:rPr>
              <a:t>	C.	Problem of the Fornicator and Church Discipline (5:1-13)</a:t>
            </a:r>
          </a:p>
          <a:p>
            <a:r>
              <a:rPr lang="en-US" sz="2800" dirty="0">
                <a:solidFill>
                  <a:srgbClr val="000000"/>
                </a:solidFill>
                <a:latin typeface="Times New Roman"/>
                <a:cs typeface="Times New Roman"/>
              </a:rPr>
              <a:t>	D.	Taking Problems between Brethren to Civil Courts (6:1-11)</a:t>
            </a:r>
          </a:p>
          <a:p>
            <a:r>
              <a:rPr lang="en-US" sz="2800" dirty="0">
                <a:solidFill>
                  <a:srgbClr val="000000"/>
                </a:solidFill>
                <a:latin typeface="Times New Roman"/>
                <a:cs typeface="Times New Roman"/>
              </a:rPr>
              <a:t>	E.	Responsibility to Glorify God with the Body (6:12-20)</a:t>
            </a:r>
          </a:p>
          <a:p>
            <a:endParaRPr lang="en-US" sz="2800" dirty="0">
              <a:solidFill>
                <a:srgbClr val="000000"/>
              </a:solidFill>
              <a:latin typeface="Times New Roman"/>
              <a:cs typeface="Times New Roman"/>
            </a:endParaRPr>
          </a:p>
        </p:txBody>
      </p:sp>
      <p:sp>
        <p:nvSpPr>
          <p:cNvPr id="5" name="Rounded Rectangle 4">
            <a:extLst>
              <a:ext uri="{FF2B5EF4-FFF2-40B4-BE49-F238E27FC236}">
                <a16:creationId xmlns:a16="http://schemas.microsoft.com/office/drawing/2014/main" id="{6DFE6A22-86F4-6D4A-9CA2-0977239C10E6}"/>
              </a:ext>
            </a:extLst>
          </p:cNvPr>
          <p:cNvSpPr/>
          <p:nvPr/>
        </p:nvSpPr>
        <p:spPr>
          <a:xfrm>
            <a:off x="202484" y="2160494"/>
            <a:ext cx="8816010" cy="977153"/>
          </a:xfrm>
          <a:prstGeom prst="roundRect">
            <a:avLst/>
          </a:prstGeom>
          <a:noFill/>
          <a:ln w="952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28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11745</TotalTime>
  <Words>3473</Words>
  <Application>Microsoft Macintosh PowerPoint</Application>
  <PresentationFormat>On-screen Show (4:3)</PresentationFormat>
  <Paragraphs>234</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Constantia</vt:lpstr>
      <vt:lpstr>Times New Roman</vt:lpstr>
      <vt:lpstr>Wingdings 2</vt:lpstr>
      <vt:lpstr>Paper</vt:lpstr>
      <vt:lpstr>Paul’s Epistle of 1st Corinthians</vt:lpstr>
      <vt:lpstr>Introduction</vt:lpstr>
      <vt:lpstr>Introduction</vt:lpstr>
      <vt:lpstr>Map of Ancient Greece - Corinth</vt:lpstr>
      <vt:lpstr>Ancient Corinth</vt:lpstr>
      <vt:lpstr>Ancient Corinth (reconstruction)</vt:lpstr>
      <vt:lpstr>Map of Ancient Corinth</vt:lpstr>
      <vt:lpstr>Map of Ancient Corinth</vt:lpstr>
      <vt:lpstr>Outline</vt:lpstr>
      <vt:lpstr>PowerPoint Presentation</vt:lpstr>
      <vt:lpstr>A Look at 1 Corinthians 1:14-31</vt:lpstr>
      <vt:lpstr>PowerPoint Presentation</vt:lpstr>
      <vt:lpstr>PowerPoint Presentation</vt:lpstr>
      <vt:lpstr>PowerPoint Presentation</vt:lpstr>
      <vt:lpstr>Questions</vt:lpstr>
      <vt:lpstr>PowerPoint Presentation</vt:lpstr>
      <vt:lpstr>Questions</vt:lpstr>
      <vt:lpstr>Questions</vt:lpstr>
      <vt:lpstr>PowerPoint Presentation</vt:lpstr>
      <vt:lpstr>Questions</vt:lpstr>
      <vt:lpstr>PowerPoint Presentation</vt:lpstr>
      <vt:lpstr>Questions</vt:lpstr>
      <vt:lpstr>Questions</vt:lpstr>
      <vt:lpstr>PowerPoint Presentation</vt:lpstr>
      <vt:lpstr>Questions</vt:lpstr>
      <vt:lpstr>Questions</vt:lpstr>
      <vt:lpstr>PowerPoint Presentation</vt:lpstr>
      <vt:lpstr>Questions</vt:lpstr>
      <vt:lpstr>PowerPoint Presentation</vt:lpstr>
      <vt:lpstr>Questions</vt:lpstr>
      <vt:lpstr>Questions</vt:lpstr>
      <vt:lpstr>1st Corinthians</vt:lpstr>
    </vt:vector>
  </TitlesOfParts>
  <Company>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Paul’s Epistle of 1st Corinthians</dc:title>
  <dc:creator>Harry Osborne</dc:creator>
  <cp:lastModifiedBy>Harry Osborne</cp:lastModifiedBy>
  <cp:revision>10</cp:revision>
  <dcterms:created xsi:type="dcterms:W3CDTF">2019-04-21T06:40:30Z</dcterms:created>
  <dcterms:modified xsi:type="dcterms:W3CDTF">2022-03-09T23:01:17Z</dcterms:modified>
</cp:coreProperties>
</file>