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4" r:id="rId1"/>
  </p:sldMasterIdLst>
  <p:sldIdLst>
    <p:sldId id="256" r:id="rId2"/>
    <p:sldId id="275" r:id="rId3"/>
    <p:sldId id="266" r:id="rId4"/>
    <p:sldId id="282" r:id="rId5"/>
    <p:sldId id="283" r:id="rId6"/>
    <p:sldId id="302" r:id="rId7"/>
    <p:sldId id="303" r:id="rId8"/>
    <p:sldId id="287" r:id="rId9"/>
    <p:sldId id="301"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7521" autoAdjust="0"/>
  </p:normalViewPr>
  <p:slideViewPr>
    <p:cSldViewPr snapToGrid="0" snapToObjects="1">
      <p:cViewPr varScale="1">
        <p:scale>
          <a:sx n="127" d="100"/>
          <a:sy n="127" d="100"/>
        </p:scale>
        <p:origin x="440"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a:t>Click to edit Master title style</a:t>
            </a:r>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5C29884E-F1A5-C548-82BE-7B57C96A2D0B}" type="datetimeFigureOut">
              <a:rPr lang="en-US" smtClean="0"/>
              <a:t>3/16/22</a:t>
            </a:fld>
            <a:endParaRPr lang="en-US"/>
          </a:p>
        </p:txBody>
      </p:sp>
      <p:sp>
        <p:nvSpPr>
          <p:cNvPr id="16" name="Slide Number Placeholder 15"/>
          <p:cNvSpPr>
            <a:spLocks noGrp="1"/>
          </p:cNvSpPr>
          <p:nvPr>
            <p:ph type="sldNum" sz="quarter" idx="11"/>
          </p:nvPr>
        </p:nvSpPr>
        <p:spPr/>
        <p:txBody>
          <a:bodyPr/>
          <a:lstStyle/>
          <a:p>
            <a:fld id="{D2E57653-3E58-4892-A7ED-712530ACC680}" type="slidenum">
              <a:rPr kumimoji="0" lang="en-US" smtClean="0"/>
              <a:pPr eaLnBrk="1" latinLnBrk="0" hangingPunct="1"/>
              <a:t>‹#›</a:t>
            </a:fld>
            <a:endParaRPr kumimoji="0"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C29884E-F1A5-C548-82BE-7B57C96A2D0B}" type="datetimeFigureOut">
              <a:rPr lang="en-US" smtClean="0"/>
              <a:t>3/16/22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8C6365-3AFE-8C45-BBD9-AF4C508C813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C29884E-F1A5-C548-82BE-7B57C96A2D0B}" type="datetimeFigureOut">
              <a:rPr lang="en-US" smtClean="0"/>
              <a:t>3/16/22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8C6365-3AFE-8C45-BBD9-AF4C508C813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4" name="Date Placeholder 13"/>
          <p:cNvSpPr>
            <a:spLocks noGrp="1"/>
          </p:cNvSpPr>
          <p:nvPr>
            <p:ph type="dt" sz="half" idx="14"/>
          </p:nvPr>
        </p:nvSpPr>
        <p:spPr/>
        <p:txBody>
          <a:bodyPr/>
          <a:lstStyle/>
          <a:p>
            <a:fld id="{5C29884E-F1A5-C548-82BE-7B57C96A2D0B}" type="datetimeFigureOut">
              <a:rPr lang="en-US" smtClean="0"/>
              <a:t>3/16/22</a:t>
            </a:fld>
            <a:endParaRPr lang="en-US"/>
          </a:p>
        </p:txBody>
      </p:sp>
      <p:sp>
        <p:nvSpPr>
          <p:cNvPr id="15" name="Slide Number Placeholder 14"/>
          <p:cNvSpPr>
            <a:spLocks noGrp="1"/>
          </p:cNvSpPr>
          <p:nvPr>
            <p:ph type="sldNum" sz="quarter" idx="15"/>
          </p:nvPr>
        </p:nvSpPr>
        <p:spPr/>
        <p:txBody>
          <a:bodyPr/>
          <a:lstStyle>
            <a:lvl1pPr algn="ctr">
              <a:defRPr/>
            </a:lvl1pPr>
          </a:lstStyle>
          <a:p>
            <a:fld id="{838C6365-3AFE-8C45-BBD9-AF4C508C8133}" type="slidenum">
              <a:rPr lang="en-US" smtClean="0"/>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C29884E-F1A5-C548-82BE-7B57C96A2D0B}" type="datetimeFigureOut">
              <a:rPr lang="en-US" smtClean="0"/>
              <a:t>3/16/22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8C6365-3AFE-8C45-BBD9-AF4C508C8133}" type="slidenum">
              <a:rPr lang="en-US" smtClean="0"/>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a:t>Click to edit Master title style</a:t>
            </a:r>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C29884E-F1A5-C548-82BE-7B57C96A2D0B}" type="datetimeFigureOut">
              <a:rPr lang="en-US" smtClean="0"/>
              <a:t>3/16/22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8C6365-3AFE-8C45-BBD9-AF4C508C8133}" type="slidenum">
              <a:rPr lang="en-US" smtClean="0"/>
              <a:t>‹#›</a:t>
            </a:fld>
            <a:endParaRPr lang="en-US"/>
          </a:p>
        </p:txBody>
      </p:sp>
      <p:sp>
        <p:nvSpPr>
          <p:cNvPr id="2" name="Title 1"/>
          <p:cNvSpPr>
            <a:spLocks noGrp="1"/>
          </p:cNvSpPr>
          <p:nvPr>
            <p:ph type="title"/>
          </p:nvPr>
        </p:nvSpPr>
        <p:spPr/>
        <p:txBody>
          <a:bodyPr/>
          <a:lstStyle/>
          <a:p>
            <a:r>
              <a:rPr kumimoji="0" lang="en-US"/>
              <a:t>Click to edit Master title style</a:t>
            </a:r>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838C6365-3AFE-8C45-BBD9-AF4C508C8133}" type="slidenum">
              <a:rPr lang="en-US" smtClean="0"/>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5C29884E-F1A5-C548-82BE-7B57C96A2D0B}" type="datetimeFigureOut">
              <a:rPr lang="en-US" smtClean="0"/>
              <a:t>3/16/22</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a:t>Click to edit Master title style</a:t>
            </a:r>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C29884E-F1A5-C548-82BE-7B57C96A2D0B}" type="datetimeFigureOut">
              <a:rPr lang="en-US" smtClean="0"/>
              <a:t>3/16/22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8C6365-3AFE-8C45-BBD9-AF4C508C8133}" type="slidenum">
              <a:rPr lang="en-US" smtClean="0"/>
              <a:t>‹#›</a:t>
            </a:fld>
            <a:endParaRPr lang="en-US"/>
          </a:p>
        </p:txBody>
      </p:sp>
      <p:sp>
        <p:nvSpPr>
          <p:cNvPr id="2" name="Title 1"/>
          <p:cNvSpPr>
            <a:spLocks noGrp="1"/>
          </p:cNvSpPr>
          <p:nvPr>
            <p:ph type="title"/>
          </p:nvPr>
        </p:nvSpPr>
        <p:spPr/>
        <p:txBody>
          <a:bodyPr/>
          <a:lstStyle/>
          <a:p>
            <a:r>
              <a:rPr kumimoji="0"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29884E-F1A5-C548-82BE-7B57C96A2D0B}" type="datetimeFigureOut">
              <a:rPr lang="en-US" smtClean="0"/>
              <a:t>3/16/22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8C6365-3AFE-8C45-BBD9-AF4C508C813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a:t>Click to edit Master title style</a:t>
            </a:r>
          </a:p>
        </p:txBody>
      </p:sp>
      <p:sp>
        <p:nvSpPr>
          <p:cNvPr id="8" name="Date Placeholder 7"/>
          <p:cNvSpPr>
            <a:spLocks noGrp="1"/>
          </p:cNvSpPr>
          <p:nvPr>
            <p:ph type="dt" sz="half" idx="14"/>
          </p:nvPr>
        </p:nvSpPr>
        <p:spPr/>
        <p:txBody>
          <a:bodyPr/>
          <a:lstStyle/>
          <a:p>
            <a:fld id="{5C29884E-F1A5-C548-82BE-7B57C96A2D0B}" type="datetimeFigureOut">
              <a:rPr lang="en-US" smtClean="0"/>
              <a:t>3/16/22</a:t>
            </a:fld>
            <a:endParaRPr lang="en-US"/>
          </a:p>
        </p:txBody>
      </p:sp>
      <p:sp>
        <p:nvSpPr>
          <p:cNvPr id="9" name="Slide Number Placeholder 8"/>
          <p:cNvSpPr>
            <a:spLocks noGrp="1"/>
          </p:cNvSpPr>
          <p:nvPr>
            <p:ph type="sldNum" sz="quarter" idx="15"/>
          </p:nvPr>
        </p:nvSpPr>
        <p:spPr/>
        <p:txBody>
          <a:bodyPr/>
          <a:lstStyle/>
          <a:p>
            <a:fld id="{838C6365-3AFE-8C45-BBD9-AF4C508C8133}" type="slidenum">
              <a:rPr lang="en-US" smtClean="0"/>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a:t>Click to edit Master title style</a:t>
            </a:r>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a:t>Drag picture to placeholder or click icon to add</a:t>
            </a:r>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8" name="Date Placeholder 7"/>
          <p:cNvSpPr>
            <a:spLocks noGrp="1"/>
          </p:cNvSpPr>
          <p:nvPr>
            <p:ph type="dt" sz="half" idx="10"/>
          </p:nvPr>
        </p:nvSpPr>
        <p:spPr/>
        <p:txBody>
          <a:bodyPr/>
          <a:lstStyle/>
          <a:p>
            <a:fld id="{5C29884E-F1A5-C548-82BE-7B57C96A2D0B}" type="datetimeFigureOut">
              <a:rPr lang="en-US" smtClean="0"/>
              <a:t>3/16/22</a:t>
            </a:fld>
            <a:endParaRPr lang="en-US"/>
          </a:p>
        </p:txBody>
      </p:sp>
      <p:sp>
        <p:nvSpPr>
          <p:cNvPr id="9" name="Slide Number Placeholder 8"/>
          <p:cNvSpPr>
            <a:spLocks noGrp="1"/>
          </p:cNvSpPr>
          <p:nvPr>
            <p:ph type="sldNum" sz="quarter" idx="11"/>
          </p:nvPr>
        </p:nvSpPr>
        <p:spPr/>
        <p:txBody>
          <a:bodyPr/>
          <a:lstStyle/>
          <a:p>
            <a:fld id="{838C6365-3AFE-8C45-BBD9-AF4C508C8133}"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5C29884E-F1A5-C548-82BE-7B57C96A2D0B}" type="datetimeFigureOut">
              <a:rPr lang="en-US" smtClean="0"/>
              <a:t>3/16/22</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838C6365-3AFE-8C45-BBD9-AF4C508C8133}" type="slidenum">
              <a:rPr lang="en-US" smtClean="0"/>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a:t>Click to edit Master title style</a:t>
            </a:r>
          </a:p>
        </p:txBody>
      </p:sp>
    </p:spTree>
  </p:cSld>
  <p:clrMap bg1="dk1" tx1="lt1" bg2="dk2" tx2="lt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457200" y="2331218"/>
            <a:ext cx="8305800" cy="852763"/>
          </a:xfrm>
        </p:spPr>
        <p:txBody>
          <a:bodyPr/>
          <a:lstStyle/>
          <a:p>
            <a:r>
              <a:rPr lang="en-US" sz="4800" b="1" dirty="0">
                <a:effectLst>
                  <a:outerShdw blurRad="50800" dist="38100" dir="2700000" algn="tl" rotWithShape="0">
                    <a:schemeClr val="bg1">
                      <a:alpha val="43000"/>
                    </a:schemeClr>
                  </a:outerShdw>
                </a:effectLst>
                <a:latin typeface="Times New Roman"/>
                <a:cs typeface="Times New Roman"/>
              </a:rPr>
              <a:t>Chapter 3</a:t>
            </a:r>
          </a:p>
        </p:txBody>
      </p:sp>
      <p:sp>
        <p:nvSpPr>
          <p:cNvPr id="4" name="Title 3"/>
          <p:cNvSpPr>
            <a:spLocks noGrp="1"/>
          </p:cNvSpPr>
          <p:nvPr>
            <p:ph type="ctrTitle"/>
          </p:nvPr>
        </p:nvSpPr>
        <p:spPr>
          <a:xfrm>
            <a:off x="457200" y="421457"/>
            <a:ext cx="8305800" cy="1981200"/>
          </a:xfrm>
        </p:spPr>
        <p:txBody>
          <a:bodyPr/>
          <a:lstStyle/>
          <a:p>
            <a:r>
              <a:rPr lang="en-US" sz="3200" b="1" i="1" dirty="0">
                <a:effectLst>
                  <a:innerShdw blurRad="50800" dist="25400" dir="13500000">
                    <a:schemeClr val="bg1">
                      <a:alpha val="70000"/>
                    </a:schemeClr>
                  </a:innerShdw>
                </a:effectLst>
                <a:latin typeface="Times New Roman"/>
                <a:cs typeface="Times New Roman"/>
              </a:rPr>
              <a:t>Paul’s Epistle of</a:t>
            </a:r>
            <a:br>
              <a:rPr lang="en-US" sz="3200" b="1" i="1" dirty="0">
                <a:effectLst>
                  <a:innerShdw blurRad="50800" dist="25400" dir="13500000">
                    <a:schemeClr val="bg1">
                      <a:alpha val="70000"/>
                    </a:schemeClr>
                  </a:innerShdw>
                </a:effectLst>
                <a:latin typeface="Times New Roman"/>
                <a:cs typeface="Times New Roman"/>
              </a:rPr>
            </a:br>
            <a:r>
              <a:rPr lang="en-US" sz="8800" b="1" dirty="0">
                <a:effectLst>
                  <a:innerShdw blurRad="50800" dist="25400" dir="13500000">
                    <a:schemeClr val="bg1">
                      <a:alpha val="70000"/>
                    </a:schemeClr>
                  </a:innerShdw>
                </a:effectLst>
                <a:latin typeface="Times New Roman"/>
                <a:cs typeface="Times New Roman"/>
              </a:rPr>
              <a:t>1</a:t>
            </a:r>
            <a:r>
              <a:rPr lang="en-US" sz="8800" b="1" baseline="30000" dirty="0">
                <a:effectLst>
                  <a:innerShdw blurRad="50800" dist="25400" dir="13500000">
                    <a:schemeClr val="bg1">
                      <a:alpha val="70000"/>
                    </a:schemeClr>
                  </a:innerShdw>
                </a:effectLst>
                <a:latin typeface="Times New Roman"/>
                <a:cs typeface="Times New Roman"/>
              </a:rPr>
              <a:t>st</a:t>
            </a:r>
            <a:r>
              <a:rPr lang="en-US" sz="8800" b="1" dirty="0">
                <a:effectLst>
                  <a:innerShdw blurRad="50800" dist="25400" dir="13500000">
                    <a:schemeClr val="bg1">
                      <a:alpha val="70000"/>
                    </a:schemeClr>
                  </a:innerShdw>
                </a:effectLst>
                <a:latin typeface="Times New Roman"/>
                <a:cs typeface="Times New Roman"/>
              </a:rPr>
              <a:t> C</a:t>
            </a:r>
            <a:r>
              <a:rPr lang="en-US" sz="8800" b="1" cap="small" dirty="0">
                <a:effectLst>
                  <a:innerShdw blurRad="50800" dist="25400" dir="13500000">
                    <a:schemeClr val="bg1">
                      <a:alpha val="70000"/>
                    </a:schemeClr>
                  </a:innerShdw>
                </a:effectLst>
                <a:latin typeface="Times New Roman"/>
                <a:cs typeface="Times New Roman"/>
              </a:rPr>
              <a:t>orinthians</a:t>
            </a:r>
          </a:p>
        </p:txBody>
      </p:sp>
      <p:pic>
        <p:nvPicPr>
          <p:cNvPr id="6" name="Picture 5" descr="Corinth - ancient.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205850"/>
            <a:ext cx="9144000" cy="3740727"/>
          </a:xfrm>
          <a:prstGeom prst="rect">
            <a:avLst/>
          </a:prstGeom>
        </p:spPr>
      </p:pic>
    </p:spTree>
    <p:extLst>
      <p:ext uri="{BB962C8B-B14F-4D97-AF65-F5344CB8AC3E}">
        <p14:creationId xmlns:p14="http://schemas.microsoft.com/office/powerpoint/2010/main" val="39661150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5160"/>
            <a:ext cx="9144000" cy="1219200"/>
          </a:xfrm>
        </p:spPr>
        <p:txBody>
          <a:bodyPr anchor="ctr">
            <a:normAutofit/>
          </a:bodyPr>
          <a:lstStyle/>
          <a:p>
            <a:pPr algn="ctr"/>
            <a:r>
              <a:rPr lang="en-US" sz="4800" b="1" dirty="0">
                <a:solidFill>
                  <a:schemeClr val="bg1"/>
                </a:solidFill>
                <a:latin typeface="Times New Roman"/>
                <a:cs typeface="Times New Roman"/>
              </a:rPr>
              <a:t>Outline</a:t>
            </a:r>
          </a:p>
        </p:txBody>
      </p:sp>
      <p:sp>
        <p:nvSpPr>
          <p:cNvPr id="3" name="TextBox 2"/>
          <p:cNvSpPr txBox="1"/>
          <p:nvPr/>
        </p:nvSpPr>
        <p:spPr>
          <a:xfrm>
            <a:off x="202484" y="1353195"/>
            <a:ext cx="8941516" cy="4832093"/>
          </a:xfrm>
          <a:prstGeom prst="rect">
            <a:avLst/>
          </a:prstGeom>
          <a:noFill/>
        </p:spPr>
        <p:txBody>
          <a:bodyPr wrap="square" rtlCol="0">
            <a:spAutoFit/>
          </a:bodyPr>
          <a:lstStyle/>
          <a:p>
            <a:r>
              <a:rPr lang="en-US" dirty="0">
                <a:solidFill>
                  <a:srgbClr val="000000"/>
                </a:solidFill>
                <a:latin typeface="Times New Roman"/>
                <a:cs typeface="Times New Roman"/>
              </a:rPr>
              <a:t> </a:t>
            </a:r>
            <a:r>
              <a:rPr lang="en-US" sz="2800" b="1" dirty="0">
                <a:solidFill>
                  <a:srgbClr val="000000"/>
                </a:solidFill>
                <a:latin typeface="Times New Roman"/>
                <a:cs typeface="Times New Roman"/>
              </a:rPr>
              <a:t>I.	Introduction (1:1- 9)</a:t>
            </a:r>
          </a:p>
          <a:p>
            <a:endParaRPr lang="en-US" sz="2800" b="1" dirty="0">
              <a:solidFill>
                <a:srgbClr val="000000"/>
              </a:solidFill>
              <a:latin typeface="Times New Roman"/>
              <a:cs typeface="Times New Roman"/>
            </a:endParaRPr>
          </a:p>
          <a:p>
            <a:r>
              <a:rPr lang="en-US" sz="2800" b="1" dirty="0">
                <a:solidFill>
                  <a:srgbClr val="000000"/>
                </a:solidFill>
                <a:latin typeface="Times New Roman"/>
                <a:cs typeface="Times New Roman"/>
              </a:rPr>
              <a:t>II.	Dealing with Problems Reported to Paul (1:10 – 6:20)</a:t>
            </a:r>
          </a:p>
          <a:p>
            <a:r>
              <a:rPr lang="en-US" sz="2800" dirty="0">
                <a:solidFill>
                  <a:srgbClr val="000000"/>
                </a:solidFill>
                <a:latin typeface="Times New Roman"/>
                <a:cs typeface="Times New Roman"/>
              </a:rPr>
              <a:t>	A.	Problem of Factionalism (1:10 – 3:23)</a:t>
            </a:r>
          </a:p>
          <a:p>
            <a:r>
              <a:rPr lang="en-US" sz="2800" dirty="0">
                <a:solidFill>
                  <a:srgbClr val="000000"/>
                </a:solidFill>
                <a:latin typeface="Times New Roman"/>
                <a:cs typeface="Times New Roman"/>
              </a:rPr>
              <a:t>	B.	Problem of Rejecting Paul’s Work (4:1-21)</a:t>
            </a:r>
          </a:p>
          <a:p>
            <a:r>
              <a:rPr lang="en-US" sz="2800" dirty="0">
                <a:solidFill>
                  <a:srgbClr val="000000"/>
                </a:solidFill>
                <a:latin typeface="Times New Roman"/>
                <a:cs typeface="Times New Roman"/>
              </a:rPr>
              <a:t>	C.	Problem of the Fornicator and Church Discipline (5:1-13)</a:t>
            </a:r>
          </a:p>
          <a:p>
            <a:r>
              <a:rPr lang="en-US" sz="2800" dirty="0">
                <a:solidFill>
                  <a:srgbClr val="000000"/>
                </a:solidFill>
                <a:latin typeface="Times New Roman"/>
                <a:cs typeface="Times New Roman"/>
              </a:rPr>
              <a:t>	D.	Taking Problems between Brethren to Civil Courts (6:1-11)</a:t>
            </a:r>
          </a:p>
          <a:p>
            <a:r>
              <a:rPr lang="en-US" sz="2800" dirty="0">
                <a:solidFill>
                  <a:srgbClr val="000000"/>
                </a:solidFill>
                <a:latin typeface="Times New Roman"/>
                <a:cs typeface="Times New Roman"/>
              </a:rPr>
              <a:t>	E.	Responsibility to Glorify God with the Body (6:12-20)</a:t>
            </a:r>
          </a:p>
          <a:p>
            <a:endParaRPr lang="en-US" sz="2800" dirty="0">
              <a:solidFill>
                <a:srgbClr val="000000"/>
              </a:solidFill>
              <a:latin typeface="Times New Roman"/>
              <a:cs typeface="Times New Roman"/>
            </a:endParaRPr>
          </a:p>
        </p:txBody>
      </p:sp>
      <p:sp>
        <p:nvSpPr>
          <p:cNvPr id="5" name="Rounded Rectangle 4">
            <a:extLst>
              <a:ext uri="{FF2B5EF4-FFF2-40B4-BE49-F238E27FC236}">
                <a16:creationId xmlns:a16="http://schemas.microsoft.com/office/drawing/2014/main" id="{6DFE6A22-86F4-6D4A-9CA2-0977239C10E6}"/>
              </a:ext>
            </a:extLst>
          </p:cNvPr>
          <p:cNvSpPr/>
          <p:nvPr/>
        </p:nvSpPr>
        <p:spPr>
          <a:xfrm>
            <a:off x="202484" y="2160494"/>
            <a:ext cx="8816010" cy="977153"/>
          </a:xfrm>
          <a:prstGeom prst="roundRect">
            <a:avLst/>
          </a:prstGeom>
          <a:noFill/>
          <a:ln w="9525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0280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65641"/>
            <a:ext cx="9144000" cy="769441"/>
          </a:xfrm>
          <a:prstGeom prst="rect">
            <a:avLst/>
          </a:prstGeom>
          <a:noFill/>
        </p:spPr>
        <p:txBody>
          <a:bodyPr wrap="square" rtlCol="0">
            <a:spAutoFit/>
          </a:bodyPr>
          <a:lstStyle/>
          <a:p>
            <a:pPr algn="ctr"/>
            <a:r>
              <a:rPr lang="en-US" sz="4400" b="1" dirty="0">
                <a:solidFill>
                  <a:srgbClr val="800000"/>
                </a:solidFill>
                <a:latin typeface="Times New Roman"/>
                <a:cs typeface="Times New Roman"/>
              </a:rPr>
              <a:t>1</a:t>
            </a:r>
            <a:r>
              <a:rPr lang="en-US" sz="4400" b="1" baseline="30000" dirty="0">
                <a:solidFill>
                  <a:srgbClr val="800000"/>
                </a:solidFill>
                <a:latin typeface="Times New Roman"/>
                <a:cs typeface="Times New Roman"/>
              </a:rPr>
              <a:t>st</a:t>
            </a:r>
            <a:r>
              <a:rPr lang="en-US" sz="4400" b="1" dirty="0">
                <a:solidFill>
                  <a:srgbClr val="800000"/>
                </a:solidFill>
                <a:latin typeface="Times New Roman"/>
                <a:cs typeface="Times New Roman"/>
              </a:rPr>
              <a:t> Corinthians 2</a:t>
            </a:r>
          </a:p>
        </p:txBody>
      </p:sp>
      <p:sp>
        <p:nvSpPr>
          <p:cNvPr id="3" name="Rectangle 2"/>
          <p:cNvSpPr/>
          <p:nvPr/>
        </p:nvSpPr>
        <p:spPr>
          <a:xfrm>
            <a:off x="128854" y="1042795"/>
            <a:ext cx="8944808" cy="5632311"/>
          </a:xfrm>
          <a:prstGeom prst="rect">
            <a:avLst/>
          </a:prstGeom>
        </p:spPr>
        <p:txBody>
          <a:bodyPr wrap="square">
            <a:spAutoFit/>
          </a:bodyPr>
          <a:lstStyle/>
          <a:p>
            <a:r>
              <a:rPr lang="en-US" sz="3000" b="1" baseline="30000" dirty="0">
                <a:solidFill>
                  <a:schemeClr val="bg1"/>
                </a:solidFill>
                <a:latin typeface="Times New Roman" panose="02020603050405020304" pitchFamily="18" charset="0"/>
                <a:cs typeface="Times New Roman" panose="02020603050405020304" pitchFamily="18" charset="0"/>
              </a:rPr>
              <a:t>12 </a:t>
            </a:r>
            <a:r>
              <a:rPr lang="en-US" sz="3000" dirty="0">
                <a:solidFill>
                  <a:schemeClr val="bg1"/>
                </a:solidFill>
                <a:latin typeface="Times New Roman" panose="02020603050405020304" pitchFamily="18" charset="0"/>
                <a:cs typeface="Times New Roman" panose="02020603050405020304" pitchFamily="18" charset="0"/>
              </a:rPr>
              <a:t>Now we have received, not the spirit of the world, but the Spirit who is from God, that we might know the things that have been freely given to us by God. </a:t>
            </a:r>
            <a:r>
              <a:rPr lang="en-US" sz="3000" b="1" baseline="30000" dirty="0">
                <a:solidFill>
                  <a:schemeClr val="bg1"/>
                </a:solidFill>
                <a:latin typeface="Times New Roman" panose="02020603050405020304" pitchFamily="18" charset="0"/>
                <a:cs typeface="Times New Roman" panose="02020603050405020304" pitchFamily="18" charset="0"/>
              </a:rPr>
              <a:t>13 </a:t>
            </a:r>
            <a:r>
              <a:rPr lang="en-US" sz="3000" dirty="0">
                <a:solidFill>
                  <a:schemeClr val="bg1"/>
                </a:solidFill>
                <a:latin typeface="Times New Roman" panose="02020603050405020304" pitchFamily="18" charset="0"/>
                <a:cs typeface="Times New Roman" panose="02020603050405020304" pitchFamily="18" charset="0"/>
              </a:rPr>
              <a:t>These things we also speak, not in words which man’s wisdom teaches but which the Holy Spirit teaches, comparing spiritual things with spiritual. </a:t>
            </a:r>
            <a:r>
              <a:rPr lang="en-US" sz="3000" b="1" baseline="30000" dirty="0">
                <a:solidFill>
                  <a:schemeClr val="bg1"/>
                </a:solidFill>
                <a:latin typeface="Times New Roman" panose="02020603050405020304" pitchFamily="18" charset="0"/>
                <a:cs typeface="Times New Roman" panose="02020603050405020304" pitchFamily="18" charset="0"/>
              </a:rPr>
              <a:t>14 </a:t>
            </a:r>
            <a:r>
              <a:rPr lang="en-US" sz="3000" dirty="0">
                <a:solidFill>
                  <a:schemeClr val="bg1"/>
                </a:solidFill>
                <a:latin typeface="Times New Roman" panose="02020603050405020304" pitchFamily="18" charset="0"/>
                <a:cs typeface="Times New Roman" panose="02020603050405020304" pitchFamily="18" charset="0"/>
              </a:rPr>
              <a:t>But the natural man does not receive the things of the Spirit of God, for they are foolishness to him; nor can he know them, because they are spiritually discerned. </a:t>
            </a:r>
            <a:r>
              <a:rPr lang="en-US" sz="3000" b="1" baseline="30000" dirty="0">
                <a:solidFill>
                  <a:schemeClr val="bg1"/>
                </a:solidFill>
                <a:latin typeface="Times New Roman" panose="02020603050405020304" pitchFamily="18" charset="0"/>
                <a:cs typeface="Times New Roman" panose="02020603050405020304" pitchFamily="18" charset="0"/>
              </a:rPr>
              <a:t>15 </a:t>
            </a:r>
            <a:r>
              <a:rPr lang="en-US" sz="3000" dirty="0">
                <a:solidFill>
                  <a:schemeClr val="bg1"/>
                </a:solidFill>
                <a:latin typeface="Times New Roman" panose="02020603050405020304" pitchFamily="18" charset="0"/>
                <a:cs typeface="Times New Roman" panose="02020603050405020304" pitchFamily="18" charset="0"/>
              </a:rPr>
              <a:t>But he who is spiritual judges all things, yet he himself is rightly judged by no one. </a:t>
            </a:r>
            <a:r>
              <a:rPr lang="en-US" sz="3000" b="1" baseline="30000" dirty="0">
                <a:solidFill>
                  <a:schemeClr val="bg1"/>
                </a:solidFill>
                <a:latin typeface="Times New Roman" panose="02020603050405020304" pitchFamily="18" charset="0"/>
                <a:cs typeface="Times New Roman" panose="02020603050405020304" pitchFamily="18" charset="0"/>
              </a:rPr>
              <a:t>16 </a:t>
            </a:r>
            <a:r>
              <a:rPr lang="en-US" sz="3000" dirty="0">
                <a:solidFill>
                  <a:schemeClr val="bg1"/>
                </a:solidFill>
                <a:latin typeface="Times New Roman" panose="02020603050405020304" pitchFamily="18" charset="0"/>
                <a:cs typeface="Times New Roman" panose="02020603050405020304" pitchFamily="18" charset="0"/>
              </a:rPr>
              <a:t>For “who has known the mind of the Lord that he may instruct Him?” But we have the mind of Christ.</a:t>
            </a:r>
          </a:p>
        </p:txBody>
      </p:sp>
      <p:sp>
        <p:nvSpPr>
          <p:cNvPr id="4" name="TextBox 3">
            <a:extLst>
              <a:ext uri="{FF2B5EF4-FFF2-40B4-BE49-F238E27FC236}">
                <a16:creationId xmlns:a16="http://schemas.microsoft.com/office/drawing/2014/main" id="{F1BB9CF9-2A92-EF43-9696-FE7A3F11DAED}"/>
              </a:ext>
            </a:extLst>
          </p:cNvPr>
          <p:cNvSpPr txBox="1"/>
          <p:nvPr/>
        </p:nvSpPr>
        <p:spPr>
          <a:xfrm rot="20468316">
            <a:off x="281259" y="188256"/>
            <a:ext cx="2076464" cy="584775"/>
          </a:xfrm>
          <a:prstGeom prst="rect">
            <a:avLst/>
          </a:prstGeom>
          <a:noFill/>
        </p:spPr>
        <p:txBody>
          <a:bodyPr wrap="square" rtlCol="0">
            <a:spAutoFit/>
          </a:bodyPr>
          <a:lstStyle/>
          <a:p>
            <a:r>
              <a:rPr lang="en-US" sz="3200" b="1" dirty="0">
                <a:solidFill>
                  <a:srgbClr val="FF0000"/>
                </a:solidFill>
                <a:effectLst>
                  <a:outerShdw blurRad="25400" dist="25400" dir="5400000" algn="ctr" rotWithShape="0">
                    <a:schemeClr val="bg1"/>
                  </a:outerShdw>
                </a:effectLst>
                <a:latin typeface="Times New Roman" panose="02020603050405020304" pitchFamily="18" charset="0"/>
                <a:cs typeface="Times New Roman" panose="02020603050405020304" pitchFamily="18" charset="0"/>
              </a:rPr>
              <a:t>Last Class</a:t>
            </a:r>
          </a:p>
        </p:txBody>
      </p:sp>
    </p:spTree>
    <p:extLst>
      <p:ext uri="{BB962C8B-B14F-4D97-AF65-F5344CB8AC3E}">
        <p14:creationId xmlns:p14="http://schemas.microsoft.com/office/powerpoint/2010/main" val="687576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7A7C3A7-EA5C-1344-9B09-CBE3FA9C3489}"/>
              </a:ext>
            </a:extLst>
          </p:cNvPr>
          <p:cNvSpPr>
            <a:spLocks noGrp="1"/>
          </p:cNvSpPr>
          <p:nvPr>
            <p:ph idx="1"/>
          </p:nvPr>
        </p:nvSpPr>
        <p:spPr>
          <a:xfrm>
            <a:off x="140677" y="1436914"/>
            <a:ext cx="9003323" cy="5606982"/>
          </a:xfrm>
        </p:spPr>
        <p:txBody>
          <a:bodyPr>
            <a:normAutofit/>
          </a:bodyPr>
          <a:lstStyle/>
          <a:p>
            <a:pPr marL="342900" indent="-342900">
              <a:buClr>
                <a:schemeClr val="bg1"/>
              </a:buClr>
              <a:buSzPct val="100000"/>
              <a:buFont typeface="+mj-lt"/>
              <a:buAutoNum type="arabicPeriod"/>
            </a:pPr>
            <a:r>
              <a:rPr lang="en-US" b="1" u="sng" dirty="0">
                <a:solidFill>
                  <a:schemeClr val="bg1"/>
                </a:solidFill>
                <a:latin typeface="Times New Roman" panose="02020603050405020304" pitchFamily="18" charset="0"/>
                <a:cs typeface="Times New Roman" panose="02020603050405020304" pitchFamily="18" charset="0"/>
              </a:rPr>
              <a:t>THE CARNAL NATURE OF DIVISION</a:t>
            </a:r>
            <a:r>
              <a:rPr lang="en-US" b="1" dirty="0">
                <a:solidFill>
                  <a:schemeClr val="bg1"/>
                </a:solidFill>
                <a:latin typeface="Times New Roman" panose="02020603050405020304" pitchFamily="18" charset="0"/>
                <a:cs typeface="Times New Roman" panose="02020603050405020304" pitchFamily="18" charset="0"/>
              </a:rPr>
              <a:t> (1-4)</a:t>
            </a:r>
          </a:p>
          <a:p>
            <a:pPr marL="708660" lvl="1" indent="-342900">
              <a:buClr>
                <a:schemeClr val="bg1"/>
              </a:buClr>
              <a:buSzPct val="100000"/>
              <a:buFont typeface="+mj-lt"/>
              <a:buAutoNum type="alphaUcPeriod"/>
            </a:pPr>
            <a:r>
              <a:rPr lang="en-US" sz="2600" b="1" dirty="0">
                <a:solidFill>
                  <a:schemeClr val="bg1"/>
                </a:solidFill>
                <a:latin typeface="Times New Roman" panose="02020603050405020304" pitchFamily="18" charset="0"/>
                <a:cs typeface="Times New Roman" panose="02020603050405020304" pitchFamily="18" charset="0"/>
              </a:rPr>
              <a:t> CHRISTIANS AT CORINTH WERE CARNAL (1-2)</a:t>
            </a:r>
            <a:endParaRPr lang="en-US" sz="2600" dirty="0">
              <a:solidFill>
                <a:schemeClr val="bg1"/>
              </a:solidFill>
              <a:latin typeface="Times New Roman" panose="02020603050405020304" pitchFamily="18" charset="0"/>
              <a:cs typeface="Times New Roman" panose="02020603050405020304" pitchFamily="18" charset="0"/>
            </a:endParaRPr>
          </a:p>
          <a:p>
            <a:pPr marL="1074420" lvl="2" indent="-342900">
              <a:buClr>
                <a:schemeClr val="bg1"/>
              </a:buClr>
              <a:buSzPct val="100000"/>
              <a:buFont typeface="+mj-lt"/>
              <a:buAutoNum type="arabicParenR"/>
            </a:pPr>
            <a:r>
              <a:rPr lang="en-US" sz="2600" dirty="0">
                <a:solidFill>
                  <a:schemeClr val="bg1"/>
                </a:solidFill>
                <a:latin typeface="Times New Roman" panose="02020603050405020304" pitchFamily="18" charset="0"/>
                <a:cs typeface="Times New Roman" panose="02020603050405020304" pitchFamily="18" charset="0"/>
              </a:rPr>
              <a:t>Prevented Paul from speaking to them as to spiritual people (</a:t>
            </a:r>
            <a:r>
              <a:rPr lang="en-US" sz="2600" b="1" dirty="0">
                <a:solidFill>
                  <a:schemeClr val="bg1"/>
                </a:solidFill>
                <a:latin typeface="Times New Roman" panose="02020603050405020304" pitchFamily="18" charset="0"/>
                <a:cs typeface="Times New Roman" panose="02020603050405020304" pitchFamily="18" charset="0"/>
              </a:rPr>
              <a:t>1a</a:t>
            </a:r>
            <a:r>
              <a:rPr lang="en-US" sz="2600" dirty="0">
                <a:solidFill>
                  <a:schemeClr val="bg1"/>
                </a:solidFill>
                <a:latin typeface="Times New Roman" panose="02020603050405020304" pitchFamily="18" charset="0"/>
                <a:cs typeface="Times New Roman" panose="02020603050405020304" pitchFamily="18" charset="0"/>
              </a:rPr>
              <a:t>)</a:t>
            </a:r>
          </a:p>
          <a:p>
            <a:pPr marL="1074420" lvl="2" indent="-342900">
              <a:buClr>
                <a:schemeClr val="bg1"/>
              </a:buClr>
              <a:buSzPct val="100000"/>
              <a:buFont typeface="+mj-lt"/>
              <a:buAutoNum type="arabicParenR"/>
            </a:pPr>
            <a:r>
              <a:rPr lang="en-US" sz="2600" dirty="0">
                <a:solidFill>
                  <a:schemeClr val="bg1"/>
                </a:solidFill>
                <a:latin typeface="Times New Roman" panose="02020603050405020304" pitchFamily="18" charset="0"/>
                <a:cs typeface="Times New Roman" panose="02020603050405020304" pitchFamily="18" charset="0"/>
              </a:rPr>
              <a:t>Their carnality indicated that they were still babes in Christ, unable to receive solid food (</a:t>
            </a:r>
            <a:r>
              <a:rPr lang="en-US" sz="2600" b="1" dirty="0">
                <a:solidFill>
                  <a:schemeClr val="bg1"/>
                </a:solidFill>
                <a:latin typeface="Times New Roman" panose="02020603050405020304" pitchFamily="18" charset="0"/>
                <a:cs typeface="Times New Roman" panose="02020603050405020304" pitchFamily="18" charset="0"/>
              </a:rPr>
              <a:t>1b)</a:t>
            </a:r>
          </a:p>
          <a:p>
            <a:pPr marL="708660" lvl="1" indent="-342900">
              <a:buClr>
                <a:schemeClr val="bg1"/>
              </a:buClr>
              <a:buSzPct val="100000"/>
              <a:buFont typeface="+mj-lt"/>
              <a:buAutoNum type="alphaUcPeriod"/>
            </a:pPr>
            <a:r>
              <a:rPr lang="en-US" sz="2600" b="1" dirty="0">
                <a:solidFill>
                  <a:schemeClr val="bg1"/>
                </a:solidFill>
                <a:latin typeface="Times New Roman" panose="02020603050405020304" pitchFamily="18" charset="0"/>
                <a:cs typeface="Times New Roman" panose="02020603050405020304" pitchFamily="18" charset="0"/>
              </a:rPr>
              <a:t> EVIDENCE OF THEIR CARNALITY (3-4)</a:t>
            </a:r>
            <a:endParaRPr lang="en-US" sz="2600" dirty="0">
              <a:solidFill>
                <a:schemeClr val="bg1"/>
              </a:solidFill>
              <a:latin typeface="Times New Roman" panose="02020603050405020304" pitchFamily="18" charset="0"/>
              <a:cs typeface="Times New Roman" panose="02020603050405020304" pitchFamily="18" charset="0"/>
            </a:endParaRPr>
          </a:p>
          <a:p>
            <a:pPr marL="1074420" lvl="2" indent="-342900">
              <a:buClr>
                <a:schemeClr val="bg1"/>
              </a:buClr>
              <a:buSzPct val="100000"/>
              <a:buFont typeface="+mj-lt"/>
              <a:buAutoNum type="arabicParenR"/>
            </a:pPr>
            <a:r>
              <a:rPr lang="en-US" sz="2600" dirty="0">
                <a:solidFill>
                  <a:schemeClr val="bg1"/>
                </a:solidFill>
                <a:latin typeface="Times New Roman" panose="02020603050405020304" pitchFamily="18" charset="0"/>
                <a:cs typeface="Times New Roman" panose="02020603050405020304" pitchFamily="18" charset="0"/>
              </a:rPr>
              <a:t>The envy, strife, and divisions among them (</a:t>
            </a:r>
            <a:r>
              <a:rPr lang="en-US" sz="2600" b="1" dirty="0">
                <a:solidFill>
                  <a:schemeClr val="bg1"/>
                </a:solidFill>
                <a:latin typeface="Times New Roman" panose="02020603050405020304" pitchFamily="18" charset="0"/>
                <a:cs typeface="Times New Roman" panose="02020603050405020304" pitchFamily="18" charset="0"/>
              </a:rPr>
              <a:t>3</a:t>
            </a:r>
            <a:r>
              <a:rPr lang="en-US" sz="2600" dirty="0">
                <a:solidFill>
                  <a:schemeClr val="bg1"/>
                </a:solidFill>
                <a:latin typeface="Times New Roman" panose="02020603050405020304" pitchFamily="18" charset="0"/>
                <a:cs typeface="Times New Roman" panose="02020603050405020304" pitchFamily="18" charset="0"/>
              </a:rPr>
              <a:t>)</a:t>
            </a:r>
          </a:p>
          <a:p>
            <a:pPr marL="1074420" lvl="2" indent="-342900">
              <a:buClr>
                <a:schemeClr val="bg1"/>
              </a:buClr>
              <a:buSzPct val="100000"/>
              <a:buFont typeface="+mj-lt"/>
              <a:buAutoNum type="arabicParenR"/>
            </a:pPr>
            <a:r>
              <a:rPr lang="en-US" sz="2600" dirty="0">
                <a:solidFill>
                  <a:schemeClr val="bg1"/>
                </a:solidFill>
                <a:latin typeface="Times New Roman" panose="02020603050405020304" pitchFamily="18" charset="0"/>
                <a:cs typeface="Times New Roman" panose="02020603050405020304" pitchFamily="18" charset="0"/>
              </a:rPr>
              <a:t>Evidenced </a:t>
            </a:r>
            <a:r>
              <a:rPr lang="en-US" sz="2600">
                <a:solidFill>
                  <a:schemeClr val="bg1"/>
                </a:solidFill>
                <a:latin typeface="Times New Roman" panose="02020603050405020304" pitchFamily="18" charset="0"/>
                <a:cs typeface="Times New Roman" panose="02020603050405020304" pitchFamily="18" charset="0"/>
              </a:rPr>
              <a:t>by in their </a:t>
            </a:r>
            <a:r>
              <a:rPr lang="en-US" sz="2600" dirty="0">
                <a:solidFill>
                  <a:schemeClr val="bg1"/>
                </a:solidFill>
                <a:latin typeface="Times New Roman" panose="02020603050405020304" pitchFamily="18" charset="0"/>
                <a:cs typeface="Times New Roman" panose="02020603050405020304" pitchFamily="18" charset="0"/>
              </a:rPr>
              <a:t>calling themselves after men (</a:t>
            </a:r>
            <a:r>
              <a:rPr lang="en-US" sz="2600" b="1" dirty="0">
                <a:solidFill>
                  <a:schemeClr val="bg1"/>
                </a:solidFill>
                <a:latin typeface="Times New Roman" panose="02020603050405020304" pitchFamily="18" charset="0"/>
                <a:cs typeface="Times New Roman" panose="02020603050405020304" pitchFamily="18" charset="0"/>
              </a:rPr>
              <a:t>4</a:t>
            </a:r>
            <a:r>
              <a:rPr lang="en-US" sz="2600" dirty="0">
                <a:solidFill>
                  <a:schemeClr val="bg1"/>
                </a:solidFill>
                <a:latin typeface="Times New Roman" panose="02020603050405020304" pitchFamily="18" charset="0"/>
                <a:cs typeface="Times New Roman" panose="02020603050405020304" pitchFamily="18" charset="0"/>
              </a:rPr>
              <a:t>)</a:t>
            </a:r>
            <a:endParaRPr lang="en-US" dirty="0">
              <a:solidFill>
                <a:schemeClr val="bg1"/>
              </a:solidFill>
              <a:latin typeface="Times New Roman" panose="02020603050405020304" pitchFamily="18" charset="0"/>
              <a:cs typeface="Times New Roman" panose="02020603050405020304" pitchFamily="18" charset="0"/>
            </a:endParaRPr>
          </a:p>
        </p:txBody>
      </p:sp>
      <p:sp>
        <p:nvSpPr>
          <p:cNvPr id="3" name="Title 2">
            <a:extLst>
              <a:ext uri="{FF2B5EF4-FFF2-40B4-BE49-F238E27FC236}">
                <a16:creationId xmlns:a16="http://schemas.microsoft.com/office/drawing/2014/main" id="{166CE809-81FA-5344-98AD-935C05CAB6C1}"/>
              </a:ext>
            </a:extLst>
          </p:cNvPr>
          <p:cNvSpPr>
            <a:spLocks noGrp="1"/>
          </p:cNvSpPr>
          <p:nvPr>
            <p:ph type="title"/>
          </p:nvPr>
        </p:nvSpPr>
        <p:spPr>
          <a:xfrm>
            <a:off x="0" y="1679"/>
            <a:ext cx="9144000" cy="1334752"/>
          </a:xfrm>
        </p:spPr>
        <p:txBody>
          <a:bodyPr anchor="ctr">
            <a:normAutofit/>
          </a:bodyPr>
          <a:lstStyle/>
          <a:p>
            <a:pPr algn="ctr"/>
            <a:r>
              <a:rPr lang="en-US" sz="4800" b="1" dirty="0">
                <a:solidFill>
                  <a:srgbClr val="C00000"/>
                </a:solidFill>
                <a:effectLst>
                  <a:innerShdw blurRad="25400" dist="25400" dir="13500000">
                    <a:prstClr val="black">
                      <a:alpha val="70000"/>
                    </a:prstClr>
                  </a:innerShdw>
                </a:effectLst>
                <a:latin typeface="Times New Roman" panose="02020603050405020304" pitchFamily="18" charset="0"/>
                <a:cs typeface="Times New Roman" panose="02020603050405020304" pitchFamily="18" charset="0"/>
              </a:rPr>
              <a:t>A Look at 1 Corinthians 3:1-23</a:t>
            </a:r>
          </a:p>
        </p:txBody>
      </p:sp>
    </p:spTree>
    <p:extLst>
      <p:ext uri="{BB962C8B-B14F-4D97-AF65-F5344CB8AC3E}">
        <p14:creationId xmlns:p14="http://schemas.microsoft.com/office/powerpoint/2010/main" val="48022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wipe(left)">
                                      <p:cBhvr>
                                        <p:cTn id="15" dur="500"/>
                                        <p:tgtEl>
                                          <p:spTgt spid="2">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2">
                                            <p:txEl>
                                              <p:pRg st="3" end="3"/>
                                            </p:txEl>
                                          </p:spTgt>
                                        </p:tgtEl>
                                        <p:attrNameLst>
                                          <p:attrName>style.visibility</p:attrName>
                                        </p:attrNameLst>
                                      </p:cBhvr>
                                      <p:to>
                                        <p:strVal val="visible"/>
                                      </p:to>
                                    </p:set>
                                    <p:animEffect transition="in" filter="wipe(left)">
                                      <p:cBhvr>
                                        <p:cTn id="18" dur="500"/>
                                        <p:tgtEl>
                                          <p:spTgt spid="2">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wipe(left)">
                                      <p:cBhvr>
                                        <p:cTn id="23" dur="500"/>
                                        <p:tgtEl>
                                          <p:spTgt spid="2">
                                            <p:txEl>
                                              <p:pRg st="4" end="4"/>
                                            </p:txEl>
                                          </p:spTgt>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2">
                                            <p:txEl>
                                              <p:pRg st="5" end="5"/>
                                            </p:txEl>
                                          </p:spTgt>
                                        </p:tgtEl>
                                        <p:attrNameLst>
                                          <p:attrName>style.visibility</p:attrName>
                                        </p:attrNameLst>
                                      </p:cBhvr>
                                      <p:to>
                                        <p:strVal val="visible"/>
                                      </p:to>
                                    </p:set>
                                    <p:animEffect transition="in" filter="wipe(left)">
                                      <p:cBhvr>
                                        <p:cTn id="26" dur="500"/>
                                        <p:tgtEl>
                                          <p:spTgt spid="2">
                                            <p:txEl>
                                              <p:pRg st="5" end="5"/>
                                            </p:txEl>
                                          </p:spTgt>
                                        </p:tgtEl>
                                      </p:cBhvr>
                                    </p:animEffect>
                                  </p:childTnLst>
                                </p:cTn>
                              </p:par>
                              <p:par>
                                <p:cTn id="27" presetID="22" presetClass="entr" presetSubtype="8" fill="hold" grpId="0" nodeType="withEffect">
                                  <p:stCondLst>
                                    <p:cond delay="0"/>
                                  </p:stCondLst>
                                  <p:childTnLst>
                                    <p:set>
                                      <p:cBhvr>
                                        <p:cTn id="28" dur="1" fill="hold">
                                          <p:stCondLst>
                                            <p:cond delay="0"/>
                                          </p:stCondLst>
                                        </p:cTn>
                                        <p:tgtEl>
                                          <p:spTgt spid="2">
                                            <p:txEl>
                                              <p:pRg st="6" end="6"/>
                                            </p:txEl>
                                          </p:spTgt>
                                        </p:tgtEl>
                                        <p:attrNameLst>
                                          <p:attrName>style.visibility</p:attrName>
                                        </p:attrNameLst>
                                      </p:cBhvr>
                                      <p:to>
                                        <p:strVal val="visible"/>
                                      </p:to>
                                    </p:set>
                                    <p:animEffect transition="in" filter="wipe(left)">
                                      <p:cBhvr>
                                        <p:cTn id="29"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2"/>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7A7C3A7-EA5C-1344-9B09-CBE3FA9C3489}"/>
              </a:ext>
            </a:extLst>
          </p:cNvPr>
          <p:cNvSpPr>
            <a:spLocks noGrp="1"/>
          </p:cNvSpPr>
          <p:nvPr>
            <p:ph idx="1"/>
          </p:nvPr>
        </p:nvSpPr>
        <p:spPr>
          <a:xfrm>
            <a:off x="1" y="90435"/>
            <a:ext cx="9144000" cy="7013749"/>
          </a:xfrm>
        </p:spPr>
        <p:txBody>
          <a:bodyPr>
            <a:normAutofit/>
          </a:bodyPr>
          <a:lstStyle/>
          <a:p>
            <a:pPr marL="0" indent="0">
              <a:buClr>
                <a:schemeClr val="bg1"/>
              </a:buClr>
              <a:buSzPct val="100000"/>
              <a:buNone/>
            </a:pPr>
            <a:r>
              <a:rPr lang="en-US" b="1" dirty="0">
                <a:solidFill>
                  <a:schemeClr val="bg1"/>
                </a:solidFill>
                <a:latin typeface="Times New Roman" panose="02020603050405020304" pitchFamily="18" charset="0"/>
                <a:cs typeface="Times New Roman" panose="02020603050405020304" pitchFamily="18" charset="0"/>
              </a:rPr>
              <a:t>2.  </a:t>
            </a:r>
            <a:r>
              <a:rPr lang="en-US" b="1" u="sng" dirty="0">
                <a:solidFill>
                  <a:schemeClr val="bg1"/>
                </a:solidFill>
                <a:latin typeface="Times New Roman" panose="02020603050405020304" pitchFamily="18" charset="0"/>
                <a:cs typeface="Times New Roman" panose="02020603050405020304" pitchFamily="18" charset="0"/>
              </a:rPr>
              <a:t>RELATION OF PREACHERS TO THEIR WORK</a:t>
            </a:r>
            <a:r>
              <a:rPr lang="en-US" b="1" dirty="0">
                <a:solidFill>
                  <a:schemeClr val="bg1"/>
                </a:solidFill>
                <a:latin typeface="Times New Roman" panose="02020603050405020304" pitchFamily="18" charset="0"/>
                <a:cs typeface="Times New Roman" panose="02020603050405020304" pitchFamily="18" charset="0"/>
              </a:rPr>
              <a:t> (5-17)</a:t>
            </a:r>
          </a:p>
          <a:p>
            <a:pPr marL="822960" lvl="1" indent="-457200">
              <a:buClr>
                <a:schemeClr val="bg1"/>
              </a:buClr>
              <a:buSzPct val="100000"/>
              <a:buFont typeface="+mj-lt"/>
              <a:buAutoNum type="alphaUcPeriod"/>
            </a:pPr>
            <a:r>
              <a:rPr lang="en-US" sz="2600" b="1" dirty="0">
                <a:solidFill>
                  <a:schemeClr val="bg1"/>
                </a:solidFill>
                <a:latin typeface="Times New Roman" panose="02020603050405020304" pitchFamily="18" charset="0"/>
                <a:cs typeface="Times New Roman" panose="02020603050405020304" pitchFamily="18" charset="0"/>
              </a:rPr>
              <a:t>PREACHERS ARE SERVANTS, USED BY GOD (5-7)</a:t>
            </a:r>
            <a:endParaRPr lang="en-US" sz="2600" dirty="0">
              <a:solidFill>
                <a:schemeClr val="bg1"/>
              </a:solidFill>
              <a:latin typeface="Times New Roman" panose="02020603050405020304" pitchFamily="18" charset="0"/>
              <a:cs typeface="Times New Roman" panose="02020603050405020304" pitchFamily="18" charset="0"/>
            </a:endParaRPr>
          </a:p>
          <a:p>
            <a:pPr marL="1188720" lvl="2" indent="-457200">
              <a:buClr>
                <a:schemeClr val="bg1"/>
              </a:buClr>
              <a:buSzPct val="100000"/>
              <a:buFont typeface="+mj-lt"/>
              <a:buAutoNum type="arabicParenR"/>
            </a:pPr>
            <a:r>
              <a:rPr lang="en-US" sz="2600" dirty="0">
                <a:solidFill>
                  <a:schemeClr val="bg1"/>
                </a:solidFill>
                <a:latin typeface="Times New Roman" panose="02020603050405020304" pitchFamily="18" charset="0"/>
                <a:cs typeface="Times New Roman" panose="02020603050405020304" pitchFamily="18" charset="0"/>
              </a:rPr>
              <a:t>Ministers given the opportunity to serve God in various ways (</a:t>
            </a:r>
            <a:r>
              <a:rPr lang="en-US" sz="2600" b="1" dirty="0">
                <a:solidFill>
                  <a:schemeClr val="bg1"/>
                </a:solidFill>
                <a:latin typeface="Times New Roman" panose="02020603050405020304" pitchFamily="18" charset="0"/>
                <a:cs typeface="Times New Roman" panose="02020603050405020304" pitchFamily="18" charset="0"/>
              </a:rPr>
              <a:t>5-6a</a:t>
            </a:r>
            <a:r>
              <a:rPr lang="en-US" sz="2600" dirty="0">
                <a:solidFill>
                  <a:schemeClr val="bg1"/>
                </a:solidFill>
                <a:latin typeface="Times New Roman" panose="02020603050405020304" pitchFamily="18" charset="0"/>
                <a:cs typeface="Times New Roman" panose="02020603050405020304" pitchFamily="18" charset="0"/>
              </a:rPr>
              <a:t>)</a:t>
            </a:r>
          </a:p>
          <a:p>
            <a:pPr marL="1188720" lvl="2" indent="-457200">
              <a:buClr>
                <a:schemeClr val="bg1"/>
              </a:buClr>
              <a:buSzPct val="100000"/>
              <a:buFont typeface="+mj-lt"/>
              <a:buAutoNum type="arabicParenR"/>
            </a:pPr>
            <a:r>
              <a:rPr lang="en-US" sz="2600" dirty="0">
                <a:solidFill>
                  <a:schemeClr val="bg1"/>
                </a:solidFill>
                <a:latin typeface="Times New Roman" panose="02020603050405020304" pitchFamily="18" charset="0"/>
                <a:cs typeface="Times New Roman" panose="02020603050405020304" pitchFamily="18" charset="0"/>
              </a:rPr>
              <a:t>But it is God who gives the increase (</a:t>
            </a:r>
            <a:r>
              <a:rPr lang="en-US" sz="2600" b="1" dirty="0">
                <a:solidFill>
                  <a:schemeClr val="bg1"/>
                </a:solidFill>
                <a:latin typeface="Times New Roman" panose="02020603050405020304" pitchFamily="18" charset="0"/>
                <a:cs typeface="Times New Roman" panose="02020603050405020304" pitchFamily="18" charset="0"/>
              </a:rPr>
              <a:t>6b-7</a:t>
            </a:r>
            <a:r>
              <a:rPr lang="en-US" sz="2600" dirty="0">
                <a:solidFill>
                  <a:schemeClr val="bg1"/>
                </a:solidFill>
                <a:latin typeface="Times New Roman" panose="02020603050405020304" pitchFamily="18" charset="0"/>
                <a:cs typeface="Times New Roman" panose="02020603050405020304" pitchFamily="18" charset="0"/>
              </a:rPr>
              <a:t>)</a:t>
            </a:r>
          </a:p>
          <a:p>
            <a:pPr marL="822960" lvl="1" indent="-457200">
              <a:buClr>
                <a:schemeClr val="bg1"/>
              </a:buClr>
              <a:buSzPct val="100000"/>
              <a:buFont typeface="+mj-lt"/>
              <a:buAutoNum type="alphaUcPeriod"/>
            </a:pPr>
            <a:r>
              <a:rPr lang="en-US" sz="2600" b="1" dirty="0">
                <a:solidFill>
                  <a:schemeClr val="bg1"/>
                </a:solidFill>
                <a:latin typeface="Times New Roman" panose="02020603050405020304" pitchFamily="18" charset="0"/>
                <a:cs typeface="Times New Roman" panose="02020603050405020304" pitchFamily="18" charset="0"/>
              </a:rPr>
              <a:t>THEIR RELATION TO ONE ANOTHER AND THEIR WORK (8-17)</a:t>
            </a:r>
            <a:endParaRPr lang="en-US" sz="2600" dirty="0">
              <a:solidFill>
                <a:schemeClr val="bg1"/>
              </a:solidFill>
              <a:latin typeface="Times New Roman" panose="02020603050405020304" pitchFamily="18" charset="0"/>
              <a:cs typeface="Times New Roman" panose="02020603050405020304" pitchFamily="18" charset="0"/>
            </a:endParaRPr>
          </a:p>
          <a:p>
            <a:pPr marL="1188720" lvl="2" indent="-457200">
              <a:buClr>
                <a:schemeClr val="bg1"/>
              </a:buClr>
              <a:buSzPct val="100000"/>
              <a:buFont typeface="+mj-lt"/>
              <a:buAutoNum type="arabicParenR"/>
            </a:pPr>
            <a:r>
              <a:rPr lang="en-US" sz="2600" dirty="0">
                <a:solidFill>
                  <a:schemeClr val="bg1"/>
                </a:solidFill>
                <a:latin typeface="Times New Roman" panose="02020603050405020304" pitchFamily="18" charset="0"/>
                <a:cs typeface="Times New Roman" panose="02020603050405020304" pitchFamily="18" charset="0"/>
              </a:rPr>
              <a:t>United in their work, though their labor and rewards may differ (</a:t>
            </a:r>
            <a:r>
              <a:rPr lang="en-US" sz="2600" b="1" dirty="0">
                <a:solidFill>
                  <a:schemeClr val="bg1"/>
                </a:solidFill>
                <a:latin typeface="Times New Roman" panose="02020603050405020304" pitchFamily="18" charset="0"/>
                <a:cs typeface="Times New Roman" panose="02020603050405020304" pitchFamily="18" charset="0"/>
              </a:rPr>
              <a:t>8</a:t>
            </a:r>
            <a:r>
              <a:rPr lang="en-US" sz="2600" dirty="0">
                <a:solidFill>
                  <a:schemeClr val="bg1"/>
                </a:solidFill>
                <a:latin typeface="Times New Roman" panose="02020603050405020304" pitchFamily="18" charset="0"/>
                <a:cs typeface="Times New Roman" panose="02020603050405020304" pitchFamily="18" charset="0"/>
              </a:rPr>
              <a:t>)</a:t>
            </a:r>
          </a:p>
          <a:p>
            <a:pPr marL="1188720" lvl="2" indent="-457200">
              <a:buClr>
                <a:schemeClr val="bg1"/>
              </a:buClr>
              <a:buSzPct val="100000"/>
              <a:buFont typeface="+mj-lt"/>
              <a:buAutoNum type="arabicParenR"/>
            </a:pPr>
            <a:r>
              <a:rPr lang="en-US" sz="2600" dirty="0">
                <a:solidFill>
                  <a:schemeClr val="bg1"/>
                </a:solidFill>
                <a:latin typeface="Times New Roman" panose="02020603050405020304" pitchFamily="18" charset="0"/>
                <a:cs typeface="Times New Roman" panose="02020603050405020304" pitchFamily="18" charset="0"/>
              </a:rPr>
              <a:t>Fellow workers with God, they work on God's building (</a:t>
            </a:r>
            <a:r>
              <a:rPr lang="en-US" sz="2600" b="1" dirty="0">
                <a:solidFill>
                  <a:schemeClr val="bg1"/>
                </a:solidFill>
                <a:latin typeface="Times New Roman" panose="02020603050405020304" pitchFamily="18" charset="0"/>
                <a:cs typeface="Times New Roman" panose="02020603050405020304" pitchFamily="18" charset="0"/>
              </a:rPr>
              <a:t>9</a:t>
            </a:r>
            <a:r>
              <a:rPr lang="en-US" sz="2600" dirty="0">
                <a:solidFill>
                  <a:schemeClr val="bg1"/>
                </a:solidFill>
                <a:latin typeface="Times New Roman" panose="02020603050405020304" pitchFamily="18" charset="0"/>
                <a:cs typeface="Times New Roman" panose="02020603050405020304" pitchFamily="18" charset="0"/>
              </a:rPr>
              <a:t>)</a:t>
            </a:r>
          </a:p>
          <a:p>
            <a:pPr marL="1463040" lvl="3" indent="-457200">
              <a:buClr>
                <a:schemeClr val="bg1"/>
              </a:buClr>
              <a:buSzPct val="100000"/>
              <a:buFont typeface="+mj-lt"/>
              <a:buAutoNum type="alphaLcPeriod"/>
            </a:pPr>
            <a:r>
              <a:rPr lang="en-US" sz="2600" dirty="0">
                <a:solidFill>
                  <a:schemeClr val="bg1"/>
                </a:solidFill>
                <a:latin typeface="Times New Roman" panose="02020603050405020304" pitchFamily="18" charset="0"/>
                <a:cs typeface="Times New Roman" panose="02020603050405020304" pitchFamily="18" charset="0"/>
              </a:rPr>
              <a:t>Laying foundation (as Paul did) of Jesus Christ (</a:t>
            </a:r>
            <a:r>
              <a:rPr lang="en-US" sz="2600" b="1" dirty="0">
                <a:solidFill>
                  <a:schemeClr val="bg1"/>
                </a:solidFill>
                <a:latin typeface="Times New Roman" panose="02020603050405020304" pitchFamily="18" charset="0"/>
                <a:cs typeface="Times New Roman" panose="02020603050405020304" pitchFamily="18" charset="0"/>
              </a:rPr>
              <a:t>10-11</a:t>
            </a:r>
            <a:r>
              <a:rPr lang="en-US" sz="2600" dirty="0">
                <a:solidFill>
                  <a:schemeClr val="bg1"/>
                </a:solidFill>
                <a:latin typeface="Times New Roman" panose="02020603050405020304" pitchFamily="18" charset="0"/>
                <a:cs typeface="Times New Roman" panose="02020603050405020304" pitchFamily="18" charset="0"/>
              </a:rPr>
              <a:t>)</a:t>
            </a:r>
          </a:p>
          <a:p>
            <a:pPr marL="1463040" lvl="3" indent="-457200">
              <a:buClr>
                <a:schemeClr val="bg1"/>
              </a:buClr>
              <a:buSzPct val="100000"/>
              <a:buFont typeface="+mj-lt"/>
              <a:buAutoNum type="alphaLcPeriod"/>
            </a:pPr>
            <a:r>
              <a:rPr lang="en-US" sz="2600" dirty="0">
                <a:solidFill>
                  <a:schemeClr val="bg1"/>
                </a:solidFill>
                <a:latin typeface="Times New Roman" panose="02020603050405020304" pitchFamily="18" charset="0"/>
                <a:cs typeface="Times New Roman" panose="02020603050405020304" pitchFamily="18" charset="0"/>
              </a:rPr>
              <a:t>Building upon the foundation, using various materials to be tested at Judgment day (</a:t>
            </a:r>
            <a:r>
              <a:rPr lang="en-US" sz="2600" b="1" dirty="0">
                <a:solidFill>
                  <a:schemeClr val="bg1"/>
                </a:solidFill>
                <a:latin typeface="Times New Roman" panose="02020603050405020304" pitchFamily="18" charset="0"/>
                <a:cs typeface="Times New Roman" panose="02020603050405020304" pitchFamily="18" charset="0"/>
              </a:rPr>
              <a:t>12-15</a:t>
            </a:r>
            <a:r>
              <a:rPr lang="en-US" sz="2600" dirty="0">
                <a:solidFill>
                  <a:schemeClr val="bg1"/>
                </a:solidFill>
                <a:latin typeface="Times New Roman" panose="02020603050405020304" pitchFamily="18" charset="0"/>
                <a:cs typeface="Times New Roman" panose="02020603050405020304" pitchFamily="18" charset="0"/>
              </a:rPr>
              <a:t>)</a:t>
            </a:r>
          </a:p>
          <a:p>
            <a:pPr marL="1188720" lvl="2" indent="-457200">
              <a:buClr>
                <a:schemeClr val="bg1"/>
              </a:buClr>
              <a:buSzPct val="100000"/>
              <a:buFont typeface="+mj-lt"/>
              <a:buAutoNum type="arabicParenR"/>
            </a:pPr>
            <a:r>
              <a:rPr lang="en-US" sz="2600" dirty="0">
                <a:solidFill>
                  <a:schemeClr val="bg1"/>
                </a:solidFill>
                <a:latin typeface="Times New Roman" panose="02020603050405020304" pitchFamily="18" charset="0"/>
                <a:cs typeface="Times New Roman" panose="02020603050405020304" pitchFamily="18" charset="0"/>
              </a:rPr>
              <a:t>Parallel of church to temple, manifesting Spirit (</a:t>
            </a:r>
            <a:r>
              <a:rPr lang="en-US" sz="2600" b="1" dirty="0">
                <a:solidFill>
                  <a:schemeClr val="bg1"/>
                </a:solidFill>
                <a:latin typeface="Times New Roman" panose="02020603050405020304" pitchFamily="18" charset="0"/>
                <a:cs typeface="Times New Roman" panose="02020603050405020304" pitchFamily="18" charset="0"/>
              </a:rPr>
              <a:t>16</a:t>
            </a:r>
            <a:r>
              <a:rPr lang="en-US" sz="2600" dirty="0">
                <a:solidFill>
                  <a:schemeClr val="bg1"/>
                </a:solidFill>
                <a:latin typeface="Times New Roman" panose="02020603050405020304" pitchFamily="18" charset="0"/>
                <a:cs typeface="Times New Roman" panose="02020603050405020304" pitchFamily="18" charset="0"/>
              </a:rPr>
              <a:t>)</a:t>
            </a:r>
          </a:p>
          <a:p>
            <a:pPr marL="1188720" lvl="2" indent="-457200">
              <a:buClr>
                <a:schemeClr val="bg1"/>
              </a:buClr>
              <a:buSzPct val="100000"/>
              <a:buFont typeface="+mj-lt"/>
              <a:buAutoNum type="arabicParenR"/>
            </a:pPr>
            <a:r>
              <a:rPr lang="en-US" sz="2600" dirty="0">
                <a:solidFill>
                  <a:schemeClr val="bg1"/>
                </a:solidFill>
                <a:latin typeface="Times New Roman" panose="02020603050405020304" pitchFamily="18" charset="0"/>
                <a:cs typeface="Times New Roman" panose="02020603050405020304" pitchFamily="18" charset="0"/>
              </a:rPr>
              <a:t>Warning against anyone defiling the temple or church (</a:t>
            </a:r>
            <a:r>
              <a:rPr lang="en-US" sz="2600" b="1" dirty="0">
                <a:solidFill>
                  <a:schemeClr val="bg1"/>
                </a:solidFill>
                <a:latin typeface="Times New Roman" panose="02020603050405020304" pitchFamily="18" charset="0"/>
                <a:cs typeface="Times New Roman" panose="02020603050405020304" pitchFamily="18" charset="0"/>
              </a:rPr>
              <a:t>17</a:t>
            </a:r>
            <a:r>
              <a:rPr lang="en-US" sz="2600" dirty="0">
                <a:solidFill>
                  <a:schemeClr val="bg1"/>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003191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left)">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wipe(left)">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wipe(left)">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wipe(left)">
                                      <p:cBhvr>
                                        <p:cTn id="37" dur="500"/>
                                        <p:tgtEl>
                                          <p:spTgt spid="2">
                                            <p:txEl>
                                              <p:pRg st="6" end="6"/>
                                            </p:txEl>
                                          </p:spTgt>
                                        </p:tgtEl>
                                      </p:cBhvr>
                                    </p:animEffect>
                                  </p:childTnLst>
                                </p:cTn>
                              </p:par>
                              <p:par>
                                <p:cTn id="38" presetID="22" presetClass="entr" presetSubtype="8" fill="hold" grpId="0" nodeType="withEffect">
                                  <p:stCondLst>
                                    <p:cond delay="0"/>
                                  </p:stCondLst>
                                  <p:childTnLst>
                                    <p:set>
                                      <p:cBhvr>
                                        <p:cTn id="39" dur="1" fill="hold">
                                          <p:stCondLst>
                                            <p:cond delay="0"/>
                                          </p:stCondLst>
                                        </p:cTn>
                                        <p:tgtEl>
                                          <p:spTgt spid="2">
                                            <p:txEl>
                                              <p:pRg st="7" end="7"/>
                                            </p:txEl>
                                          </p:spTgt>
                                        </p:tgtEl>
                                        <p:attrNameLst>
                                          <p:attrName>style.visibility</p:attrName>
                                        </p:attrNameLst>
                                      </p:cBhvr>
                                      <p:to>
                                        <p:strVal val="visible"/>
                                      </p:to>
                                    </p:set>
                                    <p:animEffect transition="in" filter="wipe(left)">
                                      <p:cBhvr>
                                        <p:cTn id="40" dur="500"/>
                                        <p:tgtEl>
                                          <p:spTgt spid="2">
                                            <p:txEl>
                                              <p:pRg st="7" end="7"/>
                                            </p:txEl>
                                          </p:spTgt>
                                        </p:tgtEl>
                                      </p:cBhvr>
                                    </p:animEffect>
                                  </p:childTnLst>
                                </p:cTn>
                              </p:par>
                              <p:par>
                                <p:cTn id="41" presetID="22" presetClass="entr" presetSubtype="8" fill="hold" grpId="0" nodeType="withEffect">
                                  <p:stCondLst>
                                    <p:cond delay="0"/>
                                  </p:stCondLst>
                                  <p:childTnLst>
                                    <p:set>
                                      <p:cBhvr>
                                        <p:cTn id="42" dur="1" fill="hold">
                                          <p:stCondLst>
                                            <p:cond delay="0"/>
                                          </p:stCondLst>
                                        </p:cTn>
                                        <p:tgtEl>
                                          <p:spTgt spid="2">
                                            <p:txEl>
                                              <p:pRg st="8" end="8"/>
                                            </p:txEl>
                                          </p:spTgt>
                                        </p:tgtEl>
                                        <p:attrNameLst>
                                          <p:attrName>style.visibility</p:attrName>
                                        </p:attrNameLst>
                                      </p:cBhvr>
                                      <p:to>
                                        <p:strVal val="visible"/>
                                      </p:to>
                                    </p:set>
                                    <p:animEffect transition="in" filter="wipe(left)">
                                      <p:cBhvr>
                                        <p:cTn id="43" dur="500"/>
                                        <p:tgtEl>
                                          <p:spTgt spid="2">
                                            <p:txEl>
                                              <p:pRg st="8" end="8"/>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grpId="0" nodeType="clickEffect">
                                  <p:stCondLst>
                                    <p:cond delay="0"/>
                                  </p:stCondLst>
                                  <p:childTnLst>
                                    <p:set>
                                      <p:cBhvr>
                                        <p:cTn id="47" dur="1" fill="hold">
                                          <p:stCondLst>
                                            <p:cond delay="0"/>
                                          </p:stCondLst>
                                        </p:cTn>
                                        <p:tgtEl>
                                          <p:spTgt spid="2">
                                            <p:txEl>
                                              <p:pRg st="9" end="9"/>
                                            </p:txEl>
                                          </p:spTgt>
                                        </p:tgtEl>
                                        <p:attrNameLst>
                                          <p:attrName>style.visibility</p:attrName>
                                        </p:attrNameLst>
                                      </p:cBhvr>
                                      <p:to>
                                        <p:strVal val="visible"/>
                                      </p:to>
                                    </p:set>
                                    <p:animEffect transition="in" filter="wipe(left)">
                                      <p:cBhvr>
                                        <p:cTn id="48" dur="500"/>
                                        <p:tgtEl>
                                          <p:spTgt spid="2">
                                            <p:txEl>
                                              <p:pRg st="9" end="9"/>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grpId="0" nodeType="clickEffect">
                                  <p:stCondLst>
                                    <p:cond delay="0"/>
                                  </p:stCondLst>
                                  <p:childTnLst>
                                    <p:set>
                                      <p:cBhvr>
                                        <p:cTn id="52" dur="1" fill="hold">
                                          <p:stCondLst>
                                            <p:cond delay="0"/>
                                          </p:stCondLst>
                                        </p:cTn>
                                        <p:tgtEl>
                                          <p:spTgt spid="2">
                                            <p:txEl>
                                              <p:pRg st="10" end="10"/>
                                            </p:txEl>
                                          </p:spTgt>
                                        </p:tgtEl>
                                        <p:attrNameLst>
                                          <p:attrName>style.visibility</p:attrName>
                                        </p:attrNameLst>
                                      </p:cBhvr>
                                      <p:to>
                                        <p:strVal val="visible"/>
                                      </p:to>
                                    </p:set>
                                    <p:animEffect transition="in" filter="wipe(left)">
                                      <p:cBhvr>
                                        <p:cTn id="53" dur="5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3"/>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7A7C3A7-EA5C-1344-9B09-CBE3FA9C3489}"/>
              </a:ext>
            </a:extLst>
          </p:cNvPr>
          <p:cNvSpPr>
            <a:spLocks noGrp="1"/>
          </p:cNvSpPr>
          <p:nvPr>
            <p:ph idx="1"/>
          </p:nvPr>
        </p:nvSpPr>
        <p:spPr>
          <a:xfrm>
            <a:off x="1" y="452176"/>
            <a:ext cx="9144000" cy="6652008"/>
          </a:xfrm>
        </p:spPr>
        <p:txBody>
          <a:bodyPr>
            <a:normAutofit/>
          </a:bodyPr>
          <a:lstStyle/>
          <a:p>
            <a:pPr marL="409575" indent="-400050">
              <a:buClr>
                <a:schemeClr val="bg1"/>
              </a:buClr>
              <a:buSzPct val="100000"/>
              <a:buNone/>
            </a:pPr>
            <a:r>
              <a:rPr lang="en-US" b="1" dirty="0">
                <a:solidFill>
                  <a:schemeClr val="bg1"/>
                </a:solidFill>
                <a:latin typeface="Times New Roman" panose="02020603050405020304" pitchFamily="18" charset="0"/>
                <a:cs typeface="Times New Roman" panose="02020603050405020304" pitchFamily="18" charset="0"/>
              </a:rPr>
              <a:t>3.  </a:t>
            </a:r>
            <a:r>
              <a:rPr lang="en-US" b="1" u="sng" dirty="0">
                <a:solidFill>
                  <a:schemeClr val="bg1"/>
                </a:solidFill>
                <a:latin typeface="Times New Roman" panose="02020603050405020304" pitchFamily="18" charset="0"/>
                <a:cs typeface="Times New Roman" panose="02020603050405020304" pitchFamily="18" charset="0"/>
              </a:rPr>
              <a:t>AVOID GLORYING IN WORLDLY WISDOM OR MEN </a:t>
            </a:r>
            <a:r>
              <a:rPr lang="en-US" b="1" dirty="0">
                <a:solidFill>
                  <a:schemeClr val="bg1"/>
                </a:solidFill>
                <a:latin typeface="Times New Roman" panose="02020603050405020304" pitchFamily="18" charset="0"/>
                <a:cs typeface="Times New Roman" panose="02020603050405020304" pitchFamily="18" charset="0"/>
              </a:rPr>
              <a:t>(18-23)</a:t>
            </a:r>
          </a:p>
          <a:p>
            <a:pPr marL="822960" lvl="1" indent="-457200">
              <a:buClr>
                <a:schemeClr val="bg1"/>
              </a:buClr>
              <a:buSzPct val="100000"/>
              <a:buFont typeface="+mj-lt"/>
              <a:buAutoNum type="alphaUcPeriod"/>
            </a:pPr>
            <a:r>
              <a:rPr lang="en-US" sz="2600" b="1" dirty="0">
                <a:solidFill>
                  <a:schemeClr val="bg1"/>
                </a:solidFill>
                <a:latin typeface="Times New Roman" panose="02020603050405020304" pitchFamily="18" charset="0"/>
                <a:cs typeface="Times New Roman" panose="02020603050405020304" pitchFamily="18" charset="0"/>
              </a:rPr>
              <a:t>REASONS NOT TO GLORY IN WORLDLY WISDOM (18-20)</a:t>
            </a:r>
            <a:endParaRPr lang="en-US" sz="2600" dirty="0">
              <a:solidFill>
                <a:schemeClr val="bg1"/>
              </a:solidFill>
              <a:latin typeface="Times New Roman" panose="02020603050405020304" pitchFamily="18" charset="0"/>
              <a:cs typeface="Times New Roman" panose="02020603050405020304" pitchFamily="18" charset="0"/>
            </a:endParaRPr>
          </a:p>
          <a:p>
            <a:pPr marL="1188720" lvl="2" indent="-457200">
              <a:buClr>
                <a:schemeClr val="bg1"/>
              </a:buClr>
              <a:buSzPct val="100000"/>
              <a:buFont typeface="+mj-lt"/>
              <a:buAutoNum type="arabicParenR"/>
            </a:pPr>
            <a:r>
              <a:rPr lang="en-US" sz="2600" dirty="0">
                <a:solidFill>
                  <a:schemeClr val="bg1"/>
                </a:solidFill>
                <a:latin typeface="Times New Roman" panose="02020603050405020304" pitchFamily="18" charset="0"/>
                <a:cs typeface="Times New Roman" panose="02020603050405020304" pitchFamily="18" charset="0"/>
              </a:rPr>
              <a:t>You will only deceive yourself (</a:t>
            </a:r>
            <a:r>
              <a:rPr lang="en-US" sz="2600" b="1" dirty="0">
                <a:solidFill>
                  <a:schemeClr val="bg1"/>
                </a:solidFill>
                <a:latin typeface="Times New Roman" panose="02020603050405020304" pitchFamily="18" charset="0"/>
                <a:cs typeface="Times New Roman" panose="02020603050405020304" pitchFamily="18" charset="0"/>
              </a:rPr>
              <a:t>18</a:t>
            </a:r>
            <a:r>
              <a:rPr lang="en-US" sz="2600" dirty="0">
                <a:solidFill>
                  <a:schemeClr val="bg1"/>
                </a:solidFill>
                <a:latin typeface="Times New Roman" panose="02020603050405020304" pitchFamily="18" charset="0"/>
                <a:cs typeface="Times New Roman" panose="02020603050405020304" pitchFamily="18" charset="0"/>
              </a:rPr>
              <a:t>)</a:t>
            </a:r>
          </a:p>
          <a:p>
            <a:pPr marL="1188720" lvl="2" indent="-457200">
              <a:buClr>
                <a:schemeClr val="bg1"/>
              </a:buClr>
              <a:buSzPct val="100000"/>
              <a:buFont typeface="+mj-lt"/>
              <a:buAutoNum type="arabicParenR"/>
            </a:pPr>
            <a:r>
              <a:rPr lang="en-US" sz="2600" dirty="0">
                <a:solidFill>
                  <a:schemeClr val="bg1"/>
                </a:solidFill>
                <a:latin typeface="Times New Roman" panose="02020603050405020304" pitchFamily="18" charset="0"/>
                <a:cs typeface="Times New Roman" panose="02020603050405020304" pitchFamily="18" charset="0"/>
              </a:rPr>
              <a:t>The wisdom of this world is foolishness with God (</a:t>
            </a:r>
            <a:r>
              <a:rPr lang="en-US" sz="2600" b="1" dirty="0">
                <a:solidFill>
                  <a:schemeClr val="bg1"/>
                </a:solidFill>
                <a:latin typeface="Times New Roman" panose="02020603050405020304" pitchFamily="18" charset="0"/>
                <a:cs typeface="Times New Roman" panose="02020603050405020304" pitchFamily="18" charset="0"/>
              </a:rPr>
              <a:t>19-20</a:t>
            </a:r>
            <a:r>
              <a:rPr lang="en-US" sz="2600" dirty="0">
                <a:solidFill>
                  <a:schemeClr val="bg1"/>
                </a:solidFill>
                <a:latin typeface="Times New Roman" panose="02020603050405020304" pitchFamily="18" charset="0"/>
                <a:cs typeface="Times New Roman" panose="02020603050405020304" pitchFamily="18" charset="0"/>
              </a:rPr>
              <a:t>)</a:t>
            </a:r>
          </a:p>
          <a:p>
            <a:pPr marL="822960" lvl="1" indent="-457200">
              <a:buClr>
                <a:schemeClr val="bg1"/>
              </a:buClr>
              <a:buSzPct val="100000"/>
              <a:buFont typeface="+mj-lt"/>
              <a:buAutoNum type="alphaUcPeriod"/>
            </a:pPr>
            <a:r>
              <a:rPr lang="en-US" sz="2600" b="1" dirty="0">
                <a:solidFill>
                  <a:schemeClr val="bg1"/>
                </a:solidFill>
                <a:latin typeface="Times New Roman" panose="02020603050405020304" pitchFamily="18" charset="0"/>
                <a:cs typeface="Times New Roman" panose="02020603050405020304" pitchFamily="18" charset="0"/>
              </a:rPr>
              <a:t>REASONS NOT TO GLORY IN MEN (21-23)</a:t>
            </a:r>
            <a:endParaRPr lang="en-US" sz="2600" dirty="0">
              <a:solidFill>
                <a:schemeClr val="bg1"/>
              </a:solidFill>
              <a:latin typeface="Times New Roman" panose="02020603050405020304" pitchFamily="18" charset="0"/>
              <a:cs typeface="Times New Roman" panose="02020603050405020304" pitchFamily="18" charset="0"/>
            </a:endParaRPr>
          </a:p>
          <a:p>
            <a:pPr marL="1188720" lvl="2" indent="-457200">
              <a:buClr>
                <a:schemeClr val="bg1"/>
              </a:buClr>
              <a:buSzPct val="100000"/>
              <a:buFont typeface="+mj-lt"/>
              <a:buAutoNum type="arabicParenR"/>
            </a:pPr>
            <a:r>
              <a:rPr lang="en-US" sz="2600" dirty="0">
                <a:solidFill>
                  <a:schemeClr val="bg1"/>
                </a:solidFill>
                <a:latin typeface="Times New Roman" panose="02020603050405020304" pitchFamily="18" charset="0"/>
                <a:cs typeface="Times New Roman" panose="02020603050405020304" pitchFamily="18" charset="0"/>
              </a:rPr>
              <a:t>All things are yours – intended to benefit church (</a:t>
            </a:r>
            <a:r>
              <a:rPr lang="en-US" sz="2600" b="1" dirty="0">
                <a:solidFill>
                  <a:schemeClr val="bg1"/>
                </a:solidFill>
                <a:latin typeface="Times New Roman" panose="02020603050405020304" pitchFamily="18" charset="0"/>
                <a:cs typeface="Times New Roman" panose="02020603050405020304" pitchFamily="18" charset="0"/>
              </a:rPr>
              <a:t>21-22</a:t>
            </a:r>
            <a:r>
              <a:rPr lang="en-US" sz="2600" dirty="0">
                <a:solidFill>
                  <a:schemeClr val="bg1"/>
                </a:solidFill>
                <a:latin typeface="Times New Roman" panose="02020603050405020304" pitchFamily="18" charset="0"/>
                <a:cs typeface="Times New Roman" panose="02020603050405020304" pitchFamily="18" charset="0"/>
              </a:rPr>
              <a:t>)</a:t>
            </a:r>
          </a:p>
          <a:p>
            <a:pPr marL="1188720" lvl="2" indent="-457200">
              <a:buClr>
                <a:schemeClr val="bg1"/>
              </a:buClr>
              <a:buSzPct val="100000"/>
              <a:buFont typeface="+mj-lt"/>
              <a:buAutoNum type="arabicParenR"/>
            </a:pPr>
            <a:r>
              <a:rPr lang="en-US" sz="2600" dirty="0">
                <a:solidFill>
                  <a:schemeClr val="bg1"/>
                </a:solidFill>
                <a:latin typeface="Times New Roman" panose="02020603050405020304" pitchFamily="18" charset="0"/>
                <a:cs typeface="Times New Roman" panose="02020603050405020304" pitchFamily="18" charset="0"/>
              </a:rPr>
              <a:t>You are Christ's, and Christ is God's (</a:t>
            </a:r>
            <a:r>
              <a:rPr lang="en-US" sz="2600" b="1" dirty="0">
                <a:solidFill>
                  <a:schemeClr val="bg1"/>
                </a:solidFill>
                <a:latin typeface="Times New Roman" panose="02020603050405020304" pitchFamily="18" charset="0"/>
                <a:cs typeface="Times New Roman" panose="02020603050405020304" pitchFamily="18" charset="0"/>
              </a:rPr>
              <a:t>23</a:t>
            </a:r>
            <a:r>
              <a:rPr lang="en-US" sz="2600" dirty="0">
                <a:solidFill>
                  <a:schemeClr val="bg1"/>
                </a:solidFill>
                <a:latin typeface="Times New Roman" panose="02020603050405020304" pitchFamily="18" charset="0"/>
                <a:cs typeface="Times New Roman" panose="02020603050405020304" pitchFamily="18" charset="0"/>
              </a:rPr>
              <a:t>)</a:t>
            </a:r>
          </a:p>
          <a:p>
            <a:pPr marL="0" indent="0">
              <a:spcBef>
                <a:spcPts val="0"/>
              </a:spcBef>
              <a:spcAft>
                <a:spcPts val="800"/>
              </a:spcAft>
              <a:buNone/>
            </a:pPr>
            <a:endParaRPr lang="en-US" sz="26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87724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left)">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wipe(left)">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wipe(left)">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wipe(left)">
                                      <p:cBhvr>
                                        <p:cTn id="3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3"/>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0CBA85-DE32-1B4E-A43C-EC4CE4D3020F}"/>
              </a:ext>
            </a:extLst>
          </p:cNvPr>
          <p:cNvSpPr>
            <a:spLocks noGrp="1"/>
          </p:cNvSpPr>
          <p:nvPr>
            <p:ph type="title"/>
          </p:nvPr>
        </p:nvSpPr>
        <p:spPr>
          <a:xfrm>
            <a:off x="0" y="-5"/>
            <a:ext cx="9144000" cy="770969"/>
          </a:xfrm>
        </p:spPr>
        <p:txBody>
          <a:bodyPr anchor="ctr">
            <a:normAutofit/>
          </a:bodyPr>
          <a:lstStyle/>
          <a:p>
            <a:pPr algn="ctr"/>
            <a:r>
              <a:rPr lang="en-US" b="1" dirty="0">
                <a:solidFill>
                  <a:srgbClr val="C00000"/>
                </a:solidFill>
                <a:effectLst>
                  <a:innerShdw blurRad="25400" dist="25400" dir="13500000">
                    <a:prstClr val="black">
                      <a:alpha val="70000"/>
                    </a:prstClr>
                  </a:innerShdw>
                </a:effectLst>
                <a:latin typeface="Times New Roman" panose="02020603050405020304" pitchFamily="18" charset="0"/>
                <a:cs typeface="Times New Roman" panose="02020603050405020304" pitchFamily="18" charset="0"/>
              </a:rPr>
              <a:t>Questions</a:t>
            </a:r>
          </a:p>
        </p:txBody>
      </p:sp>
      <p:sp>
        <p:nvSpPr>
          <p:cNvPr id="3" name="TextBox 2">
            <a:extLst>
              <a:ext uri="{FF2B5EF4-FFF2-40B4-BE49-F238E27FC236}">
                <a16:creationId xmlns:a16="http://schemas.microsoft.com/office/drawing/2014/main" id="{F4EA37C3-B955-484C-8A3E-06B6650DB1BD}"/>
              </a:ext>
            </a:extLst>
          </p:cNvPr>
          <p:cNvSpPr txBox="1"/>
          <p:nvPr/>
        </p:nvSpPr>
        <p:spPr>
          <a:xfrm>
            <a:off x="62753" y="798636"/>
            <a:ext cx="8892988" cy="6001643"/>
          </a:xfrm>
          <a:prstGeom prst="rect">
            <a:avLst/>
          </a:prstGeom>
          <a:noFill/>
        </p:spPr>
        <p:txBody>
          <a:bodyPr wrap="square" rtlCol="0">
            <a:spAutoFit/>
          </a:bodyPr>
          <a:lstStyle/>
          <a:p>
            <a:r>
              <a:rPr lang="en-US" sz="2400" dirty="0">
                <a:solidFill>
                  <a:schemeClr val="bg1"/>
                </a:solidFill>
                <a:latin typeface="Times New Roman" panose="02020603050405020304" pitchFamily="18" charset="0"/>
                <a:cs typeface="Times New Roman" panose="02020603050405020304" pitchFamily="18" charset="0"/>
              </a:rPr>
              <a:t>1. “And I, brethren, could not ___________ to you as to ___________ people but as to ________________, as to ______________ in Christ.” </a:t>
            </a:r>
          </a:p>
          <a:p>
            <a:endParaRPr lang="en-US" sz="2400" dirty="0">
              <a:solidFill>
                <a:schemeClr val="bg1"/>
              </a:solidFill>
              <a:latin typeface="Times New Roman" panose="02020603050405020304" pitchFamily="18" charset="0"/>
              <a:cs typeface="Times New Roman" panose="02020603050405020304" pitchFamily="18" charset="0"/>
            </a:endParaRPr>
          </a:p>
          <a:p>
            <a:pPr lvl="0"/>
            <a:r>
              <a:rPr lang="en-US" sz="2400" dirty="0">
                <a:solidFill>
                  <a:schemeClr val="bg1"/>
                </a:solidFill>
                <a:latin typeface="Times New Roman" panose="02020603050405020304" pitchFamily="18" charset="0"/>
                <a:cs typeface="Times New Roman" panose="02020603050405020304" pitchFamily="18" charset="0"/>
              </a:rPr>
              <a:t>2. What two kinds of spiritual food are specified in the text? ________ Which kind was needed by those at Corinth? ____________ </a:t>
            </a:r>
          </a:p>
          <a:p>
            <a:endParaRPr lang="en-US" sz="2400" dirty="0">
              <a:solidFill>
                <a:schemeClr val="bg1"/>
              </a:solidFill>
              <a:latin typeface="Times New Roman" panose="02020603050405020304" pitchFamily="18" charset="0"/>
              <a:cs typeface="Times New Roman" panose="02020603050405020304" pitchFamily="18" charset="0"/>
            </a:endParaRPr>
          </a:p>
          <a:p>
            <a:pPr lvl="0"/>
            <a:r>
              <a:rPr lang="en-US" sz="2400" dirty="0">
                <a:solidFill>
                  <a:schemeClr val="bg1"/>
                </a:solidFill>
                <a:latin typeface="Times New Roman" panose="02020603050405020304" pitchFamily="18" charset="0"/>
                <a:cs typeface="Times New Roman" panose="02020603050405020304" pitchFamily="18" charset="0"/>
              </a:rPr>
              <a:t>3. What things showed that the Corinthian brethren were still “carnal”?  _________________________________________________________ </a:t>
            </a:r>
          </a:p>
          <a:p>
            <a:endParaRPr lang="en-US" sz="2400" dirty="0">
              <a:solidFill>
                <a:schemeClr val="bg1"/>
              </a:solidFill>
              <a:latin typeface="Times New Roman" panose="02020603050405020304" pitchFamily="18" charset="0"/>
              <a:cs typeface="Times New Roman" panose="02020603050405020304" pitchFamily="18" charset="0"/>
            </a:endParaRPr>
          </a:p>
          <a:p>
            <a:pPr lvl="0"/>
            <a:r>
              <a:rPr lang="en-US" sz="2400" dirty="0">
                <a:solidFill>
                  <a:schemeClr val="bg1"/>
                </a:solidFill>
                <a:latin typeface="Times New Roman" panose="02020603050405020304" pitchFamily="18" charset="0"/>
                <a:cs typeface="Times New Roman" panose="02020603050405020304" pitchFamily="18" charset="0"/>
              </a:rPr>
              <a:t>4. If several men are involved in working together for the Lord’s cause, to what does Paul liken them? ________________________________  </a:t>
            </a:r>
          </a:p>
          <a:p>
            <a:endParaRPr lang="en-US" sz="2400" dirty="0">
              <a:solidFill>
                <a:schemeClr val="bg1"/>
              </a:solidFill>
              <a:latin typeface="Times New Roman" panose="02020603050405020304" pitchFamily="18" charset="0"/>
              <a:cs typeface="Times New Roman" panose="02020603050405020304" pitchFamily="18" charset="0"/>
            </a:endParaRPr>
          </a:p>
          <a:p>
            <a:pPr lvl="0"/>
            <a:r>
              <a:rPr lang="en-US" sz="2400" dirty="0">
                <a:solidFill>
                  <a:schemeClr val="bg1"/>
                </a:solidFill>
                <a:latin typeface="Times New Roman" panose="02020603050405020304" pitchFamily="18" charset="0"/>
                <a:cs typeface="Times New Roman" panose="02020603050405020304" pitchFamily="18" charset="0"/>
              </a:rPr>
              <a:t>5. “Now he who ____________ and he who _____________ are one, and each one will _____________ his own _____________ according to his own labor.” </a:t>
            </a:r>
          </a:p>
          <a:p>
            <a:endParaRPr lang="en-US" sz="20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2116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left)">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left)">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wipe(left)">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0CBA85-DE32-1B4E-A43C-EC4CE4D3020F}"/>
              </a:ext>
            </a:extLst>
          </p:cNvPr>
          <p:cNvSpPr>
            <a:spLocks noGrp="1"/>
          </p:cNvSpPr>
          <p:nvPr>
            <p:ph type="title"/>
          </p:nvPr>
        </p:nvSpPr>
        <p:spPr>
          <a:xfrm>
            <a:off x="0" y="-5"/>
            <a:ext cx="9144000" cy="770969"/>
          </a:xfrm>
        </p:spPr>
        <p:txBody>
          <a:bodyPr anchor="ctr">
            <a:normAutofit/>
          </a:bodyPr>
          <a:lstStyle/>
          <a:p>
            <a:pPr algn="ctr"/>
            <a:r>
              <a:rPr lang="en-US" b="1" dirty="0">
                <a:solidFill>
                  <a:srgbClr val="C00000"/>
                </a:solidFill>
                <a:effectLst>
                  <a:innerShdw blurRad="25400" dist="25400" dir="13500000">
                    <a:prstClr val="black">
                      <a:alpha val="70000"/>
                    </a:prstClr>
                  </a:innerShdw>
                </a:effectLst>
                <a:latin typeface="Times New Roman" panose="02020603050405020304" pitchFamily="18" charset="0"/>
                <a:cs typeface="Times New Roman" panose="02020603050405020304" pitchFamily="18" charset="0"/>
              </a:rPr>
              <a:t>Questions</a:t>
            </a:r>
          </a:p>
        </p:txBody>
      </p:sp>
      <p:sp>
        <p:nvSpPr>
          <p:cNvPr id="3" name="TextBox 2">
            <a:extLst>
              <a:ext uri="{FF2B5EF4-FFF2-40B4-BE49-F238E27FC236}">
                <a16:creationId xmlns:a16="http://schemas.microsoft.com/office/drawing/2014/main" id="{F4EA37C3-B955-484C-8A3E-06B6650DB1BD}"/>
              </a:ext>
            </a:extLst>
          </p:cNvPr>
          <p:cNvSpPr txBox="1"/>
          <p:nvPr/>
        </p:nvSpPr>
        <p:spPr>
          <a:xfrm>
            <a:off x="62753" y="708204"/>
            <a:ext cx="8892988" cy="6124754"/>
          </a:xfrm>
          <a:prstGeom prst="rect">
            <a:avLst/>
          </a:prstGeom>
          <a:noFill/>
        </p:spPr>
        <p:txBody>
          <a:bodyPr wrap="square" rtlCol="0">
            <a:spAutoFit/>
          </a:bodyPr>
          <a:lstStyle/>
          <a:p>
            <a:pPr lvl="0"/>
            <a:r>
              <a:rPr lang="en-US" sz="2400" dirty="0">
                <a:solidFill>
                  <a:schemeClr val="bg1"/>
                </a:solidFill>
                <a:latin typeface="Times New Roman" panose="02020603050405020304" pitchFamily="18" charset="0"/>
                <a:cs typeface="Times New Roman" panose="02020603050405020304" pitchFamily="18" charset="0"/>
              </a:rPr>
              <a:t>6. Explain in your own words the parallel made in the text between builders of a building and brethren working together in the work of the Lord. ____________________________________________________ _________________________________________________________ </a:t>
            </a:r>
          </a:p>
          <a:p>
            <a:endParaRPr lang="en-US" sz="1600" dirty="0">
              <a:solidFill>
                <a:schemeClr val="bg1"/>
              </a:solidFill>
              <a:latin typeface="Times New Roman" panose="02020603050405020304" pitchFamily="18" charset="0"/>
              <a:cs typeface="Times New Roman" panose="02020603050405020304" pitchFamily="18" charset="0"/>
            </a:endParaRPr>
          </a:p>
          <a:p>
            <a:pPr lvl="0"/>
            <a:r>
              <a:rPr lang="en-US" sz="2400" dirty="0">
                <a:solidFill>
                  <a:schemeClr val="bg1"/>
                </a:solidFill>
                <a:latin typeface="Times New Roman" panose="02020603050405020304" pitchFamily="18" charset="0"/>
                <a:cs typeface="Times New Roman" panose="02020603050405020304" pitchFamily="18" charset="0"/>
              </a:rPr>
              <a:t>7. In the analogy of the Lord’s work as a building, who is the foundation that can be rightly laid? __________________ </a:t>
            </a:r>
          </a:p>
          <a:p>
            <a:endParaRPr lang="en-US" sz="1600" dirty="0">
              <a:solidFill>
                <a:schemeClr val="bg1"/>
              </a:solidFill>
              <a:latin typeface="Times New Roman" panose="02020603050405020304" pitchFamily="18" charset="0"/>
              <a:cs typeface="Times New Roman" panose="02020603050405020304" pitchFamily="18" charset="0"/>
            </a:endParaRPr>
          </a:p>
          <a:p>
            <a:pPr lvl="0"/>
            <a:r>
              <a:rPr lang="en-US" sz="2400" dirty="0">
                <a:solidFill>
                  <a:schemeClr val="bg1"/>
                </a:solidFill>
                <a:latin typeface="Times New Roman" panose="02020603050405020304" pitchFamily="18" charset="0"/>
                <a:cs typeface="Times New Roman" panose="02020603050405020304" pitchFamily="18" charset="0"/>
              </a:rPr>
              <a:t>8. When is our work in the building of the Lord’s work tested by fire? __________________________ </a:t>
            </a:r>
          </a:p>
          <a:p>
            <a:endParaRPr lang="en-US" sz="1600" dirty="0">
              <a:solidFill>
                <a:schemeClr val="bg1"/>
              </a:solidFill>
              <a:latin typeface="Times New Roman" panose="02020603050405020304" pitchFamily="18" charset="0"/>
              <a:cs typeface="Times New Roman" panose="02020603050405020304" pitchFamily="18" charset="0"/>
            </a:endParaRPr>
          </a:p>
          <a:p>
            <a:pPr lvl="0"/>
            <a:r>
              <a:rPr lang="en-US" sz="2400" dirty="0">
                <a:solidFill>
                  <a:schemeClr val="bg1"/>
                </a:solidFill>
                <a:latin typeface="Times New Roman" panose="02020603050405020304" pitchFamily="18" charset="0"/>
                <a:cs typeface="Times New Roman" panose="02020603050405020304" pitchFamily="18" charset="0"/>
              </a:rPr>
              <a:t>9. How can the “wood, hay and straw” of our work be burned away, but us be saved in that day? __________________________________ </a:t>
            </a:r>
          </a:p>
          <a:p>
            <a:endParaRPr lang="en-US" sz="1600" dirty="0">
              <a:solidFill>
                <a:schemeClr val="bg1"/>
              </a:solidFill>
              <a:latin typeface="Times New Roman" panose="02020603050405020304" pitchFamily="18" charset="0"/>
              <a:cs typeface="Times New Roman" panose="02020603050405020304" pitchFamily="18" charset="0"/>
            </a:endParaRPr>
          </a:p>
          <a:p>
            <a:pPr lvl="0"/>
            <a:r>
              <a:rPr lang="en-US" sz="2400" dirty="0">
                <a:solidFill>
                  <a:schemeClr val="bg1"/>
                </a:solidFill>
                <a:latin typeface="Times New Roman" panose="02020603050405020304" pitchFamily="18" charset="0"/>
                <a:cs typeface="Times New Roman" panose="02020603050405020304" pitchFamily="18" charset="0"/>
              </a:rPr>
              <a:t>10. How is the wisdom of this world viewed by God? _____________ </a:t>
            </a:r>
          </a:p>
          <a:p>
            <a:endParaRPr lang="en-US" sz="1600" dirty="0">
              <a:solidFill>
                <a:schemeClr val="bg1"/>
              </a:solidFill>
              <a:latin typeface="Times New Roman" panose="02020603050405020304" pitchFamily="18" charset="0"/>
              <a:cs typeface="Times New Roman" panose="02020603050405020304" pitchFamily="18" charset="0"/>
            </a:endParaRPr>
          </a:p>
          <a:p>
            <a:r>
              <a:rPr lang="en-US" sz="2400" b="1" u="sng" dirty="0">
                <a:solidFill>
                  <a:schemeClr val="bg1"/>
                </a:solidFill>
                <a:latin typeface="Times New Roman" panose="02020603050405020304" pitchFamily="18" charset="0"/>
                <a:cs typeface="Times New Roman" panose="02020603050405020304" pitchFamily="18" charset="0"/>
              </a:rPr>
              <a:t>Thought Question</a:t>
            </a:r>
            <a:r>
              <a:rPr lang="en-US" sz="2400" b="1" dirty="0">
                <a:solidFill>
                  <a:schemeClr val="bg1"/>
                </a:solidFill>
                <a:latin typeface="Times New Roman" panose="02020603050405020304" pitchFamily="18" charset="0"/>
                <a:cs typeface="Times New Roman" panose="02020603050405020304" pitchFamily="18" charset="0"/>
              </a:rPr>
              <a:t>:</a:t>
            </a:r>
            <a:r>
              <a:rPr lang="en-US" sz="2400" dirty="0">
                <a:solidFill>
                  <a:schemeClr val="bg1"/>
                </a:solidFill>
                <a:latin typeface="Times New Roman" panose="02020603050405020304" pitchFamily="18" charset="0"/>
                <a:cs typeface="Times New Roman" panose="02020603050405020304" pitchFamily="18" charset="0"/>
              </a:rPr>
              <a:t> How are we the temple of God with the Spirit dwelling within us?</a:t>
            </a:r>
          </a:p>
        </p:txBody>
      </p:sp>
    </p:spTree>
    <p:extLst>
      <p:ext uri="{BB962C8B-B14F-4D97-AF65-F5344CB8AC3E}">
        <p14:creationId xmlns:p14="http://schemas.microsoft.com/office/powerpoint/2010/main" val="791376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left)">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left)">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wipe(left)">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wipe(left)">
                                      <p:cBhvr>
                                        <p:cTn id="3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a16="http://schemas.microsoft.com/office/drawing/2014/main" id="{EB7C5C41-B743-BD40-92B1-7D6D72F9B24E}"/>
              </a:ext>
            </a:extLst>
          </p:cNvPr>
          <p:cNvSpPr>
            <a:spLocks noGrp="1"/>
          </p:cNvSpPr>
          <p:nvPr>
            <p:ph type="subTitle" idx="1"/>
          </p:nvPr>
        </p:nvSpPr>
        <p:spPr>
          <a:xfrm>
            <a:off x="457200" y="481470"/>
            <a:ext cx="8305800" cy="1143000"/>
          </a:xfrm>
        </p:spPr>
        <p:txBody>
          <a:bodyPr/>
          <a:lstStyle/>
          <a:p>
            <a:r>
              <a:rPr lang="en-US" sz="4400" b="1" dirty="0">
                <a:solidFill>
                  <a:schemeClr val="accent2"/>
                </a:solidFill>
                <a:effectLst>
                  <a:outerShdw blurRad="25400" dist="25400" dir="5400000" algn="ctr" rotWithShape="0">
                    <a:schemeClr val="bg1"/>
                  </a:outerShdw>
                </a:effectLst>
                <a:latin typeface="Times New Roman" panose="02020603050405020304" pitchFamily="18" charset="0"/>
                <a:cs typeface="Times New Roman" panose="02020603050405020304" pitchFamily="18" charset="0"/>
              </a:rPr>
              <a:t>Next Class:</a:t>
            </a:r>
          </a:p>
        </p:txBody>
      </p:sp>
      <p:sp>
        <p:nvSpPr>
          <p:cNvPr id="3" name="Title 2">
            <a:extLst>
              <a:ext uri="{FF2B5EF4-FFF2-40B4-BE49-F238E27FC236}">
                <a16:creationId xmlns:a16="http://schemas.microsoft.com/office/drawing/2014/main" id="{20C711F3-65BC-6D49-ABB8-2063BFA4EF3C}"/>
              </a:ext>
            </a:extLst>
          </p:cNvPr>
          <p:cNvSpPr>
            <a:spLocks noGrp="1"/>
          </p:cNvSpPr>
          <p:nvPr>
            <p:ph type="ctrTitle"/>
          </p:nvPr>
        </p:nvSpPr>
        <p:spPr>
          <a:xfrm>
            <a:off x="457200" y="2026024"/>
            <a:ext cx="8305800" cy="1388908"/>
          </a:xfrm>
        </p:spPr>
        <p:txBody>
          <a:bodyPr/>
          <a:lstStyle/>
          <a:p>
            <a:r>
              <a:rPr lang="en-US" sz="8000" b="1" dirty="0">
                <a:solidFill>
                  <a:schemeClr val="tx1"/>
                </a:solidFill>
                <a:latin typeface="Times New Roman" panose="02020603050405020304" pitchFamily="18" charset="0"/>
                <a:cs typeface="Times New Roman" panose="02020603050405020304" pitchFamily="18" charset="0"/>
              </a:rPr>
              <a:t>1</a:t>
            </a:r>
            <a:r>
              <a:rPr lang="en-US" sz="8000" b="1" baseline="30000" dirty="0">
                <a:solidFill>
                  <a:schemeClr val="tx1"/>
                </a:solidFill>
                <a:latin typeface="Times New Roman" panose="02020603050405020304" pitchFamily="18" charset="0"/>
                <a:cs typeface="Times New Roman" panose="02020603050405020304" pitchFamily="18" charset="0"/>
              </a:rPr>
              <a:t>st</a:t>
            </a:r>
            <a:r>
              <a:rPr lang="en-US" sz="8000" b="1" dirty="0">
                <a:solidFill>
                  <a:schemeClr val="tx1"/>
                </a:solidFill>
                <a:latin typeface="Times New Roman" panose="02020603050405020304" pitchFamily="18" charset="0"/>
                <a:cs typeface="Times New Roman" panose="02020603050405020304" pitchFamily="18" charset="0"/>
              </a:rPr>
              <a:t> Corinthians</a:t>
            </a:r>
          </a:p>
        </p:txBody>
      </p:sp>
      <p:sp>
        <p:nvSpPr>
          <p:cNvPr id="5" name="TextBox 4">
            <a:extLst>
              <a:ext uri="{FF2B5EF4-FFF2-40B4-BE49-F238E27FC236}">
                <a16:creationId xmlns:a16="http://schemas.microsoft.com/office/drawing/2014/main" id="{4D262A1C-F71A-4940-B4DE-96DD797156B1}"/>
              </a:ext>
            </a:extLst>
          </p:cNvPr>
          <p:cNvSpPr txBox="1"/>
          <p:nvPr/>
        </p:nvSpPr>
        <p:spPr>
          <a:xfrm>
            <a:off x="277906" y="3993794"/>
            <a:ext cx="8570259" cy="923330"/>
          </a:xfrm>
          <a:prstGeom prst="rect">
            <a:avLst/>
          </a:prstGeom>
          <a:noFill/>
        </p:spPr>
        <p:txBody>
          <a:bodyPr wrap="square" rtlCol="0" anchor="ctr">
            <a:spAutoFit/>
          </a:bodyPr>
          <a:lstStyle/>
          <a:p>
            <a:pPr algn="ctr"/>
            <a:r>
              <a:rPr lang="en-US" sz="5400" b="1" dirty="0">
                <a:solidFill>
                  <a:srgbClr val="FFFF00"/>
                </a:solidFill>
                <a:effectLst>
                  <a:outerShdw blurRad="25400" dist="25400" dir="5400000" algn="ctr" rotWithShape="0">
                    <a:schemeClr val="bg1"/>
                  </a:outerShdw>
                </a:effectLst>
                <a:latin typeface="Times New Roman" panose="02020603050405020304" pitchFamily="18" charset="0"/>
                <a:cs typeface="Times New Roman" panose="02020603050405020304" pitchFamily="18" charset="0"/>
              </a:rPr>
              <a:t>Chapter 4</a:t>
            </a:r>
          </a:p>
        </p:txBody>
      </p:sp>
    </p:spTree>
    <p:extLst>
      <p:ext uri="{BB962C8B-B14F-4D97-AF65-F5344CB8AC3E}">
        <p14:creationId xmlns:p14="http://schemas.microsoft.com/office/powerpoint/2010/main" val="248186226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ヒラギノ角ゴ Pro W3"/>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ヒラギノ角ゴ Pro W3"/>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Paper.thmx</Template>
  <TotalTime>12138</TotalTime>
  <Words>802</Words>
  <Application>Microsoft Macintosh PowerPoint</Application>
  <PresentationFormat>On-screen Show (4:3)</PresentationFormat>
  <Paragraphs>65</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Constantia</vt:lpstr>
      <vt:lpstr>Times New Roman</vt:lpstr>
      <vt:lpstr>Wingdings 2</vt:lpstr>
      <vt:lpstr>Paper</vt:lpstr>
      <vt:lpstr>Paul’s Epistle of 1st Corinthians</vt:lpstr>
      <vt:lpstr>Outline</vt:lpstr>
      <vt:lpstr>PowerPoint Presentation</vt:lpstr>
      <vt:lpstr>A Look at 1 Corinthians 3:1-23</vt:lpstr>
      <vt:lpstr>PowerPoint Presentation</vt:lpstr>
      <vt:lpstr>PowerPoint Presentation</vt:lpstr>
      <vt:lpstr>Questions</vt:lpstr>
      <vt:lpstr>Questions</vt:lpstr>
      <vt:lpstr>1st Corinthians</vt:lpstr>
    </vt:vector>
  </TitlesOfParts>
  <Company>Self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Paul’s Epistle of 1st Corinthians</dc:title>
  <dc:creator>Harry Osborne</dc:creator>
  <cp:lastModifiedBy>Harry Osborne</cp:lastModifiedBy>
  <cp:revision>13</cp:revision>
  <dcterms:created xsi:type="dcterms:W3CDTF">2019-04-21T06:40:30Z</dcterms:created>
  <dcterms:modified xsi:type="dcterms:W3CDTF">2022-03-16T21:18:37Z</dcterms:modified>
</cp:coreProperties>
</file>