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5" r:id="rId3"/>
    <p:sldId id="304" r:id="rId4"/>
    <p:sldId id="266" r:id="rId5"/>
    <p:sldId id="282" r:id="rId6"/>
    <p:sldId id="283" r:id="rId7"/>
    <p:sldId id="303" r:id="rId8"/>
    <p:sldId id="305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7521" autoAdjust="0"/>
  </p:normalViewPr>
  <p:slideViewPr>
    <p:cSldViewPr snapToGrid="0" snapToObjects="1">
      <p:cViewPr>
        <p:scale>
          <a:sx n="127" d="100"/>
          <a:sy n="127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29884E-F1A5-C548-82BE-7B57C96A2D0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331218"/>
            <a:ext cx="8305800" cy="852763"/>
          </a:xfrm>
        </p:spPr>
        <p:txBody>
          <a:bodyPr/>
          <a:lstStyle/>
          <a:p>
            <a:r>
              <a:rPr lang="en-US" sz="4800" b="1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Chapter 7a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21457"/>
            <a:ext cx="8305800" cy="1981200"/>
          </a:xfrm>
        </p:spPr>
        <p:txBody>
          <a:bodyPr/>
          <a:lstStyle/>
          <a:p>
            <a: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Paul’s Epistle of</a:t>
            </a:r>
            <a:b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</a:b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1</a:t>
            </a:r>
            <a:r>
              <a:rPr lang="en-US" sz="8800" b="1" baseline="30000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st</a:t>
            </a: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 C</a:t>
            </a:r>
            <a:r>
              <a:rPr lang="en-US" sz="8800" b="1" cap="small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orinthians</a:t>
            </a:r>
          </a:p>
        </p:txBody>
      </p:sp>
      <p:pic>
        <p:nvPicPr>
          <p:cNvPr id="6" name="Picture 5" descr="Corinth - anc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850"/>
            <a:ext cx="9144000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I.	Introduction (1:1- 9)</a:t>
            </a:r>
          </a:p>
          <a:p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II.	Dealing with Problems Reported to Paul (1:10 – 6:20)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A.	Problem of Factionalism (1:10 – 3:23)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B.	Problem of Rejecting Paul’s Work (4:1-21)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C.	Problem of the Fornicator and Church Discipline (5:1-13)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D.	Taking Problems between Brethren to Civil Courts (6:1-11)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E.	Responsibility to Glorify God with the Body (6:12-20)</a:t>
            </a:r>
          </a:p>
          <a:p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F75FDA-BEA3-4D41-BC6A-3F96DA14CFC4}"/>
              </a:ext>
            </a:extLst>
          </p:cNvPr>
          <p:cNvCxnSpPr>
            <a:cxnSpLocks/>
          </p:cNvCxnSpPr>
          <p:nvPr/>
        </p:nvCxnSpPr>
        <p:spPr>
          <a:xfrm>
            <a:off x="1197428" y="5658897"/>
            <a:ext cx="76953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484" y="489052"/>
            <a:ext cx="89415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 Dealing with Questions Asked by the Corinthians (7:1 – 16:9)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“Now Concerning” – Marriage and Present Distress (7:1-40)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	“Now Concerning” – Idolatry and Personal Liberty (8:1 – 11:1)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	“Now… Remember Me” and Apostolic Tradition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1.	Submission and Customs (11:2-16)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2.	Pattern for Lord’s Supper (11:17-34)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	“Now Concerning” – Spiritual Gifts (12:1 – 14:40)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E.	“Now…” Concerning – The Resurrection (15:1-58)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F.	“Now Concerning” – The Collection (16:1-9)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	Concluding Remarks (16:10-24)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DFE6A22-86F4-6D4A-9CA2-0977239C10E6}"/>
              </a:ext>
            </a:extLst>
          </p:cNvPr>
          <p:cNvSpPr/>
          <p:nvPr/>
        </p:nvSpPr>
        <p:spPr>
          <a:xfrm>
            <a:off x="202484" y="1416907"/>
            <a:ext cx="8816010" cy="874112"/>
          </a:xfrm>
          <a:prstGeom prst="roundRect">
            <a:avLst/>
          </a:prstGeom>
          <a:noFill/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4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74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4800" b="1" baseline="30000" dirty="0">
                <a:solidFill>
                  <a:srgbClr val="800000"/>
                </a:solidFill>
                <a:latin typeface="Times New Roman"/>
                <a:cs typeface="Times New Roman"/>
              </a:rPr>
              <a:t>st</a:t>
            </a:r>
            <a:r>
              <a:rPr lang="en-US" sz="4800" b="1" dirty="0">
                <a:solidFill>
                  <a:srgbClr val="800000"/>
                </a:solidFill>
                <a:latin typeface="Times New Roman"/>
                <a:cs typeface="Times New Roman"/>
              </a:rPr>
              <a:t> Corinthians 6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54" y="1635642"/>
            <a:ext cx="8944808" cy="438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2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Flee sexual immorality. Every sin that a man does is outside the body, but he who commits sexual immorality sins against his own body. </a:t>
            </a:r>
            <a:r>
              <a:rPr lang="en-US" sz="32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 do you not know that your body is the temple of the Holy Spirit who is in you, whom you have from God, and you are not your own? </a:t>
            </a:r>
            <a:r>
              <a:rPr lang="en-US" sz="32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 you were bought at a price; therefore glorify God in your body and in your spirit, which are God’s.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B9CF9-2A92-EF43-9696-FE7A3F11DAED}"/>
              </a:ext>
            </a:extLst>
          </p:cNvPr>
          <p:cNvSpPr txBox="1"/>
          <p:nvPr/>
        </p:nvSpPr>
        <p:spPr>
          <a:xfrm rot="20468316">
            <a:off x="281259" y="188256"/>
            <a:ext cx="20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25400" dist="25400" dir="54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Last Class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B5B3B8C-A546-F148-8078-2063D8401F43}"/>
              </a:ext>
            </a:extLst>
          </p:cNvPr>
          <p:cNvCxnSpPr>
            <a:cxnSpLocks/>
          </p:cNvCxnSpPr>
          <p:nvPr/>
        </p:nvCxnSpPr>
        <p:spPr>
          <a:xfrm>
            <a:off x="554334" y="2152023"/>
            <a:ext cx="37162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0E0107B-D8C3-0744-88F3-6B5557AC2F5B}"/>
              </a:ext>
            </a:extLst>
          </p:cNvPr>
          <p:cNvCxnSpPr>
            <a:cxnSpLocks/>
          </p:cNvCxnSpPr>
          <p:nvPr/>
        </p:nvCxnSpPr>
        <p:spPr>
          <a:xfrm>
            <a:off x="2847033" y="5349073"/>
            <a:ext cx="605448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7C7B33-E90E-1444-860E-CF836B92F700}"/>
              </a:ext>
            </a:extLst>
          </p:cNvPr>
          <p:cNvCxnSpPr>
            <a:cxnSpLocks/>
          </p:cNvCxnSpPr>
          <p:nvPr/>
        </p:nvCxnSpPr>
        <p:spPr>
          <a:xfrm>
            <a:off x="242485" y="5901733"/>
            <a:ext cx="37162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5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A7C3A7-EA5C-1344-9B09-CBE3FA9C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9" y="653165"/>
            <a:ext cx="9073662" cy="637063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8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CONCERNING THOSE MARRIED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(1-24)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IN GENERAL (1-9)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It is good to marry to avoid sexual immorality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Proper attitudes to govern the marriage relationship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Abstinence appropriate for short times devoted to fasting and prayer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Living single life with self-control is a gift from God, so unmarried and widows should marry if they cannot exercise self-control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7-9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5760" lvl="1" indent="0"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IN REGARDS TO DEPARTING FROM SPOUSE (10-16)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As commanded by the Lord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A wife is not to depart from her husband; if she does, let her remain unmarried or else be reconciled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10-11a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A husband is not to leave his wife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11b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As instructed by Paul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12-16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Christians are not to leave their unbelieving spouses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12-13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Because of the "sanctifying influence" the believer can have on the family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If unbeliever departs, the believer is not under a slavery bondage, so let the unbeliever depart – not compelled to follow them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9163" lvl="3" indent="0"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These instructions given in view of the possibility of the believer being able to save the unbelieving spouse – not always possible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6CE809-81FA-5344-98AD-935C05CA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78"/>
            <a:ext cx="9144000" cy="65148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innerShdw blurRad="254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Look at 1 Corinthians 7:1-40</a:t>
            </a:r>
          </a:p>
        </p:txBody>
      </p:sp>
    </p:spTree>
    <p:extLst>
      <p:ext uri="{BB962C8B-B14F-4D97-AF65-F5344CB8AC3E}">
        <p14:creationId xmlns:p14="http://schemas.microsoft.com/office/powerpoint/2010/main" val="480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A7C3A7-EA5C-1344-9B09-CBE3FA9C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7" y="40195"/>
            <a:ext cx="9063614" cy="7134330"/>
          </a:xfrm>
        </p:spPr>
        <p:txBody>
          <a:bodyPr>
            <a:normAutofit fontScale="25000" lnSpcReduction="20000"/>
          </a:bodyPr>
          <a:lstStyle/>
          <a:p>
            <a:pPr marL="365760" lvl="1" indent="0">
              <a:lnSpc>
                <a:spcPct val="104000"/>
              </a:lnSpc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PRINCIPLES GOVERNING PAUL'S INSTRUCTIONS (17-24)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As the Lord has called each one, in that state, so let him walk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The example of circumcision versus uncircumcision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18-19a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Keeping commandments of God is point, not circumcision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19b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Example of remaining as a slave if called as slave versus being free – general principle is to abide in the state you were called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20-24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04000"/>
              </a:lnSpc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8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CONCERNING THOSE SINGLE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(25-40)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lnSpc>
                <a:spcPct val="104000"/>
              </a:lnSpc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FOR THOSE WHO ARE VIRGINS (25-38)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Paul gives his personal judgment in light of the "present distress": remain as you are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25-26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If you are married, remain so; but those who are single would be spared much trouble if they remain so in light of coming distress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27-31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Remaining unmarried enables them to serve the Lord without distraction, being totally devoted to Him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32-35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If it is necessary, the single may marry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The choice is not between good and bad, but between good and better under the present circumstances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37-38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5760" lvl="1" indent="0">
              <a:lnSpc>
                <a:spcPct val="104000"/>
              </a:lnSpc>
              <a:buNone/>
            </a:pP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FOR THOSE WHO ARE WIDOWS (39-40)</a:t>
            </a:r>
            <a:endParaRPr lang="en-US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They are free to marry, but only "in the Lord"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28650" lvl="2" indent="0">
              <a:lnSpc>
                <a:spcPct val="104000"/>
              </a:lnSpc>
              <a:buNone/>
            </a:pP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Though Paul's personal judgment is that such a one will be better to remain single, which is also the advice (though not demanded) of the Spirit of God (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8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319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BA85-DE32-1B4E-A43C-EC4CE4D3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"/>
            <a:ext cx="9144000" cy="770969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innerShdw blurRad="254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EA37C3-B955-484C-8A3E-06B6650DB1BD}"/>
              </a:ext>
            </a:extLst>
          </p:cNvPr>
          <p:cNvSpPr txBox="1"/>
          <p:nvPr/>
        </p:nvSpPr>
        <p:spPr>
          <a:xfrm>
            <a:off x="62752" y="770964"/>
            <a:ext cx="89707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is said in the first verse of this chapter to let the reader know that a new section of the book has begun? _______________________ 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One of the purposes for marriage is to avoid ___________________.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Let the ___________ render to his _________ the _______________ due her, and likewise also the ___________ to her ________________. The wife does not have _____________ over her own _____________, but the husband does. And likewise the ______________ does not have ________________ over his own _______________, but the wife does. 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Husbands and wives are forbidden from depriving the other from the sexual bond except under what specific conditions? _______________  _________________________________________________________ 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What advice did Paul give to “the unmarried and to the widows”? __ 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221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BA85-DE32-1B4E-A43C-EC4CE4D3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"/>
            <a:ext cx="9144000" cy="4923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innerShdw blurRad="254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EA37C3-B955-484C-8A3E-06B6650DB1BD}"/>
              </a:ext>
            </a:extLst>
          </p:cNvPr>
          <p:cNvSpPr txBox="1"/>
          <p:nvPr/>
        </p:nvSpPr>
        <p:spPr>
          <a:xfrm>
            <a:off x="62752" y="509716"/>
            <a:ext cx="908124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What were the unmarried and widows to do if they could not exercise self-control? _______________________________________________ 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What did Paul command “the married” to do? ___________________  Was this just Paul’s advice or the command of the Lord?  ____________ 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What did Paul instruct those married to an unbeliever to do if the unbeliever is willing to stay with that believer? ____________________ 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What is the believer to do if the unbeliever departs? ______________  Is the believer given a right to remarry in this case? ________ Prove your answer.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What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“called”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situations as seen in verses 17-24? ______________________________________ </a:t>
            </a:r>
          </a:p>
          <a:p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Since this is given as a parallel to Paul’s comments in verses 10-16, what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instruction here? ___________  __________________________________________________________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34230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B7C5C41-B743-BD40-92B1-7D6D72F9B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81470"/>
            <a:ext cx="8305800" cy="1143000"/>
          </a:xfrm>
        </p:spPr>
        <p:txBody>
          <a:bodyPr/>
          <a:lstStyle/>
          <a:p>
            <a:r>
              <a:rPr lang="en-US" sz="4400" b="1" dirty="0">
                <a:solidFill>
                  <a:schemeClr val="accent2"/>
                </a:solidFill>
                <a:effectLst>
                  <a:outerShdw blurRad="25400" dist="25400" dir="54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Next Class: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711F3-65BC-6D49-ABB8-2063BFA4E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026024"/>
            <a:ext cx="8305800" cy="1388908"/>
          </a:xfrm>
        </p:spPr>
        <p:txBody>
          <a:bodyPr/>
          <a:lstStyle/>
          <a:p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80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Corinthians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262A1C-F71A-4940-B4DE-96DD797156B1}"/>
              </a:ext>
            </a:extLst>
          </p:cNvPr>
          <p:cNvSpPr txBox="1"/>
          <p:nvPr/>
        </p:nvSpPr>
        <p:spPr>
          <a:xfrm>
            <a:off x="277906" y="3993794"/>
            <a:ext cx="857025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25400" dist="25400" dir="54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Chapter 7:25-40</a:t>
            </a:r>
          </a:p>
        </p:txBody>
      </p:sp>
    </p:spTree>
    <p:extLst>
      <p:ext uri="{BB962C8B-B14F-4D97-AF65-F5344CB8AC3E}">
        <p14:creationId xmlns:p14="http://schemas.microsoft.com/office/powerpoint/2010/main" val="2481862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32103</TotalTime>
  <Words>1148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Constantia</vt:lpstr>
      <vt:lpstr>Times New Roman</vt:lpstr>
      <vt:lpstr>Wingdings 2</vt:lpstr>
      <vt:lpstr>Paper</vt:lpstr>
      <vt:lpstr>Paul’s Epistle of 1st Corinthians</vt:lpstr>
      <vt:lpstr>Outline</vt:lpstr>
      <vt:lpstr>PowerPoint Presentation</vt:lpstr>
      <vt:lpstr>PowerPoint Presentation</vt:lpstr>
      <vt:lpstr>A Look at 1 Corinthians 7:1-40</vt:lpstr>
      <vt:lpstr>PowerPoint Presentation</vt:lpstr>
      <vt:lpstr>Questions</vt:lpstr>
      <vt:lpstr>Questions</vt:lpstr>
      <vt:lpstr>1st Corinthians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Epistle of 1st Corinthians</dc:title>
  <dc:creator>Harry Osborne</dc:creator>
  <cp:lastModifiedBy>Harry Osborne</cp:lastModifiedBy>
  <cp:revision>20</cp:revision>
  <dcterms:created xsi:type="dcterms:W3CDTF">2019-04-21T06:40:30Z</dcterms:created>
  <dcterms:modified xsi:type="dcterms:W3CDTF">2022-03-30T18:03:23Z</dcterms:modified>
</cp:coreProperties>
</file>