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09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6"/>
    <p:restoredTop sz="96197"/>
  </p:normalViewPr>
  <p:slideViewPr>
    <p:cSldViewPr snapToGrid="0" snapToObjects="1" showGuides="1">
      <p:cViewPr varScale="1">
        <p:scale>
          <a:sx n="84" d="100"/>
          <a:sy n="84" d="100"/>
        </p:scale>
        <p:origin x="192" y="9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EDD1-E6F2-EA4D-A0B9-CF4254C827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E732F3A-7444-C744-86EE-AD23816BA0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B0DF03-4EC4-444B-B172-7CAFD2A74042}"/>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5" name="Footer Placeholder 4">
            <a:extLst>
              <a:ext uri="{FF2B5EF4-FFF2-40B4-BE49-F238E27FC236}">
                <a16:creationId xmlns:a16="http://schemas.microsoft.com/office/drawing/2014/main" id="{805A74D7-81C3-694C-9E65-D6B4F35A72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CF14D-9028-3045-B34A-78666BFF9196}"/>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1294544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D5538-5033-2E47-94BF-F5455998B7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3382FF-4A07-A24D-9C7A-B1809951CF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F80FC-BDC3-634A-9658-5915FCAE0EE4}"/>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5" name="Footer Placeholder 4">
            <a:extLst>
              <a:ext uri="{FF2B5EF4-FFF2-40B4-BE49-F238E27FC236}">
                <a16:creationId xmlns:a16="http://schemas.microsoft.com/office/drawing/2014/main" id="{076170D3-67ED-A04A-B3B6-2518401C4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83C9F-D427-3E48-ABC5-209A5A1632E6}"/>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64758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30A341-FB93-AF45-AA21-2ADAF7FC77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6C77CE-B3CC-304A-9400-5EF3BB3D60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F4252-BF89-714E-88EF-BBA278CC7E2D}"/>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5" name="Footer Placeholder 4">
            <a:extLst>
              <a:ext uri="{FF2B5EF4-FFF2-40B4-BE49-F238E27FC236}">
                <a16:creationId xmlns:a16="http://schemas.microsoft.com/office/drawing/2014/main" id="{0E956933-3198-1A4F-B388-71BB0C36D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AFBFB8-B072-9F46-9919-C6EE20939122}"/>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75994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5A9A0-A760-4841-ABBD-6733ED9800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4AB19-B341-BD4C-85B3-562F2289A5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9F3693-46B2-9043-8664-B192CF3EB5E1}"/>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5" name="Footer Placeholder 4">
            <a:extLst>
              <a:ext uri="{FF2B5EF4-FFF2-40B4-BE49-F238E27FC236}">
                <a16:creationId xmlns:a16="http://schemas.microsoft.com/office/drawing/2014/main" id="{3F0BC9B9-39A2-5C4A-9600-87C083251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25BD5-0F22-2544-9835-6F676755116C}"/>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2275959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D9F9C-4C41-5E4B-9A2C-E704D9B458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096E56-94C0-8645-ADA0-DCBA100EF8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C31AAB-1B75-0546-945E-E84BA5E43A5B}"/>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5" name="Footer Placeholder 4">
            <a:extLst>
              <a:ext uri="{FF2B5EF4-FFF2-40B4-BE49-F238E27FC236}">
                <a16:creationId xmlns:a16="http://schemas.microsoft.com/office/drawing/2014/main" id="{9E6710E9-3D3B-7747-BBDA-EBE05249E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F435EF-7FC8-8444-9021-8D9FF6E14188}"/>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3118061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77B1D-0B9C-844E-9D1F-38EE42BDB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C50DCE-DF98-7A4A-9C68-8095DE65AF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A2A080-EB8F-A141-AC8F-F10B147A4B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89FA56-420E-DF40-B5E1-C417A2430AE9}"/>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6" name="Footer Placeholder 5">
            <a:extLst>
              <a:ext uri="{FF2B5EF4-FFF2-40B4-BE49-F238E27FC236}">
                <a16:creationId xmlns:a16="http://schemas.microsoft.com/office/drawing/2014/main" id="{0CDE2E39-8607-9A47-955D-A5A9614381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025BA-316C-EB4D-ACC0-B2BE57EB7B67}"/>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4074763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E20C-C464-EE47-A498-3A7AE49AE8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42FD21-89AA-CF49-9660-917C7F05D0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0C7B93-2E94-1343-BD76-AC193B0EAF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A0FFC3-88A0-464D-872E-EFACF7F8C2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042E31-E9A8-684D-A2CB-B0EC336816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6D1763-DEB0-7047-9E8B-C145FD2150B8}"/>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8" name="Footer Placeholder 7">
            <a:extLst>
              <a:ext uri="{FF2B5EF4-FFF2-40B4-BE49-F238E27FC236}">
                <a16:creationId xmlns:a16="http://schemas.microsoft.com/office/drawing/2014/main" id="{E2773114-5A2A-9040-AF09-E23060D252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682DDA-1079-6847-89EE-E32D94315031}"/>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252764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E89B6-D96A-A54A-B9F3-49AD34127E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86134D-6054-0B4A-BE26-999AD49144D4}"/>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4" name="Footer Placeholder 3">
            <a:extLst>
              <a:ext uri="{FF2B5EF4-FFF2-40B4-BE49-F238E27FC236}">
                <a16:creationId xmlns:a16="http://schemas.microsoft.com/office/drawing/2014/main" id="{B2619E37-3694-9B46-9AD8-8511F567DD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FB5071-404A-B844-9717-76CC57479D37}"/>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206584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06BBF9-A114-CE41-9E99-A368C2569F26}"/>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3" name="Footer Placeholder 2">
            <a:extLst>
              <a:ext uri="{FF2B5EF4-FFF2-40B4-BE49-F238E27FC236}">
                <a16:creationId xmlns:a16="http://schemas.microsoft.com/office/drawing/2014/main" id="{1480CF00-8902-AA41-8CAB-34E39243B9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5660DF-804C-9645-ADD2-86B70352CE93}"/>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334766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90EC-52DD-A042-AF29-892620B53C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920AB3-7955-3245-BB4E-CAD5669321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31B969-1B54-E742-9FA7-14729CE6D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080516-869C-DF44-BBEA-71743BE3C972}"/>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6" name="Footer Placeholder 5">
            <a:extLst>
              <a:ext uri="{FF2B5EF4-FFF2-40B4-BE49-F238E27FC236}">
                <a16:creationId xmlns:a16="http://schemas.microsoft.com/office/drawing/2014/main" id="{5288B639-E00B-7845-A694-37964012F6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63905-064B-FC4F-8BE0-AA4D97FC392A}"/>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45790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ACD4-3291-F24B-BDE1-5415020800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51BF0B-E2AD-4449-A7E3-B206FEF678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887BF5-59AB-2F4B-A3B0-E6BD7BCEB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235F3-E7F5-C843-A027-E54784F8D7F8}"/>
              </a:ext>
            </a:extLst>
          </p:cNvPr>
          <p:cNvSpPr>
            <a:spLocks noGrp="1"/>
          </p:cNvSpPr>
          <p:nvPr>
            <p:ph type="dt" sz="half" idx="10"/>
          </p:nvPr>
        </p:nvSpPr>
        <p:spPr/>
        <p:txBody>
          <a:bodyPr/>
          <a:lstStyle/>
          <a:p>
            <a:fld id="{2F4D3E40-B0B1-D94C-887F-1F6570D6D706}" type="datetimeFigureOut">
              <a:rPr lang="en-US" smtClean="0"/>
              <a:t>4/2/22</a:t>
            </a:fld>
            <a:endParaRPr lang="en-US"/>
          </a:p>
        </p:txBody>
      </p:sp>
      <p:sp>
        <p:nvSpPr>
          <p:cNvPr id="6" name="Footer Placeholder 5">
            <a:extLst>
              <a:ext uri="{FF2B5EF4-FFF2-40B4-BE49-F238E27FC236}">
                <a16:creationId xmlns:a16="http://schemas.microsoft.com/office/drawing/2014/main" id="{885A7354-C9D5-A041-A5CB-0B2B7DB8C6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EFB543-A8B5-1C45-9E39-AF4AEFD6F968}"/>
              </a:ext>
            </a:extLst>
          </p:cNvPr>
          <p:cNvSpPr>
            <a:spLocks noGrp="1"/>
          </p:cNvSpPr>
          <p:nvPr>
            <p:ph type="sldNum" sz="quarter" idx="12"/>
          </p:nvPr>
        </p:nvSpPr>
        <p:spPr/>
        <p:txBody>
          <a:bodyPr/>
          <a:lstStyle/>
          <a:p>
            <a:fld id="{39B29017-5E43-1843-8C66-E73A49EEF846}" type="slidenum">
              <a:rPr lang="en-US" smtClean="0"/>
              <a:t>‹#›</a:t>
            </a:fld>
            <a:endParaRPr lang="en-US"/>
          </a:p>
        </p:txBody>
      </p:sp>
    </p:spTree>
    <p:extLst>
      <p:ext uri="{BB962C8B-B14F-4D97-AF65-F5344CB8AC3E}">
        <p14:creationId xmlns:p14="http://schemas.microsoft.com/office/powerpoint/2010/main" val="359623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3FEA65-FD5E-AB48-8228-4EBDE7DA9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C57EC1-886D-E440-9A43-48632F8F6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FBF3E-992E-A849-8DB9-FDC817229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D3E40-B0B1-D94C-887F-1F6570D6D706}" type="datetimeFigureOut">
              <a:rPr lang="en-US" smtClean="0"/>
              <a:t>4/2/22</a:t>
            </a:fld>
            <a:endParaRPr lang="en-US"/>
          </a:p>
        </p:txBody>
      </p:sp>
      <p:sp>
        <p:nvSpPr>
          <p:cNvPr id="5" name="Footer Placeholder 4">
            <a:extLst>
              <a:ext uri="{FF2B5EF4-FFF2-40B4-BE49-F238E27FC236}">
                <a16:creationId xmlns:a16="http://schemas.microsoft.com/office/drawing/2014/main" id="{9E4E6036-E351-AE43-BD1B-9F98BDA864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5C802-1CC4-A540-9AE3-2B428FC658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29017-5E43-1843-8C66-E73A49EEF846}" type="slidenum">
              <a:rPr lang="en-US" smtClean="0"/>
              <a:t>‹#›</a:t>
            </a:fld>
            <a:endParaRPr lang="en-US"/>
          </a:p>
        </p:txBody>
      </p:sp>
    </p:spTree>
    <p:extLst>
      <p:ext uri="{BB962C8B-B14F-4D97-AF65-F5344CB8AC3E}">
        <p14:creationId xmlns:p14="http://schemas.microsoft.com/office/powerpoint/2010/main" val="211818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49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5675C63-9C39-C844-A4FE-3A33E8625FCD}"/>
              </a:ext>
            </a:extLst>
          </p:cNvPr>
          <p:cNvPicPr>
            <a:picLocks noChangeAspect="1"/>
          </p:cNvPicPr>
          <p:nvPr/>
        </p:nvPicPr>
        <p:blipFill rotWithShape="1">
          <a:blip r:embed="rId2"/>
          <a:srcRect t="2741" b="7259"/>
          <a:stretch/>
        </p:blipFill>
        <p:spPr>
          <a:xfrm>
            <a:off x="20" y="10"/>
            <a:ext cx="12191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C7FF76E-A631-8F41-B7FF-ADBB8211CC2A}"/>
              </a:ext>
            </a:extLst>
          </p:cNvPr>
          <p:cNvCxnSpPr>
            <a:cxnSpLocks/>
          </p:cNvCxnSpPr>
          <p:nvPr/>
        </p:nvCxnSpPr>
        <p:spPr>
          <a:xfrm>
            <a:off x="7917366" y="5123793"/>
            <a:ext cx="392319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Picture 21" descr="Shape&#10;&#10;Description automatically generated with medium confidence">
            <a:extLst>
              <a:ext uri="{FF2B5EF4-FFF2-40B4-BE49-F238E27FC236}">
                <a16:creationId xmlns:a16="http://schemas.microsoft.com/office/drawing/2014/main" id="{00111FDD-D29A-5A44-BC48-AAF39C6C668C}"/>
              </a:ext>
            </a:extLst>
          </p:cNvPr>
          <p:cNvPicPr>
            <a:picLocks noChangeAspect="1"/>
          </p:cNvPicPr>
          <p:nvPr/>
        </p:nvPicPr>
        <p:blipFill>
          <a:blip r:embed="rId3"/>
          <a:stretch>
            <a:fillRect/>
          </a:stretch>
        </p:blipFill>
        <p:spPr>
          <a:xfrm>
            <a:off x="7488621" y="3678914"/>
            <a:ext cx="4703359" cy="1970932"/>
          </a:xfrm>
          <a:prstGeom prst="rect">
            <a:avLst/>
          </a:prstGeom>
        </p:spPr>
      </p:pic>
    </p:spTree>
    <p:extLst>
      <p:ext uri="{BB962C8B-B14F-4D97-AF65-F5344CB8AC3E}">
        <p14:creationId xmlns:p14="http://schemas.microsoft.com/office/powerpoint/2010/main" val="4137598126"/>
      </p:ext>
    </p:extLst>
  </p:cSld>
  <p:clrMapOvr>
    <a:masterClrMapping/>
  </p:clrMapOvr>
  <mc:AlternateContent xmlns:mc="http://schemas.openxmlformats.org/markup-compatibility/2006" xmlns:p14="http://schemas.microsoft.com/office/powerpoint/2010/main">
    <mc:Choice Requires="p14">
      <p:transition spd="slow" p14:dur="175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3C14CE44-1D70-154A-8AAC-30BB97E4609B}"/>
              </a:ext>
            </a:extLst>
          </p:cNvPr>
          <p:cNvPicPr>
            <a:picLocks noChangeAspect="1"/>
          </p:cNvPicPr>
          <p:nvPr/>
        </p:nvPicPr>
        <p:blipFill rotWithShape="1">
          <a:blip r:embed="rId2"/>
          <a:srcRect l="18178" t="2374" r="4688"/>
          <a:stretch/>
        </p:blipFill>
        <p:spPr>
          <a:xfrm>
            <a:off x="3522468" y="10"/>
            <a:ext cx="8669532" cy="6857990"/>
          </a:xfrm>
          <a:prstGeom prst="rect">
            <a:avLst/>
          </a:prstGeom>
        </p:spPr>
      </p:pic>
      <p:sp>
        <p:nvSpPr>
          <p:cNvPr id="14" name="Rectangle 13">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3F05438F-1C7F-9642-B930-294FCE1D7217}"/>
              </a:ext>
            </a:extLst>
          </p:cNvPr>
          <p:cNvSpPr/>
          <p:nvPr/>
        </p:nvSpPr>
        <p:spPr>
          <a:xfrm>
            <a:off x="182880" y="685800"/>
            <a:ext cx="3749040" cy="210312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9898F1D-59F6-644F-B5E2-C2C3FBEFE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61" y="0"/>
            <a:ext cx="7964658" cy="762000"/>
          </a:xfrm>
          <a:prstGeom prst="rect">
            <a:avLst/>
          </a:prstGeom>
        </p:spPr>
      </p:pic>
      <p:sp>
        <p:nvSpPr>
          <p:cNvPr id="17" name="TextBox 16">
            <a:extLst>
              <a:ext uri="{FF2B5EF4-FFF2-40B4-BE49-F238E27FC236}">
                <a16:creationId xmlns:a16="http://schemas.microsoft.com/office/drawing/2014/main" id="{46865CDC-0A2D-7B4D-8322-70E48FCC2FE8}"/>
              </a:ext>
            </a:extLst>
          </p:cNvPr>
          <p:cNvSpPr txBox="1"/>
          <p:nvPr/>
        </p:nvSpPr>
        <p:spPr>
          <a:xfrm>
            <a:off x="137318" y="914400"/>
            <a:ext cx="7391242" cy="5693866"/>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solidFill>
                  <a:prstClr val="white"/>
                </a:solidFill>
                <a:latin typeface="Arial" panose="020B0604020202020204" pitchFamily="34" charset="0"/>
                <a:cs typeface="Arial" panose="020B0604020202020204" pitchFamily="34" charset="0"/>
              </a:rPr>
              <a:t>And </a:t>
            </a:r>
            <a:r>
              <a:rPr lang="en-US" sz="2800" u="sng" dirty="0">
                <a:solidFill>
                  <a:prstClr val="white"/>
                </a:solidFill>
                <a:latin typeface="Arial" panose="020B0604020202020204" pitchFamily="34" charset="0"/>
                <a:cs typeface="Arial" panose="020B0604020202020204" pitchFamily="34" charset="0"/>
              </a:rPr>
              <a:t>I will harden Pharaoh’s heart</a:t>
            </a:r>
            <a:r>
              <a:rPr lang="en-US" sz="2800" dirty="0">
                <a:solidFill>
                  <a:prstClr val="white"/>
                </a:solidFill>
                <a:latin typeface="Arial" panose="020B0604020202020204" pitchFamily="34" charset="0"/>
                <a:cs typeface="Arial" panose="020B0604020202020204" pitchFamily="34" charset="0"/>
              </a:rPr>
              <a:t>, and multiply My signs and My wonders in the land of Egypt (Exod 7:3).</a:t>
            </a:r>
          </a:p>
          <a:p>
            <a:pPr marL="285750" indent="-285750">
              <a:buFont typeface="Wingdings" panose="05000000000000000000" pitchFamily="2" charset="2"/>
              <a:buChar char="Ø"/>
            </a:pPr>
            <a:endParaRPr lang="en-US" sz="2800" dirty="0">
              <a:solidFill>
                <a:prstClr val="white"/>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800" dirty="0">
                <a:solidFill>
                  <a:prstClr val="white"/>
                </a:solidFill>
                <a:latin typeface="Arial" panose="020B0604020202020204" pitchFamily="34" charset="0"/>
                <a:cs typeface="Arial" panose="020B0604020202020204" pitchFamily="34" charset="0"/>
              </a:rPr>
              <a:t>Then the magicians of Egypt did so with their enchantments; and </a:t>
            </a:r>
            <a:r>
              <a:rPr lang="en-US" sz="2800" u="sng" dirty="0">
                <a:solidFill>
                  <a:prstClr val="white"/>
                </a:solidFill>
                <a:latin typeface="Arial" panose="020B0604020202020204" pitchFamily="34" charset="0"/>
                <a:cs typeface="Arial" panose="020B0604020202020204" pitchFamily="34" charset="0"/>
              </a:rPr>
              <a:t>Pharaoh’s heart grew hard</a:t>
            </a:r>
            <a:r>
              <a:rPr lang="en-US" sz="2800" dirty="0">
                <a:solidFill>
                  <a:prstClr val="white"/>
                </a:solidFill>
                <a:latin typeface="Arial" panose="020B0604020202020204" pitchFamily="34" charset="0"/>
                <a:cs typeface="Arial" panose="020B0604020202020204" pitchFamily="34" charset="0"/>
              </a:rPr>
              <a:t>, and he did not heed them, as the Lord had said (Exod 7:22).</a:t>
            </a:r>
          </a:p>
          <a:p>
            <a:pPr marL="285750" indent="-285750">
              <a:buFont typeface="Wingdings" panose="05000000000000000000" pitchFamily="2" charset="2"/>
              <a:buChar char="Ø"/>
            </a:pPr>
            <a:endParaRPr lang="en-US" sz="2800" dirty="0">
              <a:solidFill>
                <a:prstClr val="white"/>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800" dirty="0">
                <a:solidFill>
                  <a:prstClr val="white"/>
                </a:solidFill>
                <a:latin typeface="Arial" panose="020B0604020202020204" pitchFamily="34" charset="0"/>
                <a:cs typeface="Arial" panose="020B0604020202020204" pitchFamily="34" charset="0"/>
              </a:rPr>
              <a:t>But when Pharaoh saw that there was relief, </a:t>
            </a:r>
            <a:r>
              <a:rPr lang="en-US" sz="2800" u="sng" dirty="0">
                <a:solidFill>
                  <a:prstClr val="white"/>
                </a:solidFill>
                <a:latin typeface="Arial" panose="020B0604020202020204" pitchFamily="34" charset="0"/>
                <a:cs typeface="Arial" panose="020B0604020202020204" pitchFamily="34" charset="0"/>
              </a:rPr>
              <a:t>he hardened his heart</a:t>
            </a:r>
            <a:r>
              <a:rPr lang="en-US" sz="2800" dirty="0">
                <a:solidFill>
                  <a:prstClr val="white"/>
                </a:solidFill>
                <a:latin typeface="Arial" panose="020B0604020202020204" pitchFamily="34" charset="0"/>
                <a:cs typeface="Arial" panose="020B0604020202020204" pitchFamily="34" charset="0"/>
              </a:rPr>
              <a:t> and did not heed them, as the Lord had said (Exod 8:15).</a:t>
            </a:r>
          </a:p>
        </p:txBody>
      </p:sp>
    </p:spTree>
    <p:extLst>
      <p:ext uri="{BB962C8B-B14F-4D97-AF65-F5344CB8AC3E}">
        <p14:creationId xmlns:p14="http://schemas.microsoft.com/office/powerpoint/2010/main" val="25740298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2000" fill="hold"/>
                                        <p:tgtEl>
                                          <p:spTgt spid="17">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17">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1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
                                            <p:txEl>
                                              <p:pRg st="2" end="2"/>
                                            </p:txEl>
                                          </p:spTgt>
                                        </p:tgtEl>
                                        <p:attrNameLst>
                                          <p:attrName>style.visibility</p:attrName>
                                        </p:attrNameLst>
                                      </p:cBhvr>
                                      <p:to>
                                        <p:strVal val="visible"/>
                                      </p:to>
                                    </p:set>
                                    <p:anim calcmode="lin" valueType="num">
                                      <p:cBhvr>
                                        <p:cTn id="14" dur="2000" fill="hold"/>
                                        <p:tgtEl>
                                          <p:spTgt spid="17">
                                            <p:txEl>
                                              <p:pRg st="2" end="2"/>
                                            </p:txEl>
                                          </p:spTgt>
                                        </p:tgtEl>
                                        <p:attrNameLst>
                                          <p:attrName>ppt_w</p:attrName>
                                        </p:attrNameLst>
                                      </p:cBhvr>
                                      <p:tavLst>
                                        <p:tav tm="0">
                                          <p:val>
                                            <p:strVal val="#ppt_w*0.70"/>
                                          </p:val>
                                        </p:tav>
                                        <p:tav tm="100000">
                                          <p:val>
                                            <p:strVal val="#ppt_w"/>
                                          </p:val>
                                        </p:tav>
                                      </p:tavLst>
                                    </p:anim>
                                    <p:anim calcmode="lin" valueType="num">
                                      <p:cBhvr>
                                        <p:cTn id="15" dur="2000" fill="hold"/>
                                        <p:tgtEl>
                                          <p:spTgt spid="17">
                                            <p:txEl>
                                              <p:pRg st="2" end="2"/>
                                            </p:txEl>
                                          </p:spTgt>
                                        </p:tgtEl>
                                        <p:attrNameLst>
                                          <p:attrName>ppt_h</p:attrName>
                                        </p:attrNameLst>
                                      </p:cBhvr>
                                      <p:tavLst>
                                        <p:tav tm="0">
                                          <p:val>
                                            <p:strVal val="#ppt_h"/>
                                          </p:val>
                                        </p:tav>
                                        <p:tav tm="100000">
                                          <p:val>
                                            <p:strVal val="#ppt_h"/>
                                          </p:val>
                                        </p:tav>
                                      </p:tavLst>
                                    </p:anim>
                                    <p:animEffect transition="in" filter="fade">
                                      <p:cBhvr>
                                        <p:cTn id="16" dur="2000"/>
                                        <p:tgtEl>
                                          <p:spTgt spid="1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7">
                                            <p:txEl>
                                              <p:pRg st="4" end="4"/>
                                            </p:txEl>
                                          </p:spTgt>
                                        </p:tgtEl>
                                        <p:attrNameLst>
                                          <p:attrName>style.visibility</p:attrName>
                                        </p:attrNameLst>
                                      </p:cBhvr>
                                      <p:to>
                                        <p:strVal val="visible"/>
                                      </p:to>
                                    </p:set>
                                    <p:anim calcmode="lin" valueType="num">
                                      <p:cBhvr>
                                        <p:cTn id="21" dur="2000" fill="hold"/>
                                        <p:tgtEl>
                                          <p:spTgt spid="17">
                                            <p:txEl>
                                              <p:pRg st="4" end="4"/>
                                            </p:txEl>
                                          </p:spTgt>
                                        </p:tgtEl>
                                        <p:attrNameLst>
                                          <p:attrName>ppt_w</p:attrName>
                                        </p:attrNameLst>
                                      </p:cBhvr>
                                      <p:tavLst>
                                        <p:tav tm="0">
                                          <p:val>
                                            <p:strVal val="#ppt_w*0.70"/>
                                          </p:val>
                                        </p:tav>
                                        <p:tav tm="100000">
                                          <p:val>
                                            <p:strVal val="#ppt_w"/>
                                          </p:val>
                                        </p:tav>
                                      </p:tavLst>
                                    </p:anim>
                                    <p:anim calcmode="lin" valueType="num">
                                      <p:cBhvr>
                                        <p:cTn id="22" dur="2000" fill="hold"/>
                                        <p:tgtEl>
                                          <p:spTgt spid="17">
                                            <p:txEl>
                                              <p:pRg st="4" end="4"/>
                                            </p:txEl>
                                          </p:spTgt>
                                        </p:tgtEl>
                                        <p:attrNameLst>
                                          <p:attrName>ppt_h</p:attrName>
                                        </p:attrNameLst>
                                      </p:cBhvr>
                                      <p:tavLst>
                                        <p:tav tm="0">
                                          <p:val>
                                            <p:strVal val="#ppt_h"/>
                                          </p:val>
                                        </p:tav>
                                        <p:tav tm="100000">
                                          <p:val>
                                            <p:strVal val="#ppt_h"/>
                                          </p:val>
                                        </p:tav>
                                      </p:tavLst>
                                    </p:anim>
                                    <p:animEffect transition="in" filter="fade">
                                      <p:cBhvr>
                                        <p:cTn id="23" dur="20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42092">
            <a:alpha val="30196"/>
          </a:srgbClr>
        </a:solidFill>
        <a:effectLst/>
      </p:bgPr>
    </p:bg>
    <p:spTree>
      <p:nvGrpSpPr>
        <p:cNvPr id="1" name=""/>
        <p:cNvGrpSpPr/>
        <p:nvPr/>
      </p:nvGrpSpPr>
      <p:grpSpPr>
        <a:xfrm>
          <a:off x="0" y="0"/>
          <a:ext cx="0" cy="0"/>
          <a:chOff x="0" y="0"/>
          <a:chExt cx="0" cy="0"/>
        </a:xfrm>
      </p:grpSpPr>
      <p:sp>
        <p:nvSpPr>
          <p:cNvPr id="15" name="Rectangle 1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1354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6BE3DF6E-BCFF-134B-AE38-0D3BC3E37914}"/>
              </a:ext>
            </a:extLst>
          </p:cNvPr>
          <p:cNvPicPr>
            <a:picLocks noChangeAspect="1"/>
          </p:cNvPicPr>
          <p:nvPr/>
        </p:nvPicPr>
        <p:blipFill rotWithShape="1">
          <a:blip r:embed="rId2"/>
          <a:srcRect t="1188" r="1" b="5706"/>
          <a:stretch/>
        </p:blipFill>
        <p:spPr>
          <a:xfrm>
            <a:off x="327547" y="321733"/>
            <a:ext cx="7058306" cy="4107392"/>
          </a:xfrm>
          <a:prstGeom prst="rect">
            <a:avLst/>
          </a:prstGeom>
        </p:spPr>
      </p:pic>
      <p:sp>
        <p:nvSpPr>
          <p:cNvPr id="14" name="Rectangle 1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6014C994-FF4A-454D-8E32-3793F3D629F5}"/>
              </a:ext>
            </a:extLst>
          </p:cNvPr>
          <p:cNvPicPr>
            <a:picLocks noChangeAspect="1"/>
          </p:cNvPicPr>
          <p:nvPr/>
        </p:nvPicPr>
        <p:blipFill rotWithShape="1">
          <a:blip r:embed="rId3">
            <a:extLst>
              <a:ext uri="{28A0092B-C50C-407E-A947-70E740481C1C}">
                <a14:useLocalDpi xmlns:a14="http://schemas.microsoft.com/office/drawing/2010/main" val="0"/>
              </a:ext>
            </a:extLst>
          </a:blip>
          <a:srcRect l="3149" t="6897" r="5532" b="20689"/>
          <a:stretch/>
        </p:blipFill>
        <p:spPr>
          <a:xfrm>
            <a:off x="541999" y="4648200"/>
            <a:ext cx="6629400" cy="1600200"/>
          </a:xfrm>
          <a:prstGeom prst="rect">
            <a:avLst/>
          </a:prstGeom>
        </p:spPr>
      </p:pic>
      <p:sp>
        <p:nvSpPr>
          <p:cNvPr id="6" name="TextBox 5">
            <a:extLst>
              <a:ext uri="{FF2B5EF4-FFF2-40B4-BE49-F238E27FC236}">
                <a16:creationId xmlns:a16="http://schemas.microsoft.com/office/drawing/2014/main" id="{6F559F05-3E56-E04D-89A9-A6BE56D804A7}"/>
              </a:ext>
            </a:extLst>
          </p:cNvPr>
          <p:cNvSpPr txBox="1"/>
          <p:nvPr/>
        </p:nvSpPr>
        <p:spPr>
          <a:xfrm>
            <a:off x="7534655" y="531555"/>
            <a:ext cx="4335613" cy="5940088"/>
          </a:xfrm>
          <a:prstGeom prst="rect">
            <a:avLst/>
          </a:prstGeom>
          <a:noFill/>
        </p:spPr>
        <p:txBody>
          <a:bodyPr wrap="square" rtlCol="0">
            <a:spAutoFit/>
          </a:bodyPr>
          <a:lstStyle/>
          <a:p>
            <a:r>
              <a:rPr lang="en-US" sz="3600" dirty="0">
                <a:solidFill>
                  <a:schemeClr val="bg1"/>
                </a:solidFill>
              </a:rPr>
              <a:t>So the </a:t>
            </a:r>
            <a:r>
              <a:rPr lang="en-US" sz="3600" cap="small" dirty="0">
                <a:solidFill>
                  <a:schemeClr val="bg1"/>
                </a:solidFill>
                <a:effectLst/>
              </a:rPr>
              <a:t>Lord</a:t>
            </a:r>
            <a:r>
              <a:rPr lang="en-US" sz="3600" dirty="0">
                <a:solidFill>
                  <a:schemeClr val="bg1"/>
                </a:solidFill>
              </a:rPr>
              <a:t> said to Moses … I will harden Pharaoh’s heart …  </a:t>
            </a:r>
          </a:p>
          <a:p>
            <a:pPr algn="r">
              <a:spcAft>
                <a:spcPts val="1200"/>
              </a:spcAft>
            </a:pPr>
            <a:r>
              <a:rPr lang="en-US" sz="3600" dirty="0">
                <a:solidFill>
                  <a:schemeClr val="bg1"/>
                </a:solidFill>
              </a:rPr>
              <a:t>Exodus 7:3</a:t>
            </a:r>
          </a:p>
          <a:p>
            <a:r>
              <a:rPr lang="en-US" sz="3600" dirty="0">
                <a:solidFill>
                  <a:schemeClr val="bg1"/>
                </a:solidFill>
              </a:rPr>
              <a:t>And the </a:t>
            </a:r>
            <a:r>
              <a:rPr lang="en-US" sz="3600" cap="small" dirty="0">
                <a:solidFill>
                  <a:schemeClr val="bg1"/>
                </a:solidFill>
                <a:effectLst/>
              </a:rPr>
              <a:t>Lord</a:t>
            </a:r>
            <a:r>
              <a:rPr lang="en-US" sz="3600" dirty="0">
                <a:solidFill>
                  <a:schemeClr val="bg1"/>
                </a:solidFill>
              </a:rPr>
              <a:t> said to Moses … I will harden his heart, so that he will not let the people go. </a:t>
            </a:r>
          </a:p>
          <a:p>
            <a:pPr algn="r">
              <a:spcAft>
                <a:spcPts val="1200"/>
              </a:spcAft>
            </a:pPr>
            <a:r>
              <a:rPr lang="en-US" sz="3600" dirty="0">
                <a:solidFill>
                  <a:schemeClr val="bg1"/>
                </a:solidFill>
              </a:rPr>
              <a:t>Exodus 4:21</a:t>
            </a:r>
          </a:p>
        </p:txBody>
      </p:sp>
    </p:spTree>
    <p:extLst>
      <p:ext uri="{BB962C8B-B14F-4D97-AF65-F5344CB8AC3E}">
        <p14:creationId xmlns:p14="http://schemas.microsoft.com/office/powerpoint/2010/main" val="12907747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6">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2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3" dur="2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4" dur="2000"/>
                                        <p:tgtEl>
                                          <p:spTgt spid="6">
                                            <p:txEl>
                                              <p:pRg st="1" end="1"/>
                                            </p:txEl>
                                          </p:spTgt>
                                        </p:tgtEl>
                                      </p:cBhvr>
                                    </p:animEffect>
                                  </p:childTnLst>
                                </p:cTn>
                              </p:par>
                            </p:childTnLst>
                          </p:cTn>
                        </p:par>
                        <p:par>
                          <p:cTn id="15" fill="hold">
                            <p:stCondLst>
                              <p:cond delay="2000"/>
                            </p:stCondLst>
                            <p:childTnLst>
                              <p:par>
                                <p:cTn id="16" presetID="55" presetClass="entr" presetSubtype="0" fill="hold" grpId="0" nodeType="after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p:cTn id="18" dur="2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9" dur="2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0" dur="2000"/>
                                        <p:tgtEl>
                                          <p:spTgt spid="6">
                                            <p:txEl>
                                              <p:pRg st="2" end="2"/>
                                            </p:txEl>
                                          </p:spTgt>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p:cTn id="23" dur="2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4" dur="2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5"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42092">
            <a:alpha val="30196"/>
          </a:srgbClr>
        </a:solidFill>
        <a:effectLst/>
      </p:bgPr>
    </p:bg>
    <p:spTree>
      <p:nvGrpSpPr>
        <p:cNvPr id="1" name=""/>
        <p:cNvGrpSpPr/>
        <p:nvPr/>
      </p:nvGrpSpPr>
      <p:grpSpPr>
        <a:xfrm>
          <a:off x="0" y="0"/>
          <a:ext cx="0" cy="0"/>
          <a:chOff x="0" y="0"/>
          <a:chExt cx="0" cy="0"/>
        </a:xfrm>
      </p:grpSpPr>
      <p:sp>
        <p:nvSpPr>
          <p:cNvPr id="15" name="Rectangle 1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1354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6BE3DF6E-BCFF-134B-AE38-0D3BC3E37914}"/>
              </a:ext>
            </a:extLst>
          </p:cNvPr>
          <p:cNvPicPr>
            <a:picLocks noChangeAspect="1"/>
          </p:cNvPicPr>
          <p:nvPr/>
        </p:nvPicPr>
        <p:blipFill rotWithShape="1">
          <a:blip r:embed="rId2"/>
          <a:srcRect t="1188" r="1" b="5706"/>
          <a:stretch/>
        </p:blipFill>
        <p:spPr>
          <a:xfrm>
            <a:off x="327547" y="321733"/>
            <a:ext cx="7058306" cy="4107392"/>
          </a:xfrm>
          <a:prstGeom prst="rect">
            <a:avLst/>
          </a:prstGeom>
        </p:spPr>
      </p:pic>
      <p:sp>
        <p:nvSpPr>
          <p:cNvPr id="14" name="Rectangle 1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6F559F05-3E56-E04D-89A9-A6BE56D804A7}"/>
              </a:ext>
            </a:extLst>
          </p:cNvPr>
          <p:cNvSpPr txBox="1"/>
          <p:nvPr/>
        </p:nvSpPr>
        <p:spPr>
          <a:xfrm>
            <a:off x="7534655" y="304237"/>
            <a:ext cx="4335613" cy="6370975"/>
          </a:xfrm>
          <a:prstGeom prst="rect">
            <a:avLst/>
          </a:prstGeom>
          <a:noFill/>
        </p:spPr>
        <p:txBody>
          <a:bodyPr wrap="square" rtlCol="0">
            <a:spAutoFit/>
          </a:bodyPr>
          <a:lstStyle/>
          <a:p>
            <a:r>
              <a:rPr lang="en-US" sz="3400" dirty="0">
                <a:solidFill>
                  <a:schemeClr val="bg1"/>
                </a:solidFill>
              </a:rPr>
              <a:t>Then the magicians of Egypt did so with their enchantments; and Pharaoh’s heart grew hard, and he did not heed them, as the Lord had said. And Pharaoh turned and went into his house. Neither was his heart moved by this.</a:t>
            </a:r>
          </a:p>
          <a:p>
            <a:pPr algn="r"/>
            <a:r>
              <a:rPr lang="en-US" sz="3400" dirty="0">
                <a:solidFill>
                  <a:schemeClr val="bg1"/>
                </a:solidFill>
              </a:rPr>
              <a:t>Exodus 7:22</a:t>
            </a:r>
          </a:p>
        </p:txBody>
      </p:sp>
      <p:pic>
        <p:nvPicPr>
          <p:cNvPr id="7" name="Picture 6">
            <a:extLst>
              <a:ext uri="{FF2B5EF4-FFF2-40B4-BE49-F238E27FC236}">
                <a16:creationId xmlns:a16="http://schemas.microsoft.com/office/drawing/2014/main" id="{6615644D-BA65-A347-99A9-E2F61232A4E7}"/>
              </a:ext>
            </a:extLst>
          </p:cNvPr>
          <p:cNvPicPr>
            <a:picLocks noChangeAspect="1"/>
          </p:cNvPicPr>
          <p:nvPr/>
        </p:nvPicPr>
        <p:blipFill rotWithShape="1">
          <a:blip r:embed="rId3">
            <a:extLst>
              <a:ext uri="{28A0092B-C50C-407E-A947-70E740481C1C}">
                <a14:useLocalDpi xmlns:a14="http://schemas.microsoft.com/office/drawing/2010/main" val="0"/>
              </a:ext>
            </a:extLst>
          </a:blip>
          <a:srcRect l="1544" r="5687" b="20774"/>
          <a:stretch/>
        </p:blipFill>
        <p:spPr>
          <a:xfrm>
            <a:off x="541999" y="4572000"/>
            <a:ext cx="6629400" cy="1657590"/>
          </a:xfrm>
          <a:prstGeom prst="rect">
            <a:avLst/>
          </a:prstGeom>
        </p:spPr>
      </p:pic>
    </p:spTree>
    <p:extLst>
      <p:ext uri="{BB962C8B-B14F-4D97-AF65-F5344CB8AC3E}">
        <p14:creationId xmlns:p14="http://schemas.microsoft.com/office/powerpoint/2010/main" val="3427485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6">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2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3" dur="2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4"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42092">
            <a:alpha val="30196"/>
          </a:srgbClr>
        </a:solidFill>
        <a:effectLst/>
      </p:bgPr>
    </p:bg>
    <p:spTree>
      <p:nvGrpSpPr>
        <p:cNvPr id="1" name=""/>
        <p:cNvGrpSpPr/>
        <p:nvPr/>
      </p:nvGrpSpPr>
      <p:grpSpPr>
        <a:xfrm>
          <a:off x="0" y="0"/>
          <a:ext cx="0" cy="0"/>
          <a:chOff x="0" y="0"/>
          <a:chExt cx="0" cy="0"/>
        </a:xfrm>
      </p:grpSpPr>
      <p:sp>
        <p:nvSpPr>
          <p:cNvPr id="15" name="Rectangle 1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1354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6BE3DF6E-BCFF-134B-AE38-0D3BC3E37914}"/>
              </a:ext>
            </a:extLst>
          </p:cNvPr>
          <p:cNvPicPr>
            <a:picLocks noChangeAspect="1"/>
          </p:cNvPicPr>
          <p:nvPr/>
        </p:nvPicPr>
        <p:blipFill rotWithShape="1">
          <a:blip r:embed="rId2"/>
          <a:srcRect t="1188" r="1" b="5706"/>
          <a:stretch/>
        </p:blipFill>
        <p:spPr>
          <a:xfrm>
            <a:off x="327547" y="321733"/>
            <a:ext cx="7058306" cy="4107392"/>
          </a:xfrm>
          <a:prstGeom prst="rect">
            <a:avLst/>
          </a:prstGeom>
        </p:spPr>
      </p:pic>
      <p:sp>
        <p:nvSpPr>
          <p:cNvPr id="14" name="Rectangle 1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6F559F05-3E56-E04D-89A9-A6BE56D804A7}"/>
              </a:ext>
            </a:extLst>
          </p:cNvPr>
          <p:cNvSpPr txBox="1"/>
          <p:nvPr/>
        </p:nvSpPr>
        <p:spPr>
          <a:xfrm>
            <a:off x="7534655" y="304237"/>
            <a:ext cx="4335613" cy="6494085"/>
          </a:xfrm>
          <a:prstGeom prst="rect">
            <a:avLst/>
          </a:prstGeom>
          <a:noFill/>
        </p:spPr>
        <p:txBody>
          <a:bodyPr wrap="square" rtlCol="0">
            <a:spAutoFit/>
          </a:bodyPr>
          <a:lstStyle/>
          <a:p>
            <a:r>
              <a:rPr lang="en-US" sz="3600" dirty="0">
                <a:solidFill>
                  <a:schemeClr val="bg1"/>
                </a:solidFill>
              </a:rPr>
              <a:t>But when Pharaoh saw that there was relief, he hardened his heart and did not heed them, as the Lord had said.</a:t>
            </a:r>
          </a:p>
          <a:p>
            <a:pPr algn="r">
              <a:spcAft>
                <a:spcPts val="1200"/>
              </a:spcAft>
            </a:pPr>
            <a:r>
              <a:rPr lang="en-US" sz="3600" dirty="0">
                <a:solidFill>
                  <a:schemeClr val="bg1"/>
                </a:solidFill>
              </a:rPr>
              <a:t>Exodus 8:15</a:t>
            </a:r>
          </a:p>
          <a:p>
            <a:r>
              <a:rPr lang="en-US" sz="3600" dirty="0">
                <a:solidFill>
                  <a:schemeClr val="bg1"/>
                </a:solidFill>
              </a:rPr>
              <a:t>But Pharaoh hardened his heart at this time also …</a:t>
            </a:r>
          </a:p>
          <a:p>
            <a:pPr algn="r"/>
            <a:r>
              <a:rPr lang="en-US" sz="3600" dirty="0">
                <a:solidFill>
                  <a:schemeClr val="bg1"/>
                </a:solidFill>
              </a:rPr>
              <a:t>Exodus 8:32</a:t>
            </a:r>
          </a:p>
        </p:txBody>
      </p:sp>
      <p:pic>
        <p:nvPicPr>
          <p:cNvPr id="8" name="Picture 7">
            <a:extLst>
              <a:ext uri="{FF2B5EF4-FFF2-40B4-BE49-F238E27FC236}">
                <a16:creationId xmlns:a16="http://schemas.microsoft.com/office/drawing/2014/main" id="{2E858C59-1A99-8E4A-95EB-F3DCC79F4D0C}"/>
              </a:ext>
            </a:extLst>
          </p:cNvPr>
          <p:cNvPicPr>
            <a:picLocks noChangeAspect="1"/>
          </p:cNvPicPr>
          <p:nvPr/>
        </p:nvPicPr>
        <p:blipFill rotWithShape="1">
          <a:blip r:embed="rId3">
            <a:extLst>
              <a:ext uri="{28A0092B-C50C-407E-A947-70E740481C1C}">
                <a14:useLocalDpi xmlns:a14="http://schemas.microsoft.com/office/drawing/2010/main" val="0"/>
              </a:ext>
            </a:extLst>
          </a:blip>
          <a:srcRect l="3351" r="5489" b="16297"/>
          <a:stretch/>
        </p:blipFill>
        <p:spPr>
          <a:xfrm>
            <a:off x="541999" y="4572000"/>
            <a:ext cx="6629400" cy="1905000"/>
          </a:xfrm>
          <a:prstGeom prst="rect">
            <a:avLst/>
          </a:prstGeom>
        </p:spPr>
      </p:pic>
    </p:spTree>
    <p:extLst>
      <p:ext uri="{BB962C8B-B14F-4D97-AF65-F5344CB8AC3E}">
        <p14:creationId xmlns:p14="http://schemas.microsoft.com/office/powerpoint/2010/main" val="126821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6">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2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3" dur="2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4" dur="2000"/>
                                        <p:tgtEl>
                                          <p:spTgt spid="6">
                                            <p:txEl>
                                              <p:pRg st="1" end="1"/>
                                            </p:txEl>
                                          </p:spTgt>
                                        </p:tgtEl>
                                      </p:cBhvr>
                                    </p:animEffect>
                                  </p:childTnLst>
                                </p:cTn>
                              </p:par>
                            </p:childTnLst>
                          </p:cTn>
                        </p:par>
                        <p:par>
                          <p:cTn id="15" fill="hold">
                            <p:stCondLst>
                              <p:cond delay="2000"/>
                            </p:stCondLst>
                            <p:childTnLst>
                              <p:par>
                                <p:cTn id="16" presetID="55" presetClass="entr" presetSubtype="0" fill="hold" grpId="0" nodeType="after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 calcmode="lin" valueType="num">
                                      <p:cBhvr>
                                        <p:cTn id="18" dur="2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9" dur="2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0" dur="2000"/>
                                        <p:tgtEl>
                                          <p:spTgt spid="6">
                                            <p:txEl>
                                              <p:pRg st="2" end="2"/>
                                            </p:txEl>
                                          </p:spTgt>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p:cTn id="23" dur="2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4" dur="2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5"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0670622"/>
      </p:ext>
    </p:extLst>
  </p:cSld>
  <p:clrMapOvr>
    <a:masterClrMapping/>
  </p:clrMapOvr>
  <mc:AlternateContent xmlns:mc="http://schemas.openxmlformats.org/markup-compatibility/2006" xmlns:p14="http://schemas.microsoft.com/office/powerpoint/2010/main">
    <mc:Choice Requires="p14">
      <p:transition spd="slow" p14:dur="175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212</Words>
  <Application>Microsoft Macintosh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Bronger</dc:creator>
  <cp:lastModifiedBy>JR Bronger</cp:lastModifiedBy>
  <cp:revision>2</cp:revision>
  <dcterms:created xsi:type="dcterms:W3CDTF">2022-04-02T14:08:52Z</dcterms:created>
  <dcterms:modified xsi:type="dcterms:W3CDTF">2022-04-02T14:58:17Z</dcterms:modified>
</cp:coreProperties>
</file>