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7" r:id="rId3"/>
    <p:sldId id="256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A640"/>
    <a:srgbClr val="F8F1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6"/>
    <p:restoredTop sz="96197"/>
  </p:normalViewPr>
  <p:slideViewPr>
    <p:cSldViewPr snapToGrid="0" snapToObjects="1" showGuides="1">
      <p:cViewPr varScale="1">
        <p:scale>
          <a:sx n="84" d="100"/>
          <a:sy n="84" d="100"/>
        </p:scale>
        <p:origin x="192" y="9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3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4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4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0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2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54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A boat full of people&#10;&#10;Description automatically generated with low confidence">
            <a:extLst>
              <a:ext uri="{FF2B5EF4-FFF2-40B4-BE49-F238E27FC236}">
                <a16:creationId xmlns:a16="http://schemas.microsoft.com/office/drawing/2014/main" id="{228CF33E-39CD-4F34-A833-F7AF03532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 t="870" b="87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C6F903-453C-FF4D-87F7-B78F1BF4FE56}"/>
              </a:ext>
            </a:extLst>
          </p:cNvPr>
          <p:cNvSpPr txBox="1"/>
          <p:nvPr/>
        </p:nvSpPr>
        <p:spPr>
          <a:xfrm>
            <a:off x="1338147" y="0"/>
            <a:ext cx="10615961" cy="5109091"/>
          </a:xfrm>
          <a:prstGeom prst="rect">
            <a:avLst/>
          </a:prstGeom>
          <a:solidFill>
            <a:srgbClr val="000000">
              <a:alpha val="4039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Now when He got into a boat, His disciples followed Him. </a:t>
            </a:r>
            <a:r>
              <a:rPr lang="en-US" sz="3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suddenly a great tempest arose on the sea, so that the boat was covered with the waves. But He was asleep. </a:t>
            </a:r>
            <a:r>
              <a:rPr lang="en-US" sz="3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Then His disciples came to Him and awoke Him, saying, Lord, save us! We are perishing!</a:t>
            </a:r>
          </a:p>
          <a:p>
            <a:pPr>
              <a:spcAft>
                <a:spcPts val="1200"/>
              </a:spcAft>
            </a:pPr>
            <a:r>
              <a:rPr lang="en-US" sz="3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But He said to them, </a:t>
            </a:r>
            <a:r>
              <a:rPr lang="en-US" sz="3200" i="1" u="sng" dirty="0">
                <a:ln>
                  <a:solidFill>
                    <a:srgbClr val="FFFF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why are you fearful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O you of little faith? Then He arose and rebuked the winds and the sea, and there was a great calm.</a:t>
            </a:r>
          </a:p>
          <a:p>
            <a:pPr algn="r"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Matthew 8:23-26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059EE5-D550-CF4B-9ACF-9089DE9AAE67}"/>
              </a:ext>
            </a:extLst>
          </p:cNvPr>
          <p:cNvSpPr/>
          <p:nvPr/>
        </p:nvSpPr>
        <p:spPr>
          <a:xfrm>
            <a:off x="-1" y="5575039"/>
            <a:ext cx="9829801" cy="984256"/>
          </a:xfrm>
          <a:prstGeom prst="rect">
            <a:avLst/>
          </a:prstGeom>
          <a:solidFill>
            <a:srgbClr val="A0A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A0A640"/>
              </a:highlight>
            </a:endParaRP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CB125F2D-5DCD-6A44-A6E1-6F046BA3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56" y="5640708"/>
            <a:ext cx="9402404" cy="8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3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166C15-2437-E147-A6AE-2BEF4196A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00"/>
          <a:stretch/>
        </p:blipFill>
        <p:spPr bwMode="auto">
          <a:xfrm>
            <a:off x="-2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AC6A29-B8BA-3C47-A025-651F59349B52}"/>
              </a:ext>
            </a:extLst>
          </p:cNvPr>
          <p:cNvSpPr/>
          <p:nvPr/>
        </p:nvSpPr>
        <p:spPr>
          <a:xfrm>
            <a:off x="7717537" y="336123"/>
            <a:ext cx="97231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0309CD-238F-AD45-A08D-4BA59E63D33A}"/>
              </a:ext>
            </a:extLst>
          </p:cNvPr>
          <p:cNvSpPr/>
          <p:nvPr/>
        </p:nvSpPr>
        <p:spPr>
          <a:xfrm>
            <a:off x="7604313" y="4257360"/>
            <a:ext cx="4270695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7913057B-D8E1-9144-97E0-55993BF593CE}"/>
              </a:ext>
            </a:extLst>
          </p:cNvPr>
          <p:cNvSpPr/>
          <p:nvPr/>
        </p:nvSpPr>
        <p:spPr>
          <a:xfrm>
            <a:off x="4334254" y="2097852"/>
            <a:ext cx="6917326" cy="2014728"/>
          </a:xfrm>
          <a:prstGeom prst="wedgeRectCallout">
            <a:avLst>
              <a:gd name="adj1" fmla="val -5147"/>
              <a:gd name="adj2" fmla="val -109083"/>
            </a:avLst>
          </a:prstGeom>
          <a:solidFill>
            <a:srgbClr val="FFFFFF">
              <a:alpha val="69804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3200" b="1" i="1" u="none" strike="noStrike" kern="120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eismos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 shaking, an earthquake,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(13 times translated earthquake, Matt 27:54).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69B45DE-C4A5-E249-BCD8-A7DB55BAC53F}"/>
              </a:ext>
            </a:extLst>
          </p:cNvPr>
          <p:cNvSpPr/>
          <p:nvPr/>
        </p:nvSpPr>
        <p:spPr>
          <a:xfrm>
            <a:off x="5423731" y="286675"/>
            <a:ext cx="2025284" cy="628568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9809A-3851-464F-9057-4F2017BB6139}"/>
              </a:ext>
            </a:extLst>
          </p:cNvPr>
          <p:cNvSpPr txBox="1"/>
          <p:nvPr/>
        </p:nvSpPr>
        <p:spPr>
          <a:xfrm>
            <a:off x="457201" y="212484"/>
            <a:ext cx="1173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suddenly a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 tempest arose on the sea…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67F3EF-EDFE-9E4D-8680-6C5586CEDA0E}"/>
              </a:ext>
            </a:extLst>
          </p:cNvPr>
          <p:cNvSpPr/>
          <p:nvPr/>
        </p:nvSpPr>
        <p:spPr>
          <a:xfrm>
            <a:off x="-1" y="5575039"/>
            <a:ext cx="9829801" cy="984256"/>
          </a:xfrm>
          <a:prstGeom prst="rect">
            <a:avLst/>
          </a:prstGeom>
          <a:solidFill>
            <a:srgbClr val="A0A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A0A640"/>
              </a:highlight>
            </a:endParaRPr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E94F859B-3F74-CF4F-AC79-B7FCDB68F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56" y="5640708"/>
            <a:ext cx="9402404" cy="8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29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228CF33E-39CD-4F34-A833-F7AF03532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722" b="1722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0178FB8-55D3-6242-93C1-E81B2C481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390"/>
          <a:stretch/>
        </p:blipFill>
        <p:spPr>
          <a:xfrm>
            <a:off x="-4" y="0"/>
            <a:ext cx="5450720" cy="852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E25946-A2DC-7842-B855-384BEA78B5FA}"/>
              </a:ext>
            </a:extLst>
          </p:cNvPr>
          <p:cNvSpPr txBox="1"/>
          <p:nvPr/>
        </p:nvSpPr>
        <p:spPr>
          <a:xfrm>
            <a:off x="7337502" y="3722110"/>
            <a:ext cx="4854479" cy="1815882"/>
          </a:xfrm>
          <a:prstGeom prst="rect">
            <a:avLst/>
          </a:prstGeom>
          <a:solidFill>
            <a:srgbClr val="A0A64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not your heart be troubled,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neither let it be afraid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14:27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E7662-2085-344D-B0DD-023CC1ED198F}"/>
              </a:ext>
            </a:extLst>
          </p:cNvPr>
          <p:cNvSpPr txBox="1"/>
          <p:nvPr/>
        </p:nvSpPr>
        <p:spPr>
          <a:xfrm>
            <a:off x="7337502" y="2272928"/>
            <a:ext cx="4854479" cy="1384995"/>
          </a:xfrm>
          <a:prstGeom prst="rect">
            <a:avLst/>
          </a:prstGeom>
          <a:solidFill>
            <a:srgbClr val="A0A64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Therefore, I say to you,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worry about your life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 algn="r"/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6:25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074FAE-0ECB-BD46-A27D-1F8D67DDB8BE}"/>
              </a:ext>
            </a:extLst>
          </p:cNvPr>
          <p:cNvSpPr txBox="1"/>
          <p:nvPr/>
        </p:nvSpPr>
        <p:spPr>
          <a:xfrm>
            <a:off x="7337502" y="422670"/>
            <a:ext cx="4854479" cy="1815882"/>
          </a:xfrm>
          <a:prstGeom prst="rect">
            <a:avLst/>
          </a:prstGeom>
          <a:solidFill>
            <a:srgbClr val="A0A64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 say to you, My friends,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be afraid of those who kill the body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10:28</a:t>
            </a: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42B71FA0-69CC-1C46-B8D3-B0B27C9079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78"/>
          <a:stretch/>
        </p:blipFill>
        <p:spPr>
          <a:xfrm>
            <a:off x="1971526" y="706405"/>
            <a:ext cx="3577311" cy="8529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5FD7C1-AABC-9748-B759-5C6AE5341064}"/>
              </a:ext>
            </a:extLst>
          </p:cNvPr>
          <p:cNvSpPr/>
          <p:nvPr/>
        </p:nvSpPr>
        <p:spPr>
          <a:xfrm>
            <a:off x="9511990" y="5575039"/>
            <a:ext cx="2680009" cy="685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AD56F8-4622-8E46-8F8F-239BEE6254C2}"/>
              </a:ext>
            </a:extLst>
          </p:cNvPr>
          <p:cNvSpPr/>
          <p:nvPr/>
        </p:nvSpPr>
        <p:spPr>
          <a:xfrm>
            <a:off x="0" y="5772043"/>
            <a:ext cx="12192000" cy="685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85F242-4633-974E-928D-5E36B95798D8}"/>
              </a:ext>
            </a:extLst>
          </p:cNvPr>
          <p:cNvSpPr txBox="1"/>
          <p:nvPr/>
        </p:nvSpPr>
        <p:spPr>
          <a:xfrm>
            <a:off x="-4" y="5526037"/>
            <a:ext cx="12191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fear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therefore; you are of more value than many sparrows.</a:t>
            </a:r>
          </a:p>
          <a:p>
            <a:pPr algn="r"/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10:31</a:t>
            </a:r>
            <a:endParaRPr lang="en-US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89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166C15-2437-E147-A6AE-2BEF4196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 l="14450" r="14450"/>
          <a:stretch/>
        </p:blipFill>
        <p:spPr bwMode="auto">
          <a:xfrm>
            <a:off x="-2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AC6A29-B8BA-3C47-A025-651F59349B52}"/>
              </a:ext>
            </a:extLst>
          </p:cNvPr>
          <p:cNvSpPr/>
          <p:nvPr/>
        </p:nvSpPr>
        <p:spPr>
          <a:xfrm>
            <a:off x="7696200" y="411480"/>
            <a:ext cx="97231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0309CD-238F-AD45-A08D-4BA59E63D33A}"/>
              </a:ext>
            </a:extLst>
          </p:cNvPr>
          <p:cNvSpPr/>
          <p:nvPr/>
        </p:nvSpPr>
        <p:spPr>
          <a:xfrm>
            <a:off x="7604313" y="4257360"/>
            <a:ext cx="4270695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9809A-3851-464F-9057-4F2017BB6139}"/>
              </a:ext>
            </a:extLst>
          </p:cNvPr>
          <p:cNvSpPr txBox="1"/>
          <p:nvPr/>
        </p:nvSpPr>
        <p:spPr>
          <a:xfrm>
            <a:off x="5338788" y="414865"/>
            <a:ext cx="685321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Have Unrealistic Expectations</a:t>
            </a:r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Misperceived our Fears</a:t>
            </a:r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Have Hidden / Secret Sins</a:t>
            </a:r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Little / No Faith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E4233F-72D9-DD40-8203-2D18BDAF3C15}"/>
              </a:ext>
            </a:extLst>
          </p:cNvPr>
          <p:cNvSpPr/>
          <p:nvPr/>
        </p:nvSpPr>
        <p:spPr>
          <a:xfrm>
            <a:off x="-1" y="5575039"/>
            <a:ext cx="9829801" cy="984256"/>
          </a:xfrm>
          <a:prstGeom prst="rect">
            <a:avLst/>
          </a:prstGeom>
          <a:solidFill>
            <a:srgbClr val="A0A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A0A640"/>
              </a:highlight>
            </a:endParaRPr>
          </a:p>
        </p:txBody>
      </p:sp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BDF698B5-D59D-1344-BEC6-BA9D12389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56" y="5640708"/>
            <a:ext cx="9402404" cy="8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01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166C15-2437-E147-A6AE-2BEF4196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7882" b="7882"/>
          <a:stretch/>
        </p:blipFill>
        <p:spPr bwMode="auto">
          <a:xfrm>
            <a:off x="-19657" y="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AC6A29-B8BA-3C47-A025-651F59349B52}"/>
              </a:ext>
            </a:extLst>
          </p:cNvPr>
          <p:cNvSpPr/>
          <p:nvPr/>
        </p:nvSpPr>
        <p:spPr>
          <a:xfrm>
            <a:off x="7696200" y="411480"/>
            <a:ext cx="97231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0309CD-238F-AD45-A08D-4BA59E63D33A}"/>
              </a:ext>
            </a:extLst>
          </p:cNvPr>
          <p:cNvSpPr/>
          <p:nvPr/>
        </p:nvSpPr>
        <p:spPr>
          <a:xfrm>
            <a:off x="7604313" y="4257360"/>
            <a:ext cx="4270695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9809A-3851-464F-9057-4F2017BB6139}"/>
              </a:ext>
            </a:extLst>
          </p:cNvPr>
          <p:cNvSpPr txBox="1"/>
          <p:nvPr/>
        </p:nvSpPr>
        <p:spPr>
          <a:xfrm>
            <a:off x="5060049" y="189688"/>
            <a:ext cx="715160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Deep Abiding Faith in God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Steadfast Trust in His Promises</a:t>
            </a:r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Clear Memory of His Provisions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Firm Acceptance of His Will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E4233F-72D9-DD40-8203-2D18BDAF3C15}"/>
              </a:ext>
            </a:extLst>
          </p:cNvPr>
          <p:cNvSpPr/>
          <p:nvPr/>
        </p:nvSpPr>
        <p:spPr>
          <a:xfrm>
            <a:off x="-1" y="5215128"/>
            <a:ext cx="10287001" cy="1045711"/>
          </a:xfrm>
          <a:prstGeom prst="rect">
            <a:avLst/>
          </a:prstGeom>
          <a:solidFill>
            <a:srgbClr val="A0A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A0A640"/>
              </a:highlight>
            </a:endParaRPr>
          </a:p>
        </p:txBody>
      </p:sp>
      <p:pic>
        <p:nvPicPr>
          <p:cNvPr id="17" name="Picture 16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5D5FD939-378C-1042-A4E7-AD8DDE314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07" y="5229253"/>
            <a:ext cx="9623073" cy="104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12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5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AccentBoxVTI">
  <a:themeElements>
    <a:clrScheme name="AnalogousFromRegularSeedRightStep">
      <a:dk1>
        <a:srgbClr val="000000"/>
      </a:dk1>
      <a:lt1>
        <a:srgbClr val="FFFFFF"/>
      </a:lt1>
      <a:dk2>
        <a:srgbClr val="1B3028"/>
      </a:dk2>
      <a:lt2>
        <a:srgbClr val="F0F0F3"/>
      </a:lt2>
      <a:accent1>
        <a:srgbClr val="A0A641"/>
      </a:accent1>
      <a:accent2>
        <a:srgbClr val="78AF3A"/>
      </a:accent2>
      <a:accent3>
        <a:srgbClr val="53B547"/>
      </a:accent3>
      <a:accent4>
        <a:srgbClr val="3BB15F"/>
      </a:accent4>
      <a:accent5>
        <a:srgbClr val="46B294"/>
      </a:accent5>
      <a:accent6>
        <a:srgbClr val="3BA1B1"/>
      </a:accent6>
      <a:hlink>
        <a:srgbClr val="6F6ACD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1_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237</Words>
  <Application>Microsoft Macintosh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Avenir Next LT Pro</vt:lpstr>
      <vt:lpstr>Calibri</vt:lpstr>
      <vt:lpstr>AccentBoxVTI</vt:lpstr>
      <vt:lpstr>1_AccentBoxVTI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 Bronger</dc:creator>
  <cp:lastModifiedBy>JR Bronger</cp:lastModifiedBy>
  <cp:revision>23</cp:revision>
  <dcterms:created xsi:type="dcterms:W3CDTF">2021-02-11T19:08:42Z</dcterms:created>
  <dcterms:modified xsi:type="dcterms:W3CDTF">2022-03-29T14:37:27Z</dcterms:modified>
</cp:coreProperties>
</file>