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sldIdLst>
    <p:sldId id="273" r:id="rId3"/>
    <p:sldId id="265" r:id="rId4"/>
    <p:sldId id="274" r:id="rId5"/>
    <p:sldId id="272" r:id="rId6"/>
    <p:sldId id="275" r:id="rId7"/>
    <p:sldId id="268" r:id="rId8"/>
  </p:sldIdLst>
  <p:sldSz cx="13004800" cy="9753600"/>
  <p:notesSz cx="6858000" cy="9144000"/>
  <p:defaultTextStyle>
    <a:defPPr>
      <a:defRPr lang="en-US"/>
    </a:defPPr>
    <a:lvl1pPr algn="ctr" rtl="0" fontAlgn="base">
      <a:spcBef>
        <a:spcPct val="0"/>
      </a:spcBef>
      <a:spcAft>
        <a:spcPct val="0"/>
      </a:spcAft>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1pPr>
    <a:lvl2pPr marL="457200" algn="ctr" rtl="0" fontAlgn="base">
      <a:spcBef>
        <a:spcPct val="0"/>
      </a:spcBef>
      <a:spcAft>
        <a:spcPct val="0"/>
      </a:spcAft>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2pPr>
    <a:lvl3pPr marL="914400" algn="ctr" rtl="0" fontAlgn="base">
      <a:spcBef>
        <a:spcPct val="0"/>
      </a:spcBef>
      <a:spcAft>
        <a:spcPct val="0"/>
      </a:spcAft>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3pPr>
    <a:lvl4pPr marL="1371600" algn="ctr" rtl="0" fontAlgn="base">
      <a:spcBef>
        <a:spcPct val="0"/>
      </a:spcBef>
      <a:spcAft>
        <a:spcPct val="0"/>
      </a:spcAft>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4pPr>
    <a:lvl5pPr marL="1828800" algn="ctr" rtl="0" fontAlgn="base">
      <a:spcBef>
        <a:spcPct val="0"/>
      </a:spcBef>
      <a:spcAft>
        <a:spcPct val="0"/>
      </a:spcAft>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5pPr>
    <a:lvl6pPr marL="2286000" algn="l" defTabSz="914400" rtl="0" eaLnBrk="1" latinLnBrk="0" hangingPunct="1">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6pPr>
    <a:lvl7pPr marL="2743200" algn="l" defTabSz="914400" rtl="0" eaLnBrk="1" latinLnBrk="0" hangingPunct="1">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7pPr>
    <a:lvl8pPr marL="3200400" algn="l" defTabSz="914400" rtl="0" eaLnBrk="1" latinLnBrk="0" hangingPunct="1">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8pPr>
    <a:lvl9pPr marL="3657600" algn="l" defTabSz="914400" rtl="0" eaLnBrk="1" latinLnBrk="0" hangingPunct="1">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2"/>
  </p:normalViewPr>
  <p:slideViewPr>
    <p:cSldViewPr>
      <p:cViewPr varScale="1">
        <p:scale>
          <a:sx n="71" d="100"/>
          <a:sy n="71" d="100"/>
        </p:scale>
        <p:origin x="648" y="18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0450108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203821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485900"/>
            <a:ext cx="2616200" cy="5016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1485900"/>
            <a:ext cx="7696200" cy="5016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35083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5301725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045416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5660324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535838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090694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8115594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35121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732651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452564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Papyru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053362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471660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635000"/>
            <a:ext cx="2925762" cy="8077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635000"/>
            <a:ext cx="8624888" cy="8077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1883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1494219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5029200"/>
            <a:ext cx="5156200" cy="147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5029200"/>
            <a:ext cx="5156200" cy="147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84504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346162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23966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3186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600631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Papyru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8984604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2BA09715-0CE4-78CA-F474-9468BD16D81C}"/>
              </a:ext>
            </a:extLst>
          </p:cNvPr>
          <p:cNvSpPr>
            <a:spLocks noGrp="1" noChangeArrowheads="1"/>
          </p:cNvSpPr>
          <p:nvPr>
            <p:ph type="title"/>
          </p:nvPr>
        </p:nvSpPr>
        <p:spPr bwMode="auto">
          <a:xfrm>
            <a:off x="1270000" y="1485900"/>
            <a:ext cx="10464800" cy="346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Papyrus" panose="020B0602040200020303" pitchFamily="34" charset="77"/>
              </a:rPr>
              <a:t>Click to edit Master title style</a:t>
            </a:r>
          </a:p>
        </p:txBody>
      </p:sp>
      <p:sp>
        <p:nvSpPr>
          <p:cNvPr id="1027" name="Rectangle 2">
            <a:extLst>
              <a:ext uri="{FF2B5EF4-FFF2-40B4-BE49-F238E27FC236}">
                <a16:creationId xmlns:a16="http://schemas.microsoft.com/office/drawing/2014/main" id="{8F17BBD1-AFE1-3ACF-BE71-D379BCFFCA1D}"/>
              </a:ext>
            </a:extLst>
          </p:cNvPr>
          <p:cNvSpPr>
            <a:spLocks noGrp="1" noChangeArrowheads="1"/>
          </p:cNvSpPr>
          <p:nvPr>
            <p:ph type="body" idx="1"/>
          </p:nvPr>
        </p:nvSpPr>
        <p:spPr bwMode="auto">
          <a:xfrm>
            <a:off x="1270000" y="5029200"/>
            <a:ext cx="10464800"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Papyrus" panose="020B0602040200020303" pitchFamily="34" charset="77"/>
              </a:rPr>
              <a:t>Click to edit Master text styles</a:t>
            </a:r>
          </a:p>
          <a:p>
            <a:pPr lvl="1"/>
            <a:r>
              <a:rPr lang="en-US" altLang="en-US">
                <a:sym typeface="Papyrus" panose="020B0602040200020303" pitchFamily="34" charset="77"/>
              </a:rPr>
              <a:t>Second level</a:t>
            </a:r>
          </a:p>
          <a:p>
            <a:pPr lvl="2"/>
            <a:r>
              <a:rPr lang="en-US" altLang="en-US">
                <a:sym typeface="Papyrus" panose="020B0602040200020303" pitchFamily="34" charset="77"/>
              </a:rPr>
              <a:t>Third level</a:t>
            </a:r>
          </a:p>
          <a:p>
            <a:pPr lvl="3"/>
            <a:r>
              <a:rPr lang="en-US" altLang="en-US">
                <a:sym typeface="Papyrus" panose="020B0602040200020303" pitchFamily="34" charset="77"/>
              </a:rPr>
              <a:t>Fourth level</a:t>
            </a:r>
          </a:p>
          <a:p>
            <a:pPr lvl="4"/>
            <a:r>
              <a:rPr lang="en-US" altLang="en-US">
                <a:sym typeface="Papyrus" panose="020B0602040200020303" pitchFamily="34" charset="77"/>
              </a:rPr>
              <a:t>Fifth level</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Papyrus" panose="020B0602040200020303" pitchFamily="34" charset="77"/>
        </a:defRPr>
      </a:lvl1pPr>
      <a:lvl2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2pPr>
      <a:lvl3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3pPr>
      <a:lvl4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4pPr>
      <a:lvl5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Papyrus" panose="020B0602040200020303" pitchFamily="34" charset="77"/>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Papyrus" panose="020B0602040200020303" pitchFamily="34" charset="77"/>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Papyrus" panose="020B0602040200020303" pitchFamily="34" charset="77"/>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Papyrus" panose="020B0602040200020303" pitchFamily="34" charset="77"/>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Papyrus" panose="020B0602040200020303" pitchFamily="34" charset="77"/>
        </a:defRPr>
      </a:lvl5pPr>
      <a:lvl6pPr marL="457200" algn="ctr" rtl="0" fontAlgn="base">
        <a:spcBef>
          <a:spcPct val="0"/>
        </a:spcBef>
        <a:spcAft>
          <a:spcPct val="0"/>
        </a:spcAft>
        <a:defRPr sz="3600">
          <a:solidFill>
            <a:schemeClr val="tx1"/>
          </a:solidFill>
          <a:latin typeface="+mn-lt"/>
          <a:ea typeface="+mn-ea"/>
          <a:cs typeface="+mn-cs"/>
          <a:sym typeface="Papyrus" charset="0"/>
        </a:defRPr>
      </a:lvl6pPr>
      <a:lvl7pPr marL="914400" algn="ctr" rtl="0" fontAlgn="base">
        <a:spcBef>
          <a:spcPct val="0"/>
        </a:spcBef>
        <a:spcAft>
          <a:spcPct val="0"/>
        </a:spcAft>
        <a:defRPr sz="3600">
          <a:solidFill>
            <a:schemeClr val="tx1"/>
          </a:solidFill>
          <a:latin typeface="+mn-lt"/>
          <a:ea typeface="+mn-ea"/>
          <a:cs typeface="+mn-cs"/>
          <a:sym typeface="Papyrus" charset="0"/>
        </a:defRPr>
      </a:lvl7pPr>
      <a:lvl8pPr marL="1371600" algn="ctr" rtl="0" fontAlgn="base">
        <a:spcBef>
          <a:spcPct val="0"/>
        </a:spcBef>
        <a:spcAft>
          <a:spcPct val="0"/>
        </a:spcAft>
        <a:defRPr sz="3600">
          <a:solidFill>
            <a:schemeClr val="tx1"/>
          </a:solidFill>
          <a:latin typeface="+mn-lt"/>
          <a:ea typeface="+mn-ea"/>
          <a:cs typeface="+mn-cs"/>
          <a:sym typeface="Papyrus" charset="0"/>
        </a:defRPr>
      </a:lvl8pPr>
      <a:lvl9pPr marL="1828800" algn="ctr" rtl="0" fontAlgn="base">
        <a:spcBef>
          <a:spcPct val="0"/>
        </a:spcBef>
        <a:spcAft>
          <a:spcPct val="0"/>
        </a:spcAft>
        <a:defRPr sz="3600">
          <a:solidFill>
            <a:schemeClr val="tx1"/>
          </a:solidFill>
          <a:latin typeface="+mn-lt"/>
          <a:ea typeface="+mn-ea"/>
          <a:cs typeface="+mn-cs"/>
          <a:sym typeface="Papyru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FC974CCB-C628-DE31-2492-85FE6E962F2A}"/>
              </a:ext>
            </a:extLst>
          </p:cNvPr>
          <p:cNvSpPr>
            <a:spLocks noGrp="1"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Papyrus" panose="020B0602040200020303" pitchFamily="34" charset="77"/>
              </a:rPr>
              <a:t>Click to edit Master title style</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Papyrus" panose="020B0602040200020303" pitchFamily="34" charset="77"/>
        </a:defRPr>
      </a:lvl1pPr>
      <a:lvl2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2pPr>
      <a:lvl3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3pPr>
      <a:lvl4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4pPr>
      <a:lvl5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863600" indent="-558800" algn="l" rtl="0" eaLnBrk="0" fontAlgn="base" hangingPunct="0">
        <a:spcBef>
          <a:spcPts val="1200"/>
        </a:spcBef>
        <a:spcAft>
          <a:spcPct val="0"/>
        </a:spcAft>
        <a:buSzPct val="46000"/>
        <a:buChar char="•"/>
        <a:defRPr sz="4200">
          <a:solidFill>
            <a:schemeClr val="tx1"/>
          </a:solidFill>
          <a:latin typeface="+mn-lt"/>
          <a:ea typeface="+mn-ea"/>
          <a:cs typeface="+mn-cs"/>
          <a:sym typeface="Papyrus" panose="020B0602040200020303" pitchFamily="34" charset="77"/>
        </a:defRPr>
      </a:lvl1pPr>
      <a:lvl2pPr marL="1562100" indent="-558800" algn="l" rtl="0" eaLnBrk="0" fontAlgn="base" hangingPunct="0">
        <a:spcBef>
          <a:spcPts val="1200"/>
        </a:spcBef>
        <a:spcAft>
          <a:spcPct val="0"/>
        </a:spcAft>
        <a:buSzPct val="46000"/>
        <a:buChar char="•"/>
        <a:defRPr sz="4200">
          <a:solidFill>
            <a:schemeClr val="tx1"/>
          </a:solidFill>
          <a:latin typeface="+mn-lt"/>
          <a:ea typeface="+mn-ea"/>
          <a:cs typeface="+mn-cs"/>
          <a:sym typeface="Papyrus" panose="020B0602040200020303" pitchFamily="34" charset="77"/>
        </a:defRPr>
      </a:lvl2pPr>
      <a:lvl3pPr marL="2273300" indent="-558800" algn="l" rtl="0" eaLnBrk="0" fontAlgn="base" hangingPunct="0">
        <a:spcBef>
          <a:spcPts val="1200"/>
        </a:spcBef>
        <a:spcAft>
          <a:spcPct val="0"/>
        </a:spcAft>
        <a:buSzPct val="46000"/>
        <a:buChar char="•"/>
        <a:defRPr sz="4200">
          <a:solidFill>
            <a:schemeClr val="tx1"/>
          </a:solidFill>
          <a:latin typeface="+mn-lt"/>
          <a:ea typeface="+mn-ea"/>
          <a:cs typeface="+mn-cs"/>
          <a:sym typeface="Papyrus" panose="020B0602040200020303" pitchFamily="34" charset="77"/>
        </a:defRPr>
      </a:lvl3pPr>
      <a:lvl4pPr marL="2984500" indent="-558800" algn="l" rtl="0" eaLnBrk="0" fontAlgn="base" hangingPunct="0">
        <a:spcBef>
          <a:spcPts val="1200"/>
        </a:spcBef>
        <a:spcAft>
          <a:spcPct val="0"/>
        </a:spcAft>
        <a:buSzPct val="46000"/>
        <a:buChar char="•"/>
        <a:defRPr sz="4200">
          <a:solidFill>
            <a:schemeClr val="tx1"/>
          </a:solidFill>
          <a:latin typeface="+mn-lt"/>
          <a:ea typeface="+mn-ea"/>
          <a:cs typeface="+mn-cs"/>
          <a:sym typeface="Papyrus" panose="020B0602040200020303" pitchFamily="34" charset="77"/>
        </a:defRPr>
      </a:lvl4pPr>
      <a:lvl5pPr marL="3708400" indent="-558800" algn="l" rtl="0" eaLnBrk="0" fontAlgn="base" hangingPunct="0">
        <a:spcBef>
          <a:spcPts val="1200"/>
        </a:spcBef>
        <a:spcAft>
          <a:spcPct val="0"/>
        </a:spcAft>
        <a:buSzPct val="46000"/>
        <a:buChar char="•"/>
        <a:defRPr sz="4200">
          <a:solidFill>
            <a:schemeClr val="tx1"/>
          </a:solidFill>
          <a:latin typeface="+mn-lt"/>
          <a:ea typeface="+mn-ea"/>
          <a:cs typeface="+mn-cs"/>
          <a:sym typeface="Papyrus" panose="020B0602040200020303" pitchFamily="34" charset="77"/>
        </a:defRPr>
      </a:lvl5pPr>
      <a:lvl6pPr marL="41656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6pPr>
      <a:lvl7pPr marL="46228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7pPr>
      <a:lvl8pPr marL="50800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8pPr>
      <a:lvl9pPr marL="55372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333A9-1FC0-E7E4-8635-AED7DF2116E6}"/>
              </a:ext>
            </a:extLst>
          </p:cNvPr>
          <p:cNvSpPr>
            <a:spLocks noGrp="1"/>
          </p:cNvSpPr>
          <p:nvPr>
            <p:ph type="ctrTitle"/>
          </p:nvPr>
        </p:nvSpPr>
        <p:spPr>
          <a:xfrm>
            <a:off x="974725" y="3794125"/>
            <a:ext cx="11055350" cy="4511675"/>
          </a:xfrm>
        </p:spPr>
        <p:txBody>
          <a:bodyPr anchor="ctr"/>
          <a:lstStyle/>
          <a:p>
            <a:r>
              <a:rPr lang="en-US" sz="18300" b="1" dirty="0"/>
              <a:t>ISAIAH</a:t>
            </a:r>
          </a:p>
        </p:txBody>
      </p:sp>
      <p:sp>
        <p:nvSpPr>
          <p:cNvPr id="5" name="Subtitle 4">
            <a:extLst>
              <a:ext uri="{FF2B5EF4-FFF2-40B4-BE49-F238E27FC236}">
                <a16:creationId xmlns:a16="http://schemas.microsoft.com/office/drawing/2014/main" id="{1F37EEF5-F8A4-410D-A767-6436C0F862D2}"/>
              </a:ext>
            </a:extLst>
          </p:cNvPr>
          <p:cNvSpPr>
            <a:spLocks noGrp="1"/>
          </p:cNvSpPr>
          <p:nvPr>
            <p:ph type="subTitle" idx="1"/>
          </p:nvPr>
        </p:nvSpPr>
        <p:spPr>
          <a:xfrm>
            <a:off x="711200" y="2286001"/>
            <a:ext cx="11582400" cy="1508124"/>
          </a:xfrm>
        </p:spPr>
        <p:txBody>
          <a:bodyPr anchor="ctr"/>
          <a:lstStyle/>
          <a:p>
            <a:r>
              <a:rPr lang="en-US" sz="8000" dirty="0"/>
              <a:t>Studies in the Book of</a:t>
            </a:r>
          </a:p>
        </p:txBody>
      </p:sp>
      <p:sp>
        <p:nvSpPr>
          <p:cNvPr id="8" name="TextBox 7">
            <a:extLst>
              <a:ext uri="{FF2B5EF4-FFF2-40B4-BE49-F238E27FC236}">
                <a16:creationId xmlns:a16="http://schemas.microsoft.com/office/drawing/2014/main" id="{4B9701EF-3E02-8BCA-C69B-8D4D684B2882}"/>
              </a:ext>
            </a:extLst>
          </p:cNvPr>
          <p:cNvSpPr txBox="1"/>
          <p:nvPr/>
        </p:nvSpPr>
        <p:spPr>
          <a:xfrm>
            <a:off x="711200" y="7286536"/>
            <a:ext cx="11658600" cy="1200329"/>
          </a:xfrm>
          <a:prstGeom prst="rect">
            <a:avLst/>
          </a:prstGeom>
          <a:noFill/>
        </p:spPr>
        <p:txBody>
          <a:bodyPr wrap="square" rtlCol="0" anchor="ctr">
            <a:spAutoFit/>
          </a:bodyPr>
          <a:lstStyle/>
          <a:p>
            <a:r>
              <a:rPr lang="en-US" sz="7200" b="1" i="1" dirty="0">
                <a:solidFill>
                  <a:schemeClr val="tx1">
                    <a:lumMod val="90000"/>
                    <a:lumOff val="10000"/>
                  </a:schemeClr>
                </a:solidFill>
                <a:latin typeface="Arial" panose="020B0604020202020204" pitchFamily="34" charset="0"/>
                <a:cs typeface="Arial" panose="020B0604020202020204" pitchFamily="34" charset="0"/>
              </a:rPr>
              <a:t>15:1 – 18:7</a:t>
            </a:r>
          </a:p>
        </p:txBody>
      </p:sp>
    </p:spTree>
    <p:extLst>
      <p:ext uri="{BB962C8B-B14F-4D97-AF65-F5344CB8AC3E}">
        <p14:creationId xmlns:p14="http://schemas.microsoft.com/office/powerpoint/2010/main" val="21967403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FE9D29E6-6101-E88E-7042-F49B8B79F942}"/>
              </a:ext>
            </a:extLst>
          </p:cNvPr>
          <p:cNvSpPr>
            <a:spLocks noGrp="1" noChangeArrowheads="1"/>
          </p:cNvSpPr>
          <p:nvPr>
            <p:ph type="title"/>
          </p:nvPr>
        </p:nvSpPr>
        <p:spPr>
          <a:xfrm>
            <a:off x="1270000" y="533400"/>
            <a:ext cx="10464800" cy="825500"/>
          </a:xfrm>
        </p:spPr>
        <p:txBody>
          <a:bodyPr/>
          <a:lstStyle/>
          <a:p>
            <a:pPr eaLnBrk="1" hangingPunct="1"/>
            <a:r>
              <a:rPr lang="en-US" altLang="en-US" sz="6000" b="1" dirty="0">
                <a:solidFill>
                  <a:srgbClr val="6E0500"/>
                </a:solidFill>
                <a:latin typeface="Times New Roman Bold" charset="0"/>
                <a:sym typeface="Times New Roman Bold" charset="0"/>
              </a:rPr>
              <a:t>I</a:t>
            </a:r>
            <a:r>
              <a:rPr lang="en-US" altLang="en-US" sz="6000" b="1" cap="small" dirty="0">
                <a:solidFill>
                  <a:srgbClr val="6E0500"/>
                </a:solidFill>
                <a:latin typeface="Times New Roman Bold" charset="0"/>
                <a:sym typeface="Times New Roman Bold" charset="0"/>
              </a:rPr>
              <a:t>saiah</a:t>
            </a:r>
            <a:endParaRPr lang="en-US" altLang="en-US" sz="6000" b="1" cap="small" dirty="0">
              <a:solidFill>
                <a:srgbClr val="6E0500"/>
              </a:solidFill>
              <a:latin typeface="Times New Roman Bold" charset="0"/>
              <a:ea typeface="ヒラギノ明朝 ProN W6" panose="02020300000000000000" pitchFamily="18" charset="-128"/>
              <a:sym typeface="Times New Roman Bold" charset="0"/>
            </a:endParaRPr>
          </a:p>
        </p:txBody>
      </p:sp>
      <p:sp>
        <p:nvSpPr>
          <p:cNvPr id="2" name="TextBox 1">
            <a:extLst>
              <a:ext uri="{FF2B5EF4-FFF2-40B4-BE49-F238E27FC236}">
                <a16:creationId xmlns:a16="http://schemas.microsoft.com/office/drawing/2014/main" id="{9F89EA63-A17E-BDB6-B5DC-2C89BD1412D2}"/>
              </a:ext>
            </a:extLst>
          </p:cNvPr>
          <p:cNvSpPr txBox="1"/>
          <p:nvPr/>
        </p:nvSpPr>
        <p:spPr>
          <a:xfrm>
            <a:off x="787400" y="1371600"/>
            <a:ext cx="11582400" cy="7725192"/>
          </a:xfrm>
          <a:prstGeom prst="rect">
            <a:avLst/>
          </a:prstGeom>
          <a:noFill/>
        </p:spPr>
        <p:txBody>
          <a:bodyPr wrap="square" rtlCol="0">
            <a:spAutoFit/>
          </a:bodyPr>
          <a:lstStyle/>
          <a:p>
            <a:pPr marL="514350" marR="0" lvl="0" indent="-514350" algn="l">
              <a:spcBef>
                <a:spcPts val="0"/>
              </a:spcBef>
              <a:spcAft>
                <a:spcPts val="0"/>
              </a:spcAft>
              <a:buFont typeface="+mj-lt"/>
              <a:buAutoNum type="romanUcPeriod" startAt="2"/>
            </a:pPr>
            <a: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Prophetic discourses directed against Foreign Nations, </a:t>
            </a:r>
            <a:r>
              <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(Chs.13-23).</a:t>
            </a:r>
          </a:p>
          <a:p>
            <a:pPr marL="696913" marR="0" lvl="0" indent="-339725" algn="l">
              <a:spcBef>
                <a:spcPts val="0"/>
              </a:spcBef>
              <a:spcAft>
                <a:spcPts val="0"/>
              </a:spcAft>
              <a:buFont typeface="+mj-lt"/>
              <a:buAutoNum type="alphaUcPeriod"/>
            </a:pPr>
            <a: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Downfall of Babylon, heir of the Assyrians, </a:t>
            </a:r>
            <a:r>
              <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(13:1-14:27).</a:t>
            </a:r>
          </a:p>
          <a:p>
            <a:pPr marL="750888" marR="0" lvl="0" indent="-393700" algn="l">
              <a:spcBef>
                <a:spcPts val="0"/>
              </a:spcBef>
              <a:spcAft>
                <a:spcPts val="0"/>
              </a:spcAft>
              <a:buFont typeface="+mj-lt"/>
              <a:buAutoNum type="alphaUcPeriod" startAt="2"/>
            </a:pPr>
            <a: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A series of short prophecies against the Nations, </a:t>
            </a:r>
            <a:r>
              <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(14:28-21:17).</a:t>
            </a:r>
          </a:p>
          <a:p>
            <a:pPr marL="982663" marR="0" lvl="0" indent="-339725" algn="l">
              <a:spcBef>
                <a:spcPts val="0"/>
              </a:spcBef>
              <a:spcAft>
                <a:spcPts val="0"/>
              </a:spcAft>
              <a:buFont typeface="+mj-lt"/>
              <a:buAutoNum type="arabicPeriod"/>
            </a:pPr>
            <a: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Oracle against Philistia – rebuke for rejoicing over the death of Tiglath-</a:t>
            </a:r>
            <a:r>
              <a:rPr lang="en-US" sz="31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pileser</a:t>
            </a:r>
            <a: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(722, Robinson), </a:t>
            </a:r>
            <a:r>
              <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(14:28-32).</a:t>
            </a:r>
            <a:r>
              <a:rPr lang="en-US" sz="3100" b="1" dirty="0">
                <a:solidFill>
                  <a:schemeClr val="tx1"/>
                </a:solidFill>
              </a:rPr>
              <a:t> </a:t>
            </a:r>
          </a:p>
          <a:p>
            <a:pPr marL="982663" marR="0" lvl="0" indent="-339725" algn="l">
              <a:spcBef>
                <a:spcPts val="0"/>
              </a:spcBef>
              <a:spcAft>
                <a:spcPts val="0"/>
              </a:spcAft>
              <a:buFont typeface="+mj-lt"/>
              <a:buAutoNum type="arabicPeriod"/>
            </a:pPr>
            <a: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Oracle against Moab, </a:t>
            </a:r>
            <a:r>
              <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n-US" sz="31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Chs</a:t>
            </a:r>
            <a:r>
              <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15-16).</a:t>
            </a:r>
          </a:p>
          <a:p>
            <a:pPr marL="1270000" marR="0" lvl="1" indent="-304800" algn="l">
              <a:spcBef>
                <a:spcPts val="0"/>
              </a:spcBef>
              <a:spcAft>
                <a:spcPts val="0"/>
              </a:spcAft>
              <a:buFont typeface="+mj-lt"/>
              <a:buAutoNum type="alphaLcPeriod"/>
            </a:pPr>
            <a: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severity of the devastation, </a:t>
            </a:r>
            <a:r>
              <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(Ch. 15).</a:t>
            </a:r>
          </a:p>
          <a:p>
            <a:pPr marL="1270000" marR="0" lvl="1" indent="-304800" algn="l">
              <a:spcBef>
                <a:spcPts val="0"/>
              </a:spcBef>
              <a:spcAft>
                <a:spcPts val="0"/>
              </a:spcAft>
              <a:buFont typeface="+mj-lt"/>
              <a:buAutoNum type="alphaLcPeriod"/>
            </a:pPr>
            <a: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An offer of mercy made to Moab on condition that she return to her allegiance to the house of David, </a:t>
            </a:r>
            <a:r>
              <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(16:1-5).</a:t>
            </a:r>
          </a:p>
          <a:p>
            <a:pPr marL="1270000" marR="0" lvl="1" indent="-304800" algn="l">
              <a:spcBef>
                <a:spcPts val="0"/>
              </a:spcBef>
              <a:spcAft>
                <a:spcPts val="0"/>
              </a:spcAft>
              <a:buFont typeface="+mj-lt"/>
              <a:buAutoNum type="alphaLcPeriod"/>
            </a:pPr>
            <a: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Seemingly Moab rejects the offer, </a:t>
            </a:r>
            <a:r>
              <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(vv. 6-12).</a:t>
            </a:r>
          </a:p>
          <a:p>
            <a:pPr marL="1270000" marR="0" lvl="1" indent="-304800" algn="l">
              <a:spcBef>
                <a:spcPts val="0"/>
              </a:spcBef>
              <a:spcAft>
                <a:spcPts val="0"/>
              </a:spcAft>
              <a:buFont typeface="+mj-lt"/>
              <a:buAutoNum type="alphaLcPeriod"/>
            </a:pPr>
            <a: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time is fixed for the visitation, </a:t>
            </a:r>
            <a:r>
              <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(vv. 13-14).</a:t>
            </a:r>
          </a:p>
          <a:p>
            <a:pPr marL="982663" marR="0" lvl="0" indent="-339725" algn="l">
              <a:spcBef>
                <a:spcPts val="0"/>
              </a:spcBef>
              <a:spcAft>
                <a:spcPts val="0"/>
              </a:spcAft>
              <a:buFont typeface="+mj-lt"/>
              <a:buAutoNum type="arabicPeriod"/>
            </a:pPr>
            <a: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Damascus, Israel, Assyria--a complete overthrow, </a:t>
            </a:r>
            <a:r>
              <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(Ch. 17).</a:t>
            </a:r>
          </a:p>
          <a:p>
            <a:pPr marL="1270000" marR="0" lvl="1" indent="-322263" algn="l">
              <a:spcBef>
                <a:spcPts val="0"/>
              </a:spcBef>
              <a:spcAft>
                <a:spcPts val="0"/>
              </a:spcAft>
              <a:buFont typeface="+mj-lt"/>
              <a:buAutoNum type="alphaLcPeriod"/>
            </a:pPr>
            <a: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Burden of Damascus: a ruinous heap, </a:t>
            </a:r>
            <a:r>
              <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(vv. 1-3).</a:t>
            </a:r>
          </a:p>
          <a:p>
            <a:pPr marL="1270000" marR="0" lvl="1" indent="-322263" algn="l">
              <a:spcBef>
                <a:spcPts val="0"/>
              </a:spcBef>
              <a:spcAft>
                <a:spcPts val="0"/>
              </a:spcAft>
              <a:buFont typeface="+mj-lt"/>
              <a:buAutoNum type="alphaLcPeriod"/>
            </a:pPr>
            <a: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Denunciation and woe on Israel, </a:t>
            </a:r>
            <a:r>
              <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(vv. 4-11).</a:t>
            </a:r>
          </a:p>
          <a:p>
            <a:pPr marL="1270000" marR="0" lvl="1" indent="-322263" algn="l">
              <a:spcBef>
                <a:spcPts val="0"/>
              </a:spcBef>
              <a:spcAft>
                <a:spcPts val="0"/>
              </a:spcAft>
              <a:buFont typeface="+mj-lt"/>
              <a:buAutoNum type="alphaLcPeriod"/>
            </a:pPr>
            <a: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Prophecy against Assyria (possibly against Sennacherib's men), </a:t>
            </a:r>
            <a:r>
              <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(vv. 12-14)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1000"/>
                                        <p:tgtEl>
                                          <p:spTgt spid="2">
                                            <p:txEl>
                                              <p:pRg st="5" end="5"/>
                                            </p:txEl>
                                          </p:spTgt>
                                        </p:tgtEl>
                                      </p:cBhvr>
                                    </p:animEffect>
                                    <p:anim calcmode="lin" valueType="num">
                                      <p:cBhvr>
                                        <p:cTn id="1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000"/>
                                        <p:tgtEl>
                                          <p:spTgt spid="2">
                                            <p:txEl>
                                              <p:pRg st="6" end="6"/>
                                            </p:txEl>
                                          </p:spTgt>
                                        </p:tgtEl>
                                      </p:cBhvr>
                                    </p:animEffect>
                                    <p:anim calcmode="lin" valueType="num">
                                      <p:cBhvr>
                                        <p:cTn id="2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1000"/>
                                        <p:tgtEl>
                                          <p:spTgt spid="2">
                                            <p:txEl>
                                              <p:pRg st="7" end="7"/>
                                            </p:txEl>
                                          </p:spTgt>
                                        </p:tgtEl>
                                      </p:cBhvr>
                                    </p:animEffect>
                                    <p:anim calcmode="lin" valueType="num">
                                      <p:cBhvr>
                                        <p:cTn id="2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1000"/>
                                        <p:tgtEl>
                                          <p:spTgt spid="2">
                                            <p:txEl>
                                              <p:pRg st="9" end="9"/>
                                            </p:txEl>
                                          </p:spTgt>
                                        </p:tgtEl>
                                      </p:cBhvr>
                                    </p:animEffect>
                                    <p:anim calcmode="lin" valueType="num">
                                      <p:cBhvr>
                                        <p:cTn id="4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Effect transition="in" filter="fade">
                                      <p:cBhvr>
                                        <p:cTn id="49" dur="1000"/>
                                        <p:tgtEl>
                                          <p:spTgt spid="2">
                                            <p:txEl>
                                              <p:pRg st="10" end="10"/>
                                            </p:txEl>
                                          </p:spTgt>
                                        </p:tgtEl>
                                      </p:cBhvr>
                                    </p:animEffect>
                                    <p:anim calcmode="lin" valueType="num">
                                      <p:cBhvr>
                                        <p:cTn id="50"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11" end="11"/>
                                            </p:txEl>
                                          </p:spTgt>
                                        </p:tgtEl>
                                        <p:attrNameLst>
                                          <p:attrName>style.visibility</p:attrName>
                                        </p:attrNameLst>
                                      </p:cBhvr>
                                      <p:to>
                                        <p:strVal val="visible"/>
                                      </p:to>
                                    </p:set>
                                    <p:animEffect transition="in" filter="fade">
                                      <p:cBhvr>
                                        <p:cTn id="56" dur="1000"/>
                                        <p:tgtEl>
                                          <p:spTgt spid="2">
                                            <p:txEl>
                                              <p:pRg st="11" end="11"/>
                                            </p:txEl>
                                          </p:spTgt>
                                        </p:tgtEl>
                                      </p:cBhvr>
                                    </p:animEffect>
                                    <p:anim calcmode="lin" valueType="num">
                                      <p:cBhvr>
                                        <p:cTn id="57"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12" end="12"/>
                                            </p:txEl>
                                          </p:spTgt>
                                        </p:tgtEl>
                                        <p:attrNameLst>
                                          <p:attrName>style.visibility</p:attrName>
                                        </p:attrNameLst>
                                      </p:cBhvr>
                                      <p:to>
                                        <p:strVal val="visible"/>
                                      </p:to>
                                    </p:set>
                                    <p:animEffect transition="in" filter="fade">
                                      <p:cBhvr>
                                        <p:cTn id="63" dur="1000"/>
                                        <p:tgtEl>
                                          <p:spTgt spid="2">
                                            <p:txEl>
                                              <p:pRg st="12" end="12"/>
                                            </p:txEl>
                                          </p:spTgt>
                                        </p:tgtEl>
                                      </p:cBhvr>
                                    </p:animEffect>
                                    <p:anim calcmode="lin" valueType="num">
                                      <p:cBhvr>
                                        <p:cTn id="64"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FE9D29E6-6101-E88E-7042-F49B8B79F942}"/>
              </a:ext>
            </a:extLst>
          </p:cNvPr>
          <p:cNvSpPr>
            <a:spLocks noGrp="1" noChangeArrowheads="1"/>
          </p:cNvSpPr>
          <p:nvPr>
            <p:ph type="title"/>
          </p:nvPr>
        </p:nvSpPr>
        <p:spPr>
          <a:xfrm>
            <a:off x="1270000" y="533400"/>
            <a:ext cx="10464800" cy="825500"/>
          </a:xfrm>
        </p:spPr>
        <p:txBody>
          <a:bodyPr/>
          <a:lstStyle/>
          <a:p>
            <a:pPr eaLnBrk="1" hangingPunct="1"/>
            <a:r>
              <a:rPr lang="en-US" altLang="en-US" sz="6000" b="1" dirty="0">
                <a:solidFill>
                  <a:srgbClr val="6E0500"/>
                </a:solidFill>
                <a:latin typeface="Times New Roman Bold" charset="0"/>
                <a:sym typeface="Times New Roman Bold" charset="0"/>
              </a:rPr>
              <a:t>I</a:t>
            </a:r>
            <a:r>
              <a:rPr lang="en-US" altLang="en-US" sz="6000" b="1" cap="small" dirty="0">
                <a:solidFill>
                  <a:srgbClr val="6E0500"/>
                </a:solidFill>
                <a:latin typeface="Times New Roman Bold" charset="0"/>
                <a:sym typeface="Times New Roman Bold" charset="0"/>
              </a:rPr>
              <a:t>saiah</a:t>
            </a:r>
            <a:endParaRPr lang="en-US" altLang="en-US" sz="6000" b="1" cap="small" dirty="0">
              <a:solidFill>
                <a:srgbClr val="6E0500"/>
              </a:solidFill>
              <a:latin typeface="Times New Roman Bold" charset="0"/>
              <a:ea typeface="ヒラギノ明朝 ProN W6" panose="02020300000000000000" pitchFamily="18" charset="-128"/>
              <a:sym typeface="Times New Roman Bold" charset="0"/>
            </a:endParaRPr>
          </a:p>
        </p:txBody>
      </p:sp>
      <p:sp>
        <p:nvSpPr>
          <p:cNvPr id="2" name="TextBox 1">
            <a:extLst>
              <a:ext uri="{FF2B5EF4-FFF2-40B4-BE49-F238E27FC236}">
                <a16:creationId xmlns:a16="http://schemas.microsoft.com/office/drawing/2014/main" id="{9F89EA63-A17E-BDB6-B5DC-2C89BD1412D2}"/>
              </a:ext>
            </a:extLst>
          </p:cNvPr>
          <p:cNvSpPr txBox="1"/>
          <p:nvPr/>
        </p:nvSpPr>
        <p:spPr>
          <a:xfrm>
            <a:off x="787400" y="1371600"/>
            <a:ext cx="11582400" cy="7248138"/>
          </a:xfrm>
          <a:prstGeom prst="rect">
            <a:avLst/>
          </a:prstGeom>
          <a:noFill/>
        </p:spPr>
        <p:txBody>
          <a:bodyPr wrap="square" rtlCol="0">
            <a:spAutoFit/>
          </a:bodyPr>
          <a:lstStyle/>
          <a:p>
            <a:pPr marL="514350" marR="0" lvl="0" indent="-514350" algn="l">
              <a:spcBef>
                <a:spcPts val="0"/>
              </a:spcBef>
              <a:spcAft>
                <a:spcPts val="0"/>
              </a:spcAft>
              <a:buFont typeface="+mj-lt"/>
              <a:buAutoNum type="romanUcPeriod" startAt="2"/>
            </a:pPr>
            <a: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Prophetic discourses directed against Foreign Nations, </a:t>
            </a:r>
            <a:r>
              <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(Chs.13-23).</a:t>
            </a:r>
          </a:p>
          <a:p>
            <a:pPr marL="696913" marR="0" lvl="0" indent="-339725" algn="l">
              <a:spcBef>
                <a:spcPts val="0"/>
              </a:spcBef>
              <a:spcAft>
                <a:spcPts val="0"/>
              </a:spcAft>
              <a:buFont typeface="+mj-lt"/>
              <a:buAutoNum type="alphaUcPeriod"/>
            </a:pPr>
            <a: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Downfall of Babylon, heir of the Assyrians, </a:t>
            </a:r>
            <a:r>
              <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(13:1-14:27).</a:t>
            </a:r>
          </a:p>
          <a:p>
            <a:pPr marL="750888" marR="0" lvl="0" indent="-393700" algn="l">
              <a:spcBef>
                <a:spcPts val="0"/>
              </a:spcBef>
              <a:spcAft>
                <a:spcPts val="0"/>
              </a:spcAft>
              <a:buFont typeface="+mj-lt"/>
              <a:buAutoNum type="alphaUcPeriod" startAt="2"/>
            </a:pPr>
            <a: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A series of short prophecies against the Nations, </a:t>
            </a:r>
            <a:r>
              <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(14:28-21:17).</a:t>
            </a:r>
          </a:p>
          <a:p>
            <a:pPr marL="982663" marR="0" lvl="0" indent="-339725" algn="l">
              <a:spcBef>
                <a:spcPts val="0"/>
              </a:spcBef>
              <a:spcAft>
                <a:spcPts val="0"/>
              </a:spcAft>
              <a:buFont typeface="+mj-lt"/>
              <a:buAutoNum type="arabicPeriod"/>
            </a:pPr>
            <a: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Oracle against Philistia – rebuke for rejoicing over the death of Tiglath-</a:t>
            </a:r>
            <a:r>
              <a:rPr lang="en-US" sz="31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pileser</a:t>
            </a:r>
            <a: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(722, Robinson), </a:t>
            </a:r>
            <a:r>
              <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(14:28-32).</a:t>
            </a:r>
            <a:r>
              <a:rPr lang="en-US" sz="3100" b="1" dirty="0">
                <a:solidFill>
                  <a:schemeClr val="tx1"/>
                </a:solidFill>
              </a:rPr>
              <a:t> </a:t>
            </a:r>
          </a:p>
          <a:p>
            <a:pPr marL="982663" marR="0" lvl="0" indent="-339725" algn="l">
              <a:spcBef>
                <a:spcPts val="0"/>
              </a:spcBef>
              <a:spcAft>
                <a:spcPts val="0"/>
              </a:spcAft>
              <a:buFont typeface="+mj-lt"/>
              <a:buAutoNum type="arabicPeriod"/>
            </a:pPr>
            <a: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Oracle against Moab, </a:t>
            </a:r>
            <a:r>
              <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n-US" sz="31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Chs</a:t>
            </a:r>
            <a:r>
              <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15-16).</a:t>
            </a:r>
          </a:p>
          <a:p>
            <a:pPr marL="982663" marR="0" lvl="0" indent="-339725" algn="l">
              <a:spcBef>
                <a:spcPts val="0"/>
              </a:spcBef>
              <a:spcAft>
                <a:spcPts val="0"/>
              </a:spcAft>
              <a:buFont typeface="+mj-lt"/>
              <a:buAutoNum type="arabicPeriod"/>
            </a:pPr>
            <a: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Damascus, Israel, Assyria--a complete overthrow, </a:t>
            </a:r>
            <a:r>
              <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(Ch. 17).</a:t>
            </a:r>
          </a:p>
          <a:p>
            <a:pPr marL="982663" marR="0" lvl="0" indent="-339725" algn="l">
              <a:spcBef>
                <a:spcPts val="0"/>
              </a:spcBef>
              <a:spcAft>
                <a:spcPts val="0"/>
              </a:spcAft>
              <a:buFont typeface="+mj-lt"/>
              <a:buAutoNum type="arabicPeriod"/>
            </a:pPr>
            <a: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Oracles concerning Ethiopia and Egypt, </a:t>
            </a:r>
            <a:r>
              <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n-US" sz="31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Chs</a:t>
            </a:r>
            <a:r>
              <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18-20).</a:t>
            </a:r>
          </a:p>
          <a:p>
            <a:pPr marL="1322388" marR="0" lvl="1" indent="-339725" algn="l">
              <a:spcBef>
                <a:spcPts val="0"/>
              </a:spcBef>
              <a:spcAft>
                <a:spcPts val="0"/>
              </a:spcAft>
              <a:buFont typeface="+mj-lt"/>
              <a:buAutoNum type="alphaLcPeriod"/>
            </a:pPr>
            <a: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Ethiopia's homage to Jehovah, </a:t>
            </a:r>
            <a:r>
              <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(Ch. 18).</a:t>
            </a:r>
          </a:p>
          <a:p>
            <a:pPr marL="1662113" marR="0" lvl="2" indent="-357188" algn="l">
              <a:spcBef>
                <a:spcPts val="0"/>
              </a:spcBef>
              <a:spcAft>
                <a:spcPts val="0"/>
              </a:spcAft>
              <a:buFont typeface="+mj-lt"/>
              <a:buAutoNum type="romanLcPeriod"/>
            </a:pPr>
            <a: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Ethiopia summons her people together, </a:t>
            </a:r>
            <a:r>
              <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(vv. 1-3). </a:t>
            </a:r>
            <a: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(probably at the threat of Sennacherib)</a:t>
            </a:r>
          </a:p>
          <a:p>
            <a:pPr marL="1662113" marR="0" lvl="2" indent="-357188" algn="l">
              <a:spcBef>
                <a:spcPts val="0"/>
              </a:spcBef>
              <a:spcAft>
                <a:spcPts val="0"/>
              </a:spcAft>
              <a:buFont typeface="+mj-lt"/>
              <a:buAutoNum type="romanLcPeriod"/>
            </a:pPr>
            <a: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God rests calmly in heaven as events are ripening, </a:t>
            </a:r>
            <a:r>
              <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(vv. 4-5).</a:t>
            </a:r>
          </a:p>
          <a:p>
            <a:pPr marL="1662113" marR="0" lvl="2" indent="-357188" algn="l">
              <a:spcBef>
                <a:spcPts val="0"/>
              </a:spcBef>
              <a:spcAft>
                <a:spcPts val="0"/>
              </a:spcAft>
              <a:buFont typeface="+mj-lt"/>
              <a:buAutoNum type="romanLcPeriod"/>
            </a:pPr>
            <a:r>
              <a:rPr 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enemy is to be given to the fowls of the air – Ethiopia pays its homage to Jehovah, </a:t>
            </a:r>
            <a:r>
              <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(vv. 6-7).</a:t>
            </a:r>
          </a:p>
          <a:p>
            <a:pPr marL="982663" marR="0" lvl="0" indent="-339725" algn="l">
              <a:spcBef>
                <a:spcPts val="0"/>
              </a:spcBef>
              <a:spcAft>
                <a:spcPts val="0"/>
              </a:spcAft>
              <a:buFont typeface="+mj-lt"/>
              <a:buAutoNum type="arabicPeriod"/>
            </a:pPr>
            <a:endParaRPr lang="en-US" sz="31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5779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1000"/>
                                        <p:tgtEl>
                                          <p:spTgt spid="2">
                                            <p:txEl>
                                              <p:pRg st="6" end="6"/>
                                            </p:txEl>
                                          </p:spTgt>
                                        </p:tgtEl>
                                      </p:cBhvr>
                                    </p:animEffect>
                                    <p:anim calcmode="lin" valueType="num">
                                      <p:cBhvr>
                                        <p:cTn id="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7" end="7"/>
                                            </p:txEl>
                                          </p:spTgt>
                                        </p:tgtEl>
                                        <p:attrNameLst>
                                          <p:attrName>style.visibility</p:attrName>
                                        </p:attrNameLst>
                                      </p:cBhvr>
                                      <p:to>
                                        <p:strVal val="visible"/>
                                      </p:to>
                                    </p:set>
                                    <p:animEffect transition="in" filter="fade">
                                      <p:cBhvr>
                                        <p:cTn id="14" dur="1000"/>
                                        <p:tgtEl>
                                          <p:spTgt spid="2">
                                            <p:txEl>
                                              <p:pRg st="7" end="7"/>
                                            </p:txEl>
                                          </p:spTgt>
                                        </p:tgtEl>
                                      </p:cBhvr>
                                    </p:animEffect>
                                    <p:anim calcmode="lin" valueType="num">
                                      <p:cBhvr>
                                        <p:cTn id="1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1000"/>
                                        <p:tgtEl>
                                          <p:spTgt spid="2">
                                            <p:txEl>
                                              <p:pRg st="8" end="8"/>
                                            </p:txEl>
                                          </p:spTgt>
                                        </p:tgtEl>
                                      </p:cBhvr>
                                    </p:animEffect>
                                    <p:anim calcmode="lin" valueType="num">
                                      <p:cBhvr>
                                        <p:cTn id="2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1000"/>
                                        <p:tgtEl>
                                          <p:spTgt spid="2">
                                            <p:txEl>
                                              <p:pRg st="9" end="9"/>
                                            </p:txEl>
                                          </p:spTgt>
                                        </p:tgtEl>
                                      </p:cBhvr>
                                    </p:animEffect>
                                    <p:anim calcmode="lin" valueType="num">
                                      <p:cBhvr>
                                        <p:cTn id="29"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1000"/>
                                        <p:tgtEl>
                                          <p:spTgt spid="2">
                                            <p:txEl>
                                              <p:pRg st="10" end="10"/>
                                            </p:txEl>
                                          </p:spTgt>
                                        </p:tgtEl>
                                      </p:cBhvr>
                                    </p:animEffect>
                                    <p:anim calcmode="lin" valueType="num">
                                      <p:cBhvr>
                                        <p:cTn id="36"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F3AA21-F6F9-AED7-3A54-FF90F55AFF4B}"/>
              </a:ext>
            </a:extLst>
          </p:cNvPr>
          <p:cNvSpPr>
            <a:spLocks noGrp="1"/>
          </p:cNvSpPr>
          <p:nvPr>
            <p:ph type="title"/>
          </p:nvPr>
        </p:nvSpPr>
        <p:spPr>
          <a:xfrm>
            <a:off x="1270000" y="152400"/>
            <a:ext cx="10464800" cy="965200"/>
          </a:xfrm>
        </p:spPr>
        <p:txBody>
          <a:bodyPr/>
          <a:lstStyle/>
          <a:p>
            <a:r>
              <a:rPr lang="en-US" sz="6000" b="1" dirty="0">
                <a:solidFill>
                  <a:srgbClr val="C00000"/>
                </a:solidFill>
                <a:latin typeface="Times New Roman" panose="02020603050405020304" pitchFamily="18" charset="0"/>
                <a:cs typeface="Times New Roman" panose="02020603050405020304" pitchFamily="18" charset="0"/>
              </a:rPr>
              <a:t>Questions</a:t>
            </a:r>
          </a:p>
        </p:txBody>
      </p:sp>
      <p:sp>
        <p:nvSpPr>
          <p:cNvPr id="5" name="TextBox 4">
            <a:extLst>
              <a:ext uri="{FF2B5EF4-FFF2-40B4-BE49-F238E27FC236}">
                <a16:creationId xmlns:a16="http://schemas.microsoft.com/office/drawing/2014/main" id="{B23C4750-F484-31C9-3E50-DD281610E522}"/>
              </a:ext>
            </a:extLst>
          </p:cNvPr>
          <p:cNvSpPr txBox="1"/>
          <p:nvPr/>
        </p:nvSpPr>
        <p:spPr>
          <a:xfrm>
            <a:off x="177800" y="1447800"/>
            <a:ext cx="12573000" cy="4152675"/>
          </a:xfrm>
          <a:prstGeom prst="rect">
            <a:avLst/>
          </a:prstGeom>
          <a:noFill/>
        </p:spPr>
        <p:txBody>
          <a:bodyPr wrap="square" rtlCol="0">
            <a:spAutoFit/>
          </a:bodyPr>
          <a:lstStyle/>
          <a:p>
            <a:pPr marL="342900" marR="0" lvl="0" indent="-342900" algn="l">
              <a:lnSpc>
                <a:spcPct val="140000"/>
              </a:lnSpc>
              <a:spcBef>
                <a:spcPts val="0"/>
              </a:spcBef>
              <a:spcAft>
                <a:spcPts val="0"/>
              </a:spcAft>
              <a:buFont typeface="+mj-lt"/>
              <a:buAutoNum type="arabicPeriod"/>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From whom does Moab descend? (cf. Genesis 19:37)</a:t>
            </a:r>
          </a:p>
          <a:p>
            <a:pPr marL="342900" marR="0" lvl="0" indent="-342900" algn="l">
              <a:lnSpc>
                <a:spcPct val="140000"/>
              </a:lnSpc>
              <a:spcBef>
                <a:spcPts val="0"/>
              </a:spcBef>
              <a:spcAft>
                <a:spcPts val="0"/>
              </a:spcAft>
              <a:buFont typeface="+mj-lt"/>
              <a:buAutoNum type="arabicPeriod"/>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scope of Moab’s destruction is noted by the listing of 15 Moabite cities. What are they? (15:1-9)</a:t>
            </a:r>
          </a:p>
          <a:p>
            <a:pPr marL="342900" marR="0" lvl="0" indent="-342900" algn="l">
              <a:lnSpc>
                <a:spcPct val="140000"/>
              </a:lnSpc>
              <a:spcBef>
                <a:spcPts val="0"/>
              </a:spcBef>
              <a:spcAft>
                <a:spcPts val="0"/>
              </a:spcAft>
              <a:buFont typeface="+mj-lt"/>
              <a:buAutoNum type="arabicPeriod"/>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What hope did Moab have? (16:1-5)</a:t>
            </a:r>
          </a:p>
          <a:p>
            <a:pPr marL="342900" marR="0" lvl="0" indent="-342900" algn="l">
              <a:lnSpc>
                <a:spcPct val="140000"/>
              </a:lnSpc>
              <a:spcBef>
                <a:spcPts val="0"/>
              </a:spcBef>
              <a:spcAft>
                <a:spcPts val="0"/>
              </a:spcAft>
              <a:buFont typeface="+mj-lt"/>
              <a:buAutoNum type="arabicPeriod"/>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What was heard concerning Moab? (16:6)</a:t>
            </a:r>
          </a:p>
          <a:p>
            <a:pPr marL="342900" marR="0" lvl="0" indent="-342900" algn="l">
              <a:lnSpc>
                <a:spcPct val="140000"/>
              </a:lnSpc>
              <a:spcBef>
                <a:spcPts val="0"/>
              </a:spcBef>
              <a:spcAft>
                <a:spcPts val="0"/>
              </a:spcAft>
              <a:buFont typeface="+mj-lt"/>
              <a:buAutoNum type="arabicPeriod"/>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What will become of Damascus? (17:1)</a:t>
            </a:r>
          </a:p>
        </p:txBody>
      </p:sp>
    </p:spTree>
    <p:extLst>
      <p:ext uri="{BB962C8B-B14F-4D97-AF65-F5344CB8AC3E}">
        <p14:creationId xmlns:p14="http://schemas.microsoft.com/office/powerpoint/2010/main" val="185449670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F3AA21-F6F9-AED7-3A54-FF90F55AFF4B}"/>
              </a:ext>
            </a:extLst>
          </p:cNvPr>
          <p:cNvSpPr>
            <a:spLocks noGrp="1"/>
          </p:cNvSpPr>
          <p:nvPr>
            <p:ph type="title"/>
          </p:nvPr>
        </p:nvSpPr>
        <p:spPr>
          <a:xfrm>
            <a:off x="1270000" y="152400"/>
            <a:ext cx="10464800" cy="965200"/>
          </a:xfrm>
        </p:spPr>
        <p:txBody>
          <a:bodyPr/>
          <a:lstStyle/>
          <a:p>
            <a:r>
              <a:rPr lang="en-US" sz="6000" b="1" dirty="0">
                <a:solidFill>
                  <a:srgbClr val="C00000"/>
                </a:solidFill>
                <a:latin typeface="Times New Roman" panose="02020603050405020304" pitchFamily="18" charset="0"/>
                <a:cs typeface="Times New Roman" panose="02020603050405020304" pitchFamily="18" charset="0"/>
              </a:rPr>
              <a:t>Questions</a:t>
            </a:r>
          </a:p>
        </p:txBody>
      </p:sp>
      <p:sp>
        <p:nvSpPr>
          <p:cNvPr id="5" name="TextBox 4">
            <a:extLst>
              <a:ext uri="{FF2B5EF4-FFF2-40B4-BE49-F238E27FC236}">
                <a16:creationId xmlns:a16="http://schemas.microsoft.com/office/drawing/2014/main" id="{B23C4750-F484-31C9-3E50-DD281610E522}"/>
              </a:ext>
            </a:extLst>
          </p:cNvPr>
          <p:cNvSpPr txBox="1"/>
          <p:nvPr/>
        </p:nvSpPr>
        <p:spPr>
          <a:xfrm>
            <a:off x="177800" y="1447800"/>
            <a:ext cx="12573000" cy="7599773"/>
          </a:xfrm>
          <a:prstGeom prst="rect">
            <a:avLst/>
          </a:prstGeom>
          <a:noFill/>
        </p:spPr>
        <p:txBody>
          <a:bodyPr wrap="square" rtlCol="0">
            <a:spAutoFit/>
          </a:bodyPr>
          <a:lstStyle/>
          <a:p>
            <a:pPr marL="514350" marR="0" lvl="0" indent="-514350" algn="l">
              <a:lnSpc>
                <a:spcPct val="140000"/>
              </a:lnSpc>
              <a:spcBef>
                <a:spcPts val="0"/>
              </a:spcBef>
              <a:spcAft>
                <a:spcPts val="0"/>
              </a:spcAft>
              <a:buFont typeface="+mj-lt"/>
              <a:buAutoNum type="arabicPeriod" startAt="6"/>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How had Israel forsaken God? (17:7-11)</a:t>
            </a:r>
          </a:p>
          <a:p>
            <a:pPr marL="342900" marR="0" lvl="0" indent="-342900" algn="l">
              <a:lnSpc>
                <a:spcPct val="140000"/>
              </a:lnSpc>
              <a:spcBef>
                <a:spcPts val="0"/>
              </a:spcBef>
              <a:spcAft>
                <a:spcPts val="0"/>
              </a:spcAft>
              <a:buFont typeface="+mj-lt"/>
              <a:buAutoNum type="arabicPeriod" startAt="6"/>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Who are the “multitude of many people” who plunder God’s people? What will happen to them? (17:12-14) (cf. 10:5, 10-11)</a:t>
            </a:r>
          </a:p>
          <a:p>
            <a:pPr marL="342900" marR="0" lvl="0" indent="-342900" algn="l">
              <a:lnSpc>
                <a:spcPct val="140000"/>
              </a:lnSpc>
              <a:spcBef>
                <a:spcPts val="0"/>
              </a:spcBef>
              <a:spcAft>
                <a:spcPts val="0"/>
              </a:spcAft>
              <a:buFont typeface="+mj-lt"/>
              <a:buAutoNum type="arabicPeriod" startAt="6"/>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What did the ambassadors of Ethiopia seek, and what was Isaiah’s answer to them? (18:1-6)</a:t>
            </a:r>
          </a:p>
          <a:p>
            <a:pPr marL="342900" marR="0" lvl="0" indent="-342900" algn="l">
              <a:lnSpc>
                <a:spcPct val="140000"/>
              </a:lnSpc>
              <a:spcBef>
                <a:spcPts val="0"/>
              </a:spcBef>
              <a:spcAft>
                <a:spcPts val="0"/>
              </a:spcAft>
              <a:buFont typeface="+mj-lt"/>
              <a:buAutoNum type="arabicPeriod" startAt="6"/>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As Ethiopia panics from the threat of Assyria, what is God doing? (18:4)</a:t>
            </a:r>
          </a:p>
          <a:p>
            <a:pPr marR="0" lvl="0" algn="l">
              <a:lnSpc>
                <a:spcPct val="140000"/>
              </a:lnSpc>
              <a:spcBef>
                <a:spcPts val="0"/>
              </a:spcBef>
              <a:spcAft>
                <a:spcPts val="0"/>
              </a:spcAft>
            </a:pPr>
            <a:r>
              <a:rPr lang="en-US" sz="32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Thought Question:</a:t>
            </a:r>
          </a:p>
          <a:p>
            <a:pPr marR="0" lvl="0" algn="l">
              <a:lnSpc>
                <a:spcPct val="140000"/>
              </a:lnSpc>
              <a:spcBef>
                <a:spcPts val="0"/>
              </a:spcBef>
              <a:spcAft>
                <a:spcPts val="0"/>
              </a:spcAft>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Why is Israel mentioned alongside Syria in this section? (17:3-11) What does this say about how God views His people when they act like the world around them? Will God spare His people when they act like the world? (cf. Hebrews 10:26-31)</a:t>
            </a:r>
          </a:p>
        </p:txBody>
      </p:sp>
    </p:spTree>
    <p:extLst>
      <p:ext uri="{BB962C8B-B14F-4D97-AF65-F5344CB8AC3E}">
        <p14:creationId xmlns:p14="http://schemas.microsoft.com/office/powerpoint/2010/main" val="3774014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333A9-1FC0-E7E4-8635-AED7DF2116E6}"/>
              </a:ext>
            </a:extLst>
          </p:cNvPr>
          <p:cNvSpPr>
            <a:spLocks noGrp="1"/>
          </p:cNvSpPr>
          <p:nvPr>
            <p:ph type="ctrTitle"/>
          </p:nvPr>
        </p:nvSpPr>
        <p:spPr>
          <a:xfrm>
            <a:off x="974725" y="3794125"/>
            <a:ext cx="11055350" cy="4511675"/>
          </a:xfrm>
        </p:spPr>
        <p:txBody>
          <a:bodyPr anchor="ctr"/>
          <a:lstStyle/>
          <a:p>
            <a:r>
              <a:rPr lang="en-US" sz="18300" b="1" dirty="0"/>
              <a:t>ISAIAH</a:t>
            </a:r>
          </a:p>
        </p:txBody>
      </p:sp>
      <p:sp>
        <p:nvSpPr>
          <p:cNvPr id="5" name="Subtitle 4">
            <a:extLst>
              <a:ext uri="{FF2B5EF4-FFF2-40B4-BE49-F238E27FC236}">
                <a16:creationId xmlns:a16="http://schemas.microsoft.com/office/drawing/2014/main" id="{1F37EEF5-F8A4-410D-A767-6436C0F862D2}"/>
              </a:ext>
            </a:extLst>
          </p:cNvPr>
          <p:cNvSpPr>
            <a:spLocks noGrp="1"/>
          </p:cNvSpPr>
          <p:nvPr>
            <p:ph type="subTitle" idx="1"/>
          </p:nvPr>
        </p:nvSpPr>
        <p:spPr>
          <a:xfrm>
            <a:off x="711200" y="2286001"/>
            <a:ext cx="11582400" cy="1508124"/>
          </a:xfrm>
        </p:spPr>
        <p:txBody>
          <a:bodyPr anchor="ctr"/>
          <a:lstStyle/>
          <a:p>
            <a:r>
              <a:rPr lang="en-US" sz="8000" dirty="0"/>
              <a:t>Studies in the Book of</a:t>
            </a:r>
          </a:p>
        </p:txBody>
      </p:sp>
      <p:sp>
        <p:nvSpPr>
          <p:cNvPr id="6" name="TextBox 5">
            <a:extLst>
              <a:ext uri="{FF2B5EF4-FFF2-40B4-BE49-F238E27FC236}">
                <a16:creationId xmlns:a16="http://schemas.microsoft.com/office/drawing/2014/main" id="{38891855-0EF0-34A0-02FF-3FBBB20B894F}"/>
              </a:ext>
            </a:extLst>
          </p:cNvPr>
          <p:cNvSpPr txBox="1"/>
          <p:nvPr/>
        </p:nvSpPr>
        <p:spPr>
          <a:xfrm>
            <a:off x="0" y="693003"/>
            <a:ext cx="13004800" cy="830997"/>
          </a:xfrm>
          <a:prstGeom prst="rect">
            <a:avLst/>
          </a:prstGeom>
          <a:noFill/>
        </p:spPr>
        <p:txBody>
          <a:bodyPr wrap="square" rtlCol="0" anchor="ctr">
            <a:spAutoFit/>
          </a:bodyPr>
          <a:lstStyle/>
          <a:p>
            <a:r>
              <a:rPr lang="en-US" b="1" dirty="0">
                <a:solidFill>
                  <a:srgbClr val="C00000"/>
                </a:solidFill>
                <a:latin typeface="Comic Sans MS" panose="030F0902030302020204" pitchFamily="66" charset="0"/>
              </a:rPr>
              <a:t>Next Class</a:t>
            </a:r>
          </a:p>
        </p:txBody>
      </p:sp>
      <p:sp>
        <p:nvSpPr>
          <p:cNvPr id="8" name="TextBox 7">
            <a:extLst>
              <a:ext uri="{FF2B5EF4-FFF2-40B4-BE49-F238E27FC236}">
                <a16:creationId xmlns:a16="http://schemas.microsoft.com/office/drawing/2014/main" id="{4B9701EF-3E02-8BCA-C69B-8D4D684B2882}"/>
              </a:ext>
            </a:extLst>
          </p:cNvPr>
          <p:cNvSpPr txBox="1"/>
          <p:nvPr/>
        </p:nvSpPr>
        <p:spPr>
          <a:xfrm>
            <a:off x="711200" y="7286536"/>
            <a:ext cx="11658600" cy="1200329"/>
          </a:xfrm>
          <a:prstGeom prst="rect">
            <a:avLst/>
          </a:prstGeom>
          <a:noFill/>
        </p:spPr>
        <p:txBody>
          <a:bodyPr wrap="square" rtlCol="0" anchor="ctr">
            <a:spAutoFit/>
          </a:bodyPr>
          <a:lstStyle/>
          <a:p>
            <a:r>
              <a:rPr lang="en-US" sz="7200" b="1" i="1" dirty="0">
                <a:solidFill>
                  <a:schemeClr val="tx1">
                    <a:lumMod val="90000"/>
                    <a:lumOff val="10000"/>
                  </a:schemeClr>
                </a:solidFill>
                <a:latin typeface="Arial" panose="020B0604020202020204" pitchFamily="34" charset="0"/>
                <a:cs typeface="Arial" panose="020B0604020202020204" pitchFamily="34" charset="0"/>
              </a:rPr>
              <a:t>19:1-23:18</a:t>
            </a:r>
          </a:p>
        </p:txBody>
      </p:sp>
    </p:spTree>
    <p:extLst>
      <p:ext uri="{BB962C8B-B14F-4D97-AF65-F5344CB8AC3E}">
        <p14:creationId xmlns:p14="http://schemas.microsoft.com/office/powerpoint/2010/main" val="1649644601"/>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Subtitle">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 Top">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 Top">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970</TotalTime>
  <Pages>0</Pages>
  <Words>548</Words>
  <Characters>0</Characters>
  <Application>Microsoft Macintosh PowerPoint</Application>
  <PresentationFormat>Custom</PresentationFormat>
  <Lines>0</Lines>
  <Paragraphs>46</Paragraphs>
  <Slides>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Calibri</vt:lpstr>
      <vt:lpstr>Comic Sans MS</vt:lpstr>
      <vt:lpstr>Papyrus</vt:lpstr>
      <vt:lpstr>Times New Roman</vt:lpstr>
      <vt:lpstr>Times New Roman Bold</vt:lpstr>
      <vt:lpstr>Title &amp; Subtitle</vt:lpstr>
      <vt:lpstr>Title - Top</vt:lpstr>
      <vt:lpstr>ISAIAH</vt:lpstr>
      <vt:lpstr>Isaiah</vt:lpstr>
      <vt:lpstr>Isaiah</vt:lpstr>
      <vt:lpstr>Questions</vt:lpstr>
      <vt:lpstr>Questions</vt:lpstr>
      <vt:lpstr>ISAIAH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of GALATIANS</dc:title>
  <dc:creator>Harry</dc:creator>
  <cp:lastModifiedBy>Jeremiah Cox</cp:lastModifiedBy>
  <cp:revision>20</cp:revision>
  <dcterms:modified xsi:type="dcterms:W3CDTF">2022-06-25T15:05:19Z</dcterms:modified>
</cp:coreProperties>
</file>