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73" r:id="rId3"/>
    <p:sldId id="265" r:id="rId4"/>
    <p:sldId id="276" r:id="rId5"/>
    <p:sldId id="272" r:id="rId6"/>
    <p:sldId id="277" r:id="rId7"/>
    <p:sldId id="268" r:id="rId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1pPr>
    <a:lvl2pPr marL="4572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2pPr>
    <a:lvl3pPr marL="9144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3pPr>
    <a:lvl4pPr marL="13716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4pPr>
    <a:lvl5pPr marL="18288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5pPr>
    <a:lvl6pPr marL="22860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6pPr>
    <a:lvl7pPr marL="27432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7pPr>
    <a:lvl8pPr marL="32004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8pPr>
    <a:lvl9pPr marL="36576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>
      <p:cViewPr varScale="1">
        <p:scale>
          <a:sx n="71" d="100"/>
          <a:sy n="71" d="100"/>
        </p:scale>
        <p:origin x="1848" y="18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5010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20382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485900"/>
            <a:ext cx="2616200" cy="5016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485900"/>
            <a:ext cx="7696200" cy="5016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5083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30172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4541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60324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3583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90694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11559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3512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2651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52564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pyru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3362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7166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635000"/>
            <a:ext cx="2925762" cy="8077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635000"/>
            <a:ext cx="8624888" cy="8077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1883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49421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47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47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4504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4616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42396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3186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0063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pyru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460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2BA09715-0CE4-78CA-F474-9468BD16D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485900"/>
            <a:ext cx="104648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pyrus" panose="020B0602040200020303" pitchFamily="34" charset="77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F17BBD1-AFE1-3ACF-BE71-D379BCFFC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pyrus" panose="020B0602040200020303" pitchFamily="34" charset="77"/>
              </a:rPr>
              <a:t>Click to edit Master text styles</a:t>
            </a:r>
          </a:p>
          <a:p>
            <a:pPr lvl="1"/>
            <a:r>
              <a:rPr lang="en-US" altLang="en-US">
                <a:sym typeface="Papyrus" panose="020B0602040200020303" pitchFamily="34" charset="77"/>
              </a:rPr>
              <a:t>Second level</a:t>
            </a:r>
          </a:p>
          <a:p>
            <a:pPr lvl="2"/>
            <a:r>
              <a:rPr lang="en-US" altLang="en-US">
                <a:sym typeface="Papyrus" panose="020B0602040200020303" pitchFamily="34" charset="77"/>
              </a:rPr>
              <a:t>Third level</a:t>
            </a:r>
          </a:p>
          <a:p>
            <a:pPr lvl="3"/>
            <a:r>
              <a:rPr lang="en-US" altLang="en-US">
                <a:sym typeface="Papyrus" panose="020B0602040200020303" pitchFamily="34" charset="77"/>
              </a:rPr>
              <a:t>Fourth level</a:t>
            </a:r>
          </a:p>
          <a:p>
            <a:pPr lvl="4"/>
            <a:r>
              <a:rPr lang="en-US" altLang="en-US">
                <a:sym typeface="Papyrus" panose="020B0602040200020303" pitchFamily="34" charset="77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panose="020B0602040200020303" pitchFamily="34" charset="77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FC974CCB-C628-DE31-2492-85FE6E962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pyrus" panose="020B0602040200020303" pitchFamily="34" charset="77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panose="020B0602040200020303" pitchFamily="34" charset="77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8636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1pPr>
      <a:lvl2pPr marL="15621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2pPr>
      <a:lvl3pPr marL="22733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3pPr>
      <a:lvl4pPr marL="29845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4pPr>
      <a:lvl5pPr marL="37084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5pPr>
      <a:lvl6pPr marL="41656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46228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50800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55372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333A9-1FC0-E7E4-8635-AED7DF211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3794125"/>
            <a:ext cx="11055350" cy="4511675"/>
          </a:xfrm>
        </p:spPr>
        <p:txBody>
          <a:bodyPr anchor="ctr"/>
          <a:lstStyle/>
          <a:p>
            <a:r>
              <a:rPr lang="en-US" sz="18300" b="1" dirty="0"/>
              <a:t>ISAIAH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7EEF5-F8A4-410D-A767-6436C0F86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2286001"/>
            <a:ext cx="11582400" cy="1508124"/>
          </a:xfrm>
        </p:spPr>
        <p:txBody>
          <a:bodyPr anchor="ctr"/>
          <a:lstStyle/>
          <a:p>
            <a:r>
              <a:rPr lang="en-US" sz="8000" dirty="0"/>
              <a:t>Studies in the Book of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701EF-3E02-8BCA-C69B-8D4D684B2882}"/>
              </a:ext>
            </a:extLst>
          </p:cNvPr>
          <p:cNvSpPr txBox="1"/>
          <p:nvPr/>
        </p:nvSpPr>
        <p:spPr>
          <a:xfrm>
            <a:off x="711200" y="7286536"/>
            <a:ext cx="116586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19:1 – 23:18</a:t>
            </a:r>
          </a:p>
        </p:txBody>
      </p:sp>
    </p:spTree>
    <p:extLst>
      <p:ext uri="{BB962C8B-B14F-4D97-AF65-F5344CB8AC3E}">
        <p14:creationId xmlns:p14="http://schemas.microsoft.com/office/powerpoint/2010/main" val="21967403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FE9D29E6-6101-E88E-7042-F49B8B79F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33400"/>
            <a:ext cx="10464800" cy="8255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I</a:t>
            </a:r>
            <a:r>
              <a:rPr lang="en-US" altLang="en-US" sz="6000" b="1" cap="small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saiah</a:t>
            </a:r>
            <a:endParaRPr lang="en-US" altLang="en-US" sz="6000" b="1" cap="small" dirty="0">
              <a:solidFill>
                <a:srgbClr val="6E0500"/>
              </a:solidFill>
              <a:latin typeface="Times New Roman Bold" charset="0"/>
              <a:ea typeface="ヒラギノ明朝 ProN W6" panose="02020300000000000000" pitchFamily="18" charset="-128"/>
              <a:sym typeface="Times New Roman Bold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9EA63-A17E-BDB6-B5DC-2C89BD1412D2}"/>
              </a:ext>
            </a:extLst>
          </p:cNvPr>
          <p:cNvSpPr txBox="1"/>
          <p:nvPr/>
        </p:nvSpPr>
        <p:spPr>
          <a:xfrm>
            <a:off x="787400" y="1371600"/>
            <a:ext cx="11582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+mj-lt"/>
              <a:buAutoNum type="romanUcPeriod" startAt="2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Prophetic discourses directed against Foreign Nations, (Chs.13-23).</a:t>
            </a:r>
          </a:p>
          <a:p>
            <a:pPr marL="642938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Downfall of Babylon, heir of the Assyrians, (13:1-14:27).</a:t>
            </a:r>
          </a:p>
          <a:p>
            <a:pPr marL="642938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series of short prophecies against the Nations, (14:28-21:17).</a:t>
            </a:r>
          </a:p>
          <a:p>
            <a:pPr marL="1036638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Oracles concerning Ethiopia and Egypt, (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Chs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18-20).</a:t>
            </a:r>
          </a:p>
          <a:p>
            <a:pPr marL="1270000" marR="0" lvl="1" indent="-358775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Ethiopia's homage to Jehovah, (Ch. 18).</a:t>
            </a:r>
          </a:p>
          <a:p>
            <a:pPr marL="1270000" marR="0" lvl="1" indent="-358775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Oracle concerning Egypt, (Ch. 19).</a:t>
            </a:r>
          </a:p>
          <a:p>
            <a:pPr marL="1609725" marR="0" lvl="2" indent="-322263" algn="l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Threat – judgment ready to fall upon Egypt, (vv. 1-17).</a:t>
            </a:r>
          </a:p>
          <a:p>
            <a:pPr marL="1841500" marR="0" lvl="3" indent="-231775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 war, (vv. 1-4).</a:t>
            </a:r>
          </a:p>
          <a:p>
            <a:pPr marL="1841500" marR="0" lvl="3" indent="-231775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 fails, (vv. 5-10).</a:t>
            </a:r>
          </a:p>
          <a:p>
            <a:pPr marL="1841500" marR="0" lvl="3" indent="-231775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Rulers confounded, (vv. 11-17).</a:t>
            </a:r>
          </a:p>
          <a:p>
            <a:pPr marL="1555750" marR="0" lvl="2" indent="-268288" algn="l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Promise – the turning of Egypt to Jehovah; spiritual results to Egypt because of the turning, (vv. 18-25).</a:t>
            </a:r>
          </a:p>
          <a:p>
            <a:pPr marL="1270000" marR="0" lvl="0" indent="-341313" algn="l">
              <a:spcBef>
                <a:spcPts val="0"/>
              </a:spcBef>
              <a:spcAft>
                <a:spcPts val="0"/>
              </a:spcAft>
              <a:buFont typeface="+mj-lt"/>
              <a:buAutoNum type="alphaLcPeriod" startAt="3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Prophecy against Egypt and Ethiopia, (Ch. 20).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FE9D29E6-6101-E88E-7042-F49B8B79F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33400"/>
            <a:ext cx="10464800" cy="8255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I</a:t>
            </a:r>
            <a:r>
              <a:rPr lang="en-US" altLang="en-US" sz="6000" b="1" cap="small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saiah</a:t>
            </a:r>
            <a:endParaRPr lang="en-US" altLang="en-US" sz="6000" b="1" cap="small" dirty="0">
              <a:solidFill>
                <a:srgbClr val="6E0500"/>
              </a:solidFill>
              <a:latin typeface="Times New Roman Bold" charset="0"/>
              <a:ea typeface="ヒラギノ明朝 ProN W6" panose="02020300000000000000" pitchFamily="18" charset="-128"/>
              <a:sym typeface="Times New Roman Bold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9EA63-A17E-BDB6-B5DC-2C89BD1412D2}"/>
              </a:ext>
            </a:extLst>
          </p:cNvPr>
          <p:cNvSpPr txBox="1"/>
          <p:nvPr/>
        </p:nvSpPr>
        <p:spPr>
          <a:xfrm>
            <a:off x="787400" y="1371600"/>
            <a:ext cx="11582400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+mj-lt"/>
              <a:buAutoNum type="romanUcPeriod" startAt="2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Prophetic discourses directed against Foreign Nations, (Chs.13-23).</a:t>
            </a:r>
          </a:p>
          <a:p>
            <a:pPr marL="642938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Downfall of Babylon, heir of the Assyrians, (13:1-14:27).</a:t>
            </a:r>
          </a:p>
          <a:p>
            <a:pPr marL="642938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series of short prophecies against the Nations, (14:28-21:17).</a:t>
            </a:r>
          </a:p>
          <a:p>
            <a:pPr marL="1036638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Oracles concerning Ethiopia and Egypt, (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Chs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18-20).</a:t>
            </a:r>
          </a:p>
          <a:p>
            <a:pPr marL="1039813" marR="0" lvl="0" indent="-34290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Prophecy against Babylon – “wilderness of the sea,” (21:1-10). (As certain to go down as Egypt, therefore unprofitable to Judah – probably one of Isaiah's earliest prophecies against Babylon.)</a:t>
            </a:r>
          </a:p>
          <a:p>
            <a:pPr marL="1039813" marR="0" lvl="0" indent="-34290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Oracle concerning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Dumah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Edom, (21:11-12). (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Dumah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"silence," “the land of the silence of death, the grave.” – Smith)</a:t>
            </a:r>
          </a:p>
          <a:p>
            <a:pPr marL="1039813" marR="0" lvl="0" indent="-34290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Oracle against Arabia, (21:13-17).</a:t>
            </a:r>
          </a:p>
          <a:p>
            <a:pPr marL="646113" marR="0" lvl="0" indent="-342900" algn="l"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Oracle concerning Jerusalem – the foreign temper within the theocracy, (Ch. 22).</a:t>
            </a:r>
          </a:p>
          <a:p>
            <a:pPr marL="982663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Condemnation of the inhabitants of Jerusalem, (vv. 1-14).</a:t>
            </a:r>
          </a:p>
          <a:p>
            <a:pPr marL="982663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Denunciation of Shebna and the weakness of Eliakim, (vv. 15-25).</a:t>
            </a:r>
          </a:p>
          <a:p>
            <a:pPr marL="696913" marR="0" lvl="0" indent="-411163" algn="l">
              <a:spcBef>
                <a:spcPts val="0"/>
              </a:spcBef>
              <a:spcAft>
                <a:spcPts val="0"/>
              </a:spcAft>
              <a:buFont typeface="+mj-lt"/>
              <a:buAutoNum type="alphaUcPeriod" startAt="4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Prophecy against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Tyre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(Ch. 23).</a:t>
            </a:r>
          </a:p>
          <a:p>
            <a:pPr marL="982663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Divine judgment against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Tyre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(vv. 1-12).</a:t>
            </a:r>
          </a:p>
          <a:p>
            <a:pPr marL="982663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Tyre's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restoration to prosperity, (vv. 13-18). (Time: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Shalmanezer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Sargon, before 722 '(Robinson) As Sennacherib came against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Tyre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703-2 (Smith). Assyria: the military; Babylon: pleasure and civilization;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Tyre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commerce)</a:t>
            </a:r>
          </a:p>
        </p:txBody>
      </p:sp>
    </p:spTree>
    <p:extLst>
      <p:ext uri="{BB962C8B-B14F-4D97-AF65-F5344CB8AC3E}">
        <p14:creationId xmlns:p14="http://schemas.microsoft.com/office/powerpoint/2010/main" val="2767492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F3AA21-F6F9-AED7-3A54-FF90F55A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152400"/>
            <a:ext cx="10464800" cy="96520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C4750-F484-31C9-3E50-DD281610E522}"/>
              </a:ext>
            </a:extLst>
          </p:cNvPr>
          <p:cNvSpPr txBox="1"/>
          <p:nvPr/>
        </p:nvSpPr>
        <p:spPr>
          <a:xfrm>
            <a:off x="177800" y="1447800"/>
            <a:ext cx="12573000" cy="416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three things would contribute to Egypt’s fall? (19:1-4, 5-10, 11-17)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was the result of the judgment upon Egypt? (19:18-25)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did the Lord have Isaiah walk around naked and barefoot for three years? (20:1-6)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nation would be used to judge Babylon? (21:2; 13:17)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know “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Dumah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is Edom? (21:11) 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967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F3AA21-F6F9-AED7-3A54-FF90F55A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152400"/>
            <a:ext cx="10464800" cy="96520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C4750-F484-31C9-3E50-DD281610E522}"/>
              </a:ext>
            </a:extLst>
          </p:cNvPr>
          <p:cNvSpPr txBox="1"/>
          <p:nvPr/>
        </p:nvSpPr>
        <p:spPr>
          <a:xfrm>
            <a:off x="177800" y="1447800"/>
            <a:ext cx="12573000" cy="7484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answer does the watchman give to the question, “Watchman, what of the night?” (21:11-12) What does this mean?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is Jerusalem called “the Valley of Vision?” (22:1)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is Jerusalem mentioned in a list of heathen nations? (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22)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are the inhabitants of the coastland greatly disappointed at the fall of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Tyre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(23:1-6)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Thought Question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did God call for Jerusalem to do, and how did they respond instead? (22:12-13) Where is Isaiah 22:13 quoted in the New Testament? What is the context? What is the application for us today?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72797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333A9-1FC0-E7E4-8635-AED7DF211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3794125"/>
            <a:ext cx="11055350" cy="4511675"/>
          </a:xfrm>
        </p:spPr>
        <p:txBody>
          <a:bodyPr anchor="ctr"/>
          <a:lstStyle/>
          <a:p>
            <a:r>
              <a:rPr lang="en-US" sz="18300" b="1" dirty="0"/>
              <a:t>ISAIAH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7EEF5-F8A4-410D-A767-6436C0F86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2286001"/>
            <a:ext cx="11582400" cy="1508124"/>
          </a:xfrm>
        </p:spPr>
        <p:txBody>
          <a:bodyPr anchor="ctr"/>
          <a:lstStyle/>
          <a:p>
            <a:r>
              <a:rPr lang="en-US" sz="8000" dirty="0"/>
              <a:t>Studies in 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91855-0EF0-34A0-02FF-3FBBB20B894F}"/>
              </a:ext>
            </a:extLst>
          </p:cNvPr>
          <p:cNvSpPr txBox="1"/>
          <p:nvPr/>
        </p:nvSpPr>
        <p:spPr>
          <a:xfrm>
            <a:off x="0" y="693003"/>
            <a:ext cx="13004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anose="030F0902030302020204" pitchFamily="66" charset="0"/>
              </a:rPr>
              <a:t>Next Class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701EF-3E02-8BCA-C69B-8D4D684B2882}"/>
              </a:ext>
            </a:extLst>
          </p:cNvPr>
          <p:cNvSpPr txBox="1"/>
          <p:nvPr/>
        </p:nvSpPr>
        <p:spPr>
          <a:xfrm>
            <a:off x="711200" y="7286536"/>
            <a:ext cx="116586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24:1-25:12</a:t>
            </a:r>
          </a:p>
        </p:txBody>
      </p:sp>
    </p:spTree>
    <p:extLst>
      <p:ext uri="{BB962C8B-B14F-4D97-AF65-F5344CB8AC3E}">
        <p14:creationId xmlns:p14="http://schemas.microsoft.com/office/powerpoint/2010/main" val="164964460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- Top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Pages>0</Pages>
  <Words>581</Words>
  <Characters>0</Characters>
  <Application>Microsoft Macintosh PowerPoint</Application>
  <PresentationFormat>Custom</PresentationFormat>
  <Lines>0</Lines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Comic Sans MS</vt:lpstr>
      <vt:lpstr>Papyrus</vt:lpstr>
      <vt:lpstr>Times New Roman</vt:lpstr>
      <vt:lpstr>Times New Roman Bold</vt:lpstr>
      <vt:lpstr>Title &amp; Subtitle</vt:lpstr>
      <vt:lpstr>Title - Top</vt:lpstr>
      <vt:lpstr>ISAIAH</vt:lpstr>
      <vt:lpstr>Isaiah</vt:lpstr>
      <vt:lpstr>Isaiah</vt:lpstr>
      <vt:lpstr>Questions</vt:lpstr>
      <vt:lpstr>Questions</vt:lpstr>
      <vt:lpstr>ISAIAH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of GALATIANS</dc:title>
  <dc:creator>Harry</dc:creator>
  <cp:lastModifiedBy>Jeremiah Cox</cp:lastModifiedBy>
  <cp:revision>22</cp:revision>
  <dcterms:modified xsi:type="dcterms:W3CDTF">2022-06-29T22:18:22Z</dcterms:modified>
</cp:coreProperties>
</file>