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sldIdLst>
    <p:sldId id="271" r:id="rId3"/>
    <p:sldId id="263" r:id="rId4"/>
    <p:sldId id="264" r:id="rId5"/>
    <p:sldId id="265" r:id="rId6"/>
    <p:sldId id="274" r:id="rId7"/>
    <p:sldId id="275" r:id="rId8"/>
    <p:sldId id="279" r:id="rId9"/>
    <p:sldId id="276" r:id="rId10"/>
    <p:sldId id="277" r:id="rId11"/>
    <p:sldId id="280" r:id="rId12"/>
    <p:sldId id="278" r:id="rId13"/>
    <p:sldId id="272" r:id="rId14"/>
    <p:sldId id="273" r:id="rId15"/>
    <p:sldId id="268" r:id="rId16"/>
  </p:sldIdLst>
  <p:sldSz cx="13004800" cy="9753600"/>
  <p:notesSz cx="6858000" cy="9144000"/>
  <p:defaultTextStyle>
    <a:defPPr>
      <a:defRPr lang="en-US"/>
    </a:defPPr>
    <a:lvl1pPr algn="ctr" rtl="0" fontAlgn="base">
      <a:spcBef>
        <a:spcPct val="0"/>
      </a:spcBef>
      <a:spcAft>
        <a:spcPct val="0"/>
      </a:spcAft>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1pPr>
    <a:lvl2pPr marL="457200" algn="ctr" rtl="0" fontAlgn="base">
      <a:spcBef>
        <a:spcPct val="0"/>
      </a:spcBef>
      <a:spcAft>
        <a:spcPct val="0"/>
      </a:spcAft>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2pPr>
    <a:lvl3pPr marL="914400" algn="ctr" rtl="0" fontAlgn="base">
      <a:spcBef>
        <a:spcPct val="0"/>
      </a:spcBef>
      <a:spcAft>
        <a:spcPct val="0"/>
      </a:spcAft>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3pPr>
    <a:lvl4pPr marL="1371600" algn="ctr" rtl="0" fontAlgn="base">
      <a:spcBef>
        <a:spcPct val="0"/>
      </a:spcBef>
      <a:spcAft>
        <a:spcPct val="0"/>
      </a:spcAft>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4pPr>
    <a:lvl5pPr marL="1828800" algn="ctr" rtl="0" fontAlgn="base">
      <a:spcBef>
        <a:spcPct val="0"/>
      </a:spcBef>
      <a:spcAft>
        <a:spcPct val="0"/>
      </a:spcAft>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5pPr>
    <a:lvl6pPr marL="2286000" algn="l" defTabSz="914400" rtl="0" eaLnBrk="1" latinLnBrk="0" hangingPunct="1">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6pPr>
    <a:lvl7pPr marL="2743200" algn="l" defTabSz="914400" rtl="0" eaLnBrk="1" latinLnBrk="0" hangingPunct="1">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7pPr>
    <a:lvl8pPr marL="3200400" algn="l" defTabSz="914400" rtl="0" eaLnBrk="1" latinLnBrk="0" hangingPunct="1">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8pPr>
    <a:lvl9pPr marL="3657600" algn="l" defTabSz="914400" rtl="0" eaLnBrk="1" latinLnBrk="0" hangingPunct="1">
      <a:defRPr sz="4800" kern="1200">
        <a:solidFill>
          <a:srgbClr val="2F1A14"/>
        </a:solidFill>
        <a:latin typeface="Papyrus" panose="020B0602040200020303" pitchFamily="34" charset="77"/>
        <a:ea typeface="ヒラギノ角ゴ ProN W3" panose="020B0300000000000000" pitchFamily="34" charset="-128"/>
        <a:cs typeface="+mn-cs"/>
        <a:sym typeface="Papyrus" panose="020B0602040200020303" pitchFamily="34" charset="77"/>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p:cViewPr varScale="1">
        <p:scale>
          <a:sx n="84" d="100"/>
          <a:sy n="84" d="100"/>
        </p:scale>
        <p:origin x="672" y="18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045010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203821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485900"/>
            <a:ext cx="2616200" cy="5016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1485900"/>
            <a:ext cx="7696200" cy="5016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35083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5301725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45416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5660324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53583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90694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115594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35121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732651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452564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pyru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53362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47166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635000"/>
            <a:ext cx="2925762" cy="8077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635000"/>
            <a:ext cx="8624888" cy="8077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1883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149421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5029200"/>
            <a:ext cx="5156200" cy="147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5029200"/>
            <a:ext cx="5156200" cy="147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84504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34616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23966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3186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600631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pyru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898460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2BA09715-0CE4-78CA-F474-9468BD16D81C}"/>
              </a:ext>
            </a:extLst>
          </p:cNvPr>
          <p:cNvSpPr>
            <a:spLocks noGrp="1" noChangeArrowheads="1"/>
          </p:cNvSpPr>
          <p:nvPr>
            <p:ph type="title"/>
          </p:nvPr>
        </p:nvSpPr>
        <p:spPr bwMode="auto">
          <a:xfrm>
            <a:off x="1270000" y="1485900"/>
            <a:ext cx="10464800" cy="346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Papyrus" panose="020B0602040200020303" pitchFamily="34" charset="77"/>
              </a:rPr>
              <a:t>Click to edit Master title style</a:t>
            </a:r>
          </a:p>
        </p:txBody>
      </p:sp>
      <p:sp>
        <p:nvSpPr>
          <p:cNvPr id="1027" name="Rectangle 2">
            <a:extLst>
              <a:ext uri="{FF2B5EF4-FFF2-40B4-BE49-F238E27FC236}">
                <a16:creationId xmlns:a16="http://schemas.microsoft.com/office/drawing/2014/main" id="{8F17BBD1-AFE1-3ACF-BE71-D379BCFFCA1D}"/>
              </a:ext>
            </a:extLst>
          </p:cNvPr>
          <p:cNvSpPr>
            <a:spLocks noGrp="1" noChangeArrowheads="1"/>
          </p:cNvSpPr>
          <p:nvPr>
            <p:ph type="body" idx="1"/>
          </p:nvPr>
        </p:nvSpPr>
        <p:spPr bwMode="auto">
          <a:xfrm>
            <a:off x="1270000" y="5029200"/>
            <a:ext cx="10464800"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Papyrus" panose="020B0602040200020303" pitchFamily="34" charset="77"/>
              </a:rPr>
              <a:t>Click to edit Master text styles</a:t>
            </a:r>
          </a:p>
          <a:p>
            <a:pPr lvl="1"/>
            <a:r>
              <a:rPr lang="en-US" altLang="en-US">
                <a:sym typeface="Papyrus" panose="020B0602040200020303" pitchFamily="34" charset="77"/>
              </a:rPr>
              <a:t>Second level</a:t>
            </a:r>
          </a:p>
          <a:p>
            <a:pPr lvl="2"/>
            <a:r>
              <a:rPr lang="en-US" altLang="en-US">
                <a:sym typeface="Papyrus" panose="020B0602040200020303" pitchFamily="34" charset="77"/>
              </a:rPr>
              <a:t>Third level</a:t>
            </a:r>
          </a:p>
          <a:p>
            <a:pPr lvl="3"/>
            <a:r>
              <a:rPr lang="en-US" altLang="en-US">
                <a:sym typeface="Papyrus" panose="020B0602040200020303" pitchFamily="34" charset="77"/>
              </a:rPr>
              <a:t>Fourth level</a:t>
            </a:r>
          </a:p>
          <a:p>
            <a:pPr lvl="4"/>
            <a:r>
              <a:rPr lang="en-US" altLang="en-US">
                <a:sym typeface="Papyrus" panose="020B0602040200020303" pitchFamily="34" charset="77"/>
              </a:rPr>
              <a:t>Fifth level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Papyrus" panose="020B0602040200020303" pitchFamily="34" charset="77"/>
        </a:defRPr>
      </a:lvl1pPr>
      <a:lvl2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2pPr>
      <a:lvl3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3pPr>
      <a:lvl4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4pPr>
      <a:lvl5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Papyrus" panose="020B0602040200020303" pitchFamily="34" charset="77"/>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Papyrus" panose="020B0602040200020303" pitchFamily="34" charset="77"/>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Papyrus" panose="020B0602040200020303" pitchFamily="34" charset="77"/>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Papyrus" panose="020B0602040200020303" pitchFamily="34" charset="77"/>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Papyrus" panose="020B0602040200020303" pitchFamily="34" charset="77"/>
        </a:defRPr>
      </a:lvl5pPr>
      <a:lvl6pPr marL="457200" algn="ctr" rtl="0" fontAlgn="base">
        <a:spcBef>
          <a:spcPct val="0"/>
        </a:spcBef>
        <a:spcAft>
          <a:spcPct val="0"/>
        </a:spcAft>
        <a:defRPr sz="3600">
          <a:solidFill>
            <a:schemeClr val="tx1"/>
          </a:solidFill>
          <a:latin typeface="+mn-lt"/>
          <a:ea typeface="+mn-ea"/>
          <a:cs typeface="+mn-cs"/>
          <a:sym typeface="Papyrus" charset="0"/>
        </a:defRPr>
      </a:lvl6pPr>
      <a:lvl7pPr marL="914400" algn="ctr" rtl="0" fontAlgn="base">
        <a:spcBef>
          <a:spcPct val="0"/>
        </a:spcBef>
        <a:spcAft>
          <a:spcPct val="0"/>
        </a:spcAft>
        <a:defRPr sz="3600">
          <a:solidFill>
            <a:schemeClr val="tx1"/>
          </a:solidFill>
          <a:latin typeface="+mn-lt"/>
          <a:ea typeface="+mn-ea"/>
          <a:cs typeface="+mn-cs"/>
          <a:sym typeface="Papyrus" charset="0"/>
        </a:defRPr>
      </a:lvl7pPr>
      <a:lvl8pPr marL="1371600" algn="ctr" rtl="0" fontAlgn="base">
        <a:spcBef>
          <a:spcPct val="0"/>
        </a:spcBef>
        <a:spcAft>
          <a:spcPct val="0"/>
        </a:spcAft>
        <a:defRPr sz="3600">
          <a:solidFill>
            <a:schemeClr val="tx1"/>
          </a:solidFill>
          <a:latin typeface="+mn-lt"/>
          <a:ea typeface="+mn-ea"/>
          <a:cs typeface="+mn-cs"/>
          <a:sym typeface="Papyrus" charset="0"/>
        </a:defRPr>
      </a:lvl8pPr>
      <a:lvl9pPr marL="1828800" algn="ctr" rtl="0" fontAlgn="base">
        <a:spcBef>
          <a:spcPct val="0"/>
        </a:spcBef>
        <a:spcAft>
          <a:spcPct val="0"/>
        </a:spcAft>
        <a:defRPr sz="36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FC974CCB-C628-DE31-2492-85FE6E962F2A}"/>
              </a:ext>
            </a:extLst>
          </p:cNvPr>
          <p:cNvSpPr>
            <a:spLocks noGrp="1"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Papyrus" panose="020B0602040200020303" pitchFamily="34" charset="77"/>
              </a:rPr>
              <a:t>Click to edit Master title style</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Papyrus" panose="020B0602040200020303" pitchFamily="34" charset="77"/>
        </a:defRPr>
      </a:lvl1pPr>
      <a:lvl2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2pPr>
      <a:lvl3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3pPr>
      <a:lvl4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4pPr>
      <a:lvl5pPr algn="ctr" rtl="0" eaLnBrk="0" fontAlgn="base" hangingPunct="0">
        <a:spcBef>
          <a:spcPct val="0"/>
        </a:spcBef>
        <a:spcAft>
          <a:spcPct val="0"/>
        </a:spcAft>
        <a:defRPr sz="7200">
          <a:solidFill>
            <a:schemeClr val="tx1"/>
          </a:solidFill>
          <a:latin typeface="Papyrus" charset="0"/>
          <a:ea typeface="ヒラギノ角ゴ ProN W3" charset="0"/>
          <a:cs typeface="ヒラギノ角ゴ ProN W3" charset="0"/>
          <a:sym typeface="Papyrus" panose="020B0602040200020303" pitchFamily="34" charset="77"/>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63600" indent="-558800" algn="l" rtl="0" eaLnBrk="0" fontAlgn="base" hangingPunct="0">
        <a:spcBef>
          <a:spcPts val="1200"/>
        </a:spcBef>
        <a:spcAft>
          <a:spcPct val="0"/>
        </a:spcAft>
        <a:buSzPct val="46000"/>
        <a:buChar char="•"/>
        <a:defRPr sz="4200">
          <a:solidFill>
            <a:schemeClr val="tx1"/>
          </a:solidFill>
          <a:latin typeface="+mn-lt"/>
          <a:ea typeface="+mn-ea"/>
          <a:cs typeface="+mn-cs"/>
          <a:sym typeface="Papyrus" panose="020B0602040200020303" pitchFamily="34" charset="77"/>
        </a:defRPr>
      </a:lvl1pPr>
      <a:lvl2pPr marL="1562100" indent="-558800" algn="l" rtl="0" eaLnBrk="0" fontAlgn="base" hangingPunct="0">
        <a:spcBef>
          <a:spcPts val="1200"/>
        </a:spcBef>
        <a:spcAft>
          <a:spcPct val="0"/>
        </a:spcAft>
        <a:buSzPct val="46000"/>
        <a:buChar char="•"/>
        <a:defRPr sz="4200">
          <a:solidFill>
            <a:schemeClr val="tx1"/>
          </a:solidFill>
          <a:latin typeface="+mn-lt"/>
          <a:ea typeface="+mn-ea"/>
          <a:cs typeface="+mn-cs"/>
          <a:sym typeface="Papyrus" panose="020B0602040200020303" pitchFamily="34" charset="77"/>
        </a:defRPr>
      </a:lvl2pPr>
      <a:lvl3pPr marL="2273300" indent="-558800" algn="l" rtl="0" eaLnBrk="0" fontAlgn="base" hangingPunct="0">
        <a:spcBef>
          <a:spcPts val="1200"/>
        </a:spcBef>
        <a:spcAft>
          <a:spcPct val="0"/>
        </a:spcAft>
        <a:buSzPct val="46000"/>
        <a:buChar char="•"/>
        <a:defRPr sz="4200">
          <a:solidFill>
            <a:schemeClr val="tx1"/>
          </a:solidFill>
          <a:latin typeface="+mn-lt"/>
          <a:ea typeface="+mn-ea"/>
          <a:cs typeface="+mn-cs"/>
          <a:sym typeface="Papyrus" panose="020B0602040200020303" pitchFamily="34" charset="77"/>
        </a:defRPr>
      </a:lvl3pPr>
      <a:lvl4pPr marL="2984500" indent="-558800" algn="l" rtl="0" eaLnBrk="0" fontAlgn="base" hangingPunct="0">
        <a:spcBef>
          <a:spcPts val="1200"/>
        </a:spcBef>
        <a:spcAft>
          <a:spcPct val="0"/>
        </a:spcAft>
        <a:buSzPct val="46000"/>
        <a:buChar char="•"/>
        <a:defRPr sz="4200">
          <a:solidFill>
            <a:schemeClr val="tx1"/>
          </a:solidFill>
          <a:latin typeface="+mn-lt"/>
          <a:ea typeface="+mn-ea"/>
          <a:cs typeface="+mn-cs"/>
          <a:sym typeface="Papyrus" panose="020B0602040200020303" pitchFamily="34" charset="77"/>
        </a:defRPr>
      </a:lvl4pPr>
      <a:lvl5pPr marL="3708400" indent="-558800" algn="l" rtl="0" eaLnBrk="0" fontAlgn="base" hangingPunct="0">
        <a:spcBef>
          <a:spcPts val="1200"/>
        </a:spcBef>
        <a:spcAft>
          <a:spcPct val="0"/>
        </a:spcAft>
        <a:buSzPct val="46000"/>
        <a:buChar char="•"/>
        <a:defRPr sz="4200">
          <a:solidFill>
            <a:schemeClr val="tx1"/>
          </a:solidFill>
          <a:latin typeface="+mn-lt"/>
          <a:ea typeface="+mn-ea"/>
          <a:cs typeface="+mn-cs"/>
          <a:sym typeface="Papyrus" panose="020B0602040200020303" pitchFamily="34" charset="77"/>
        </a:defRPr>
      </a:lvl5pPr>
      <a:lvl6pPr marL="4165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6pPr>
      <a:lvl7pPr marL="4622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7pPr>
      <a:lvl8pPr marL="50800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8pPr>
      <a:lvl9pPr marL="55372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680FF-732A-DC27-E020-0B7633895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 y="0"/>
            <a:ext cx="13004800" cy="9753600"/>
          </a:xfrm>
          <a:prstGeom prst="rect">
            <a:avLst/>
          </a:prstGeom>
        </p:spPr>
      </p:pic>
      <p:sp>
        <p:nvSpPr>
          <p:cNvPr id="4" name="TextBox 3">
            <a:extLst>
              <a:ext uri="{FF2B5EF4-FFF2-40B4-BE49-F238E27FC236}">
                <a16:creationId xmlns:a16="http://schemas.microsoft.com/office/drawing/2014/main" id="{4B1AC4CE-EF00-A1BF-379A-61F02B646E71}"/>
              </a:ext>
            </a:extLst>
          </p:cNvPr>
          <p:cNvSpPr txBox="1"/>
          <p:nvPr/>
        </p:nvSpPr>
        <p:spPr>
          <a:xfrm>
            <a:off x="7340600" y="4754940"/>
            <a:ext cx="5659120" cy="1569660"/>
          </a:xfrm>
          <a:prstGeom prst="rect">
            <a:avLst/>
          </a:prstGeom>
          <a:noFill/>
        </p:spPr>
        <p:txBody>
          <a:bodyPr wrap="square" rtlCol="0" anchor="ctr">
            <a:spAutoFit/>
          </a:bodyPr>
          <a:lstStyle/>
          <a:p>
            <a:r>
              <a:rPr lang="en-US" sz="9600" b="1" dirty="0">
                <a:solidFill>
                  <a:srgbClr val="FFFFFF"/>
                </a:solidFill>
                <a:effectLst>
                  <a:outerShdw blurRad="50800" dist="50800" dir="5400000" algn="ctr" rotWithShape="0">
                    <a:schemeClr val="tx1"/>
                  </a:outerShdw>
                </a:effectLst>
                <a:latin typeface="Comic Sans MS" panose="030F0902030302020204" pitchFamily="66" charset="0"/>
              </a:rPr>
              <a:t>Isaiah</a:t>
            </a:r>
          </a:p>
        </p:txBody>
      </p:sp>
      <p:sp>
        <p:nvSpPr>
          <p:cNvPr id="2" name="TextBox 1">
            <a:extLst>
              <a:ext uri="{FF2B5EF4-FFF2-40B4-BE49-F238E27FC236}">
                <a16:creationId xmlns:a16="http://schemas.microsoft.com/office/drawing/2014/main" id="{D04399BC-E5C1-56C4-4517-F72323390AC9}"/>
              </a:ext>
            </a:extLst>
          </p:cNvPr>
          <p:cNvSpPr txBox="1"/>
          <p:nvPr/>
        </p:nvSpPr>
        <p:spPr>
          <a:xfrm>
            <a:off x="7188200" y="4092714"/>
            <a:ext cx="5811520" cy="707886"/>
          </a:xfrm>
          <a:prstGeom prst="rect">
            <a:avLst/>
          </a:prstGeom>
          <a:noFill/>
        </p:spPr>
        <p:txBody>
          <a:bodyPr wrap="square" rtlCol="0">
            <a:spAutoFit/>
          </a:bodyPr>
          <a:lstStyle/>
          <a:p>
            <a:r>
              <a:rPr lang="en-US" sz="4000" b="1" dirty="0">
                <a:solidFill>
                  <a:srgbClr val="FFFFFF"/>
                </a:solidFill>
                <a:latin typeface="Comic Sans MS" panose="030F0902030302020204" pitchFamily="66" charset="0"/>
              </a:rPr>
              <a:t>Studies in the Book of</a:t>
            </a:r>
          </a:p>
        </p:txBody>
      </p:sp>
    </p:spTree>
    <p:extLst>
      <p:ext uri="{BB962C8B-B14F-4D97-AF65-F5344CB8AC3E}">
        <p14:creationId xmlns:p14="http://schemas.microsoft.com/office/powerpoint/2010/main" val="17269581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89EA63-A17E-BDB6-B5DC-2C89BD1412D2}"/>
              </a:ext>
            </a:extLst>
          </p:cNvPr>
          <p:cNvSpPr txBox="1"/>
          <p:nvPr/>
        </p:nvSpPr>
        <p:spPr>
          <a:xfrm>
            <a:off x="787400" y="589401"/>
            <a:ext cx="11582400" cy="8495274"/>
          </a:xfrm>
          <a:prstGeom prst="rect">
            <a:avLst/>
          </a:prstGeom>
          <a:noFill/>
        </p:spPr>
        <p:txBody>
          <a:bodyPr wrap="square" rtlCol="0">
            <a:spAutoFit/>
          </a:bodyPr>
          <a:lstStyle/>
          <a:p>
            <a:pPr lvl="3" algn="l"/>
            <a:r>
              <a:rPr lang="en-US" sz="3000" dirty="0">
                <a:latin typeface="Times New Roman" panose="02020603050405020304" pitchFamily="18" charset="0"/>
                <a:cs typeface="Times New Roman" panose="02020603050405020304" pitchFamily="18" charset="0"/>
              </a:rPr>
              <a:t>ii.   </a:t>
            </a:r>
            <a:r>
              <a:rPr lang="en-US" sz="3000" b="1" dirty="0">
                <a:latin typeface="Times New Roman" panose="02020603050405020304" pitchFamily="18" charset="0"/>
                <a:cs typeface="Times New Roman" panose="02020603050405020304" pitchFamily="18" charset="0"/>
              </a:rPr>
              <a:t>Singular – Alma</a:t>
            </a:r>
          </a:p>
          <a:p>
            <a:pPr marL="2400300" lvl="4" indent="-571500" algn="l">
              <a:buFont typeface="+mj-lt"/>
              <a:buAutoNum type="alphaLcParenR"/>
            </a:pPr>
            <a:r>
              <a:rPr lang="en-US" sz="3000" dirty="0">
                <a:latin typeface="Times New Roman" panose="02020603050405020304" pitchFamily="18" charset="0"/>
                <a:cs typeface="Times New Roman" panose="02020603050405020304" pitchFamily="18" charset="0"/>
              </a:rPr>
              <a:t>Genesis 24:43 – </a:t>
            </a:r>
            <a:r>
              <a:rPr lang="en-US" sz="3000" dirty="0" err="1">
                <a:latin typeface="Times New Roman" panose="02020603050405020304" pitchFamily="18" charset="0"/>
                <a:cs typeface="Times New Roman" panose="02020603050405020304" pitchFamily="18" charset="0"/>
              </a:rPr>
              <a:t>Rebekkah</a:t>
            </a:r>
            <a:r>
              <a:rPr lang="en-US" sz="3000" dirty="0">
                <a:latin typeface="Times New Roman" panose="02020603050405020304" pitchFamily="18" charset="0"/>
                <a:cs typeface="Times New Roman" panose="02020603050405020304" pitchFamily="18" charset="0"/>
              </a:rPr>
              <a:t>, "maiden," the servant is looking for an unmarried woman for Isaac. Verse 16, she is called "a virgin (different word)”</a:t>
            </a:r>
          </a:p>
          <a:p>
            <a:pPr marL="2400300" lvl="4" indent="-571500" algn="l">
              <a:buFont typeface="+mj-lt"/>
              <a:buAutoNum type="alphaLcParenR"/>
            </a:pPr>
            <a:r>
              <a:rPr lang="en-US" sz="3000" dirty="0">
                <a:latin typeface="Times New Roman" panose="02020603050405020304" pitchFamily="18" charset="0"/>
                <a:cs typeface="Times New Roman" panose="02020603050405020304" pitchFamily="18" charset="0"/>
              </a:rPr>
              <a:t>Exodus 2:8 – Miriam, at discovery of Moses.</a:t>
            </a:r>
          </a:p>
          <a:p>
            <a:pPr marL="2400300" lvl="4" indent="-571500" algn="l">
              <a:buFont typeface="+mj-lt"/>
              <a:buAutoNum type="alphaLcParenR"/>
            </a:pPr>
            <a:r>
              <a:rPr lang="en-US" sz="3000" dirty="0">
                <a:latin typeface="Times New Roman" panose="02020603050405020304" pitchFamily="18" charset="0"/>
                <a:cs typeface="Times New Roman" panose="02020603050405020304" pitchFamily="18" charset="0"/>
              </a:rPr>
              <a:t>Proverbs 30:19 – “the way of a man with a virgin” </a:t>
            </a:r>
          </a:p>
          <a:p>
            <a:pPr marL="2400300" lvl="4" indent="-571500" algn="l">
              <a:buFont typeface="+mj-lt"/>
              <a:buAutoNum type="alphaLcParenR"/>
            </a:pPr>
            <a:r>
              <a:rPr lang="en-US" sz="3000" dirty="0">
                <a:latin typeface="Times New Roman" panose="02020603050405020304" pitchFamily="18" charset="0"/>
                <a:cs typeface="Times New Roman" panose="02020603050405020304" pitchFamily="18" charset="0"/>
              </a:rPr>
              <a:t>Isaiah 7:14 – The virgin conceives.</a:t>
            </a:r>
          </a:p>
          <a:p>
            <a:pPr marL="1485900" lvl="2" indent="-571500" algn="l">
              <a:buFont typeface="+mj-lt"/>
              <a:buAutoNum type="alphaLcPeriod"/>
            </a:pPr>
            <a:r>
              <a:rPr lang="en-US" sz="3000" dirty="0">
                <a:latin typeface="Times New Roman" panose="02020603050405020304" pitchFamily="18" charset="0"/>
                <a:cs typeface="Times New Roman" panose="02020603050405020304" pitchFamily="18" charset="0"/>
              </a:rPr>
              <a:t>The sign of Maher-</a:t>
            </a:r>
            <a:r>
              <a:rPr lang="en-US" sz="3000" dirty="0" err="1">
                <a:latin typeface="Times New Roman" panose="02020603050405020304" pitchFamily="18" charset="0"/>
                <a:cs typeface="Times New Roman" panose="02020603050405020304" pitchFamily="18" charset="0"/>
              </a:rPr>
              <a:t>shalal</a:t>
            </a:r>
            <a:r>
              <a:rPr lang="en-US" sz="3000" dirty="0">
                <a:latin typeface="Times New Roman" panose="02020603050405020304" pitchFamily="18" charset="0"/>
                <a:cs typeface="Times New Roman" panose="02020603050405020304" pitchFamily="18" charset="0"/>
              </a:rPr>
              <a:t>-hash-</a:t>
            </a:r>
            <a:r>
              <a:rPr lang="en-US" sz="3000" dirty="0" err="1">
                <a:latin typeface="Times New Roman" panose="02020603050405020304" pitchFamily="18" charset="0"/>
                <a:cs typeface="Times New Roman" panose="02020603050405020304" pitchFamily="18" charset="0"/>
              </a:rPr>
              <a:t>baz</a:t>
            </a:r>
            <a:r>
              <a:rPr lang="en-US" sz="3000" dirty="0">
                <a:latin typeface="Times New Roman" panose="02020603050405020304" pitchFamily="18" charset="0"/>
                <a:cs typeface="Times New Roman" panose="02020603050405020304" pitchFamily="18" charset="0"/>
              </a:rPr>
              <a:t>: Jehovah, not Judah's enemies, is to be feared, (8:1-15).</a:t>
            </a:r>
          </a:p>
          <a:p>
            <a:pPr marL="1485900" lvl="2" indent="-571500" algn="l">
              <a:buFont typeface="+mj-lt"/>
              <a:buAutoNum type="alphaLcPeriod"/>
            </a:pPr>
            <a:r>
              <a:rPr lang="en-US" sz="3000" dirty="0">
                <a:latin typeface="Times New Roman" panose="02020603050405020304" pitchFamily="18" charset="0"/>
                <a:cs typeface="Times New Roman" panose="02020603050405020304" pitchFamily="18" charset="0"/>
              </a:rPr>
              <a:t>The message rejected -- now committed to Isaiah's disciples for the future, (8:16-9:7).</a:t>
            </a:r>
          </a:p>
          <a:p>
            <a:pPr marL="1943100" lvl="3" indent="-571500" algn="l">
              <a:buFont typeface="+mj-lt"/>
              <a:buAutoNum type="romanLcPeriod"/>
            </a:pPr>
            <a:r>
              <a:rPr lang="en-US" sz="3000" dirty="0">
                <a:latin typeface="Times New Roman" panose="02020603050405020304" pitchFamily="18" charset="0"/>
                <a:cs typeface="Times New Roman" panose="02020603050405020304" pitchFamily="18" charset="0"/>
              </a:rPr>
              <a:t>Darkness of the present, (8:16-22).</a:t>
            </a:r>
          </a:p>
          <a:p>
            <a:pPr lvl="4" algn="l">
              <a:spcAft>
                <a:spcPts val="1200"/>
              </a:spcAft>
            </a:pPr>
            <a:r>
              <a:rPr lang="en-US" sz="3000" dirty="0">
                <a:latin typeface="Times New Roman" panose="02020603050405020304" pitchFamily="18" charset="0"/>
                <a:cs typeface="Times New Roman" panose="02020603050405020304" pitchFamily="18" charset="0"/>
              </a:rPr>
              <a:t>[</a:t>
            </a:r>
            <a:r>
              <a:rPr lang="en-US" sz="3000" b="1" dirty="0">
                <a:solidFill>
                  <a:srgbClr val="C00000"/>
                </a:solidFill>
                <a:latin typeface="Times New Roman" panose="02020603050405020304" pitchFamily="18" charset="0"/>
                <a:cs typeface="Times New Roman" panose="02020603050405020304" pitchFamily="18" charset="0"/>
              </a:rPr>
              <a:t>Isaiah 8:20 </a:t>
            </a:r>
            <a:r>
              <a:rPr lang="en-US" sz="3000" dirty="0">
                <a:latin typeface="Times New Roman" panose="02020603050405020304" pitchFamily="18" charset="0"/>
                <a:cs typeface="Times New Roman" panose="02020603050405020304" pitchFamily="18" charset="0"/>
              </a:rPr>
              <a:t>– </a:t>
            </a:r>
            <a:r>
              <a:rPr lang="en-US" sz="3000" dirty="0">
                <a:solidFill>
                  <a:srgbClr val="002060"/>
                </a:solidFill>
                <a:latin typeface="Times New Roman" panose="02020603050405020304" pitchFamily="18" charset="0"/>
                <a:cs typeface="Times New Roman" panose="02020603050405020304" pitchFamily="18" charset="0"/>
              </a:rPr>
              <a:t>“To the law and to the testimony! If they do not speak according to this word, it is because there is no light in them.”</a:t>
            </a:r>
            <a:r>
              <a:rPr lang="en-US" sz="3000" dirty="0">
                <a:latin typeface="Times New Roman" panose="02020603050405020304" pitchFamily="18" charset="0"/>
                <a:cs typeface="Times New Roman" panose="02020603050405020304" pitchFamily="18" charset="0"/>
              </a:rPr>
              <a:t>]</a:t>
            </a:r>
          </a:p>
          <a:p>
            <a:pPr marL="1943100" lvl="3" indent="-571500" algn="l">
              <a:buFont typeface="+mj-lt"/>
              <a:buAutoNum type="romanLcPeriod"/>
            </a:pPr>
            <a:r>
              <a:rPr lang="en-US" sz="3000" dirty="0">
                <a:latin typeface="Times New Roman" panose="02020603050405020304" pitchFamily="18" charset="0"/>
                <a:cs typeface="Times New Roman" panose="02020603050405020304" pitchFamily="18" charset="0"/>
              </a:rPr>
              <a:t>Light of the future – the first to go, the first to receive light, (9:1-7).</a:t>
            </a:r>
          </a:p>
          <a:p>
            <a:pPr lvl="0" algn="l">
              <a:lnSpc>
                <a:spcPct val="93000"/>
              </a:lnSpc>
            </a:pPr>
            <a:endParaRPr lang="en-US" sz="2800" dirty="0">
              <a:latin typeface="Times New Roman" panose="02020603050405020304" pitchFamily="18" charset="0"/>
              <a:cs typeface="Times New Roman" panose="02020603050405020304" pitchFamily="18" charset="0"/>
            </a:endParaRPr>
          </a:p>
        </p:txBody>
      </p:sp>
      <p:sp>
        <p:nvSpPr>
          <p:cNvPr id="3" name="Rounded Rectangle 2">
            <a:extLst>
              <a:ext uri="{FF2B5EF4-FFF2-40B4-BE49-F238E27FC236}">
                <a16:creationId xmlns:a16="http://schemas.microsoft.com/office/drawing/2014/main" id="{9A95D0C1-B52A-6765-2900-1989C76D855B}"/>
              </a:ext>
            </a:extLst>
          </p:cNvPr>
          <p:cNvSpPr/>
          <p:nvPr/>
        </p:nvSpPr>
        <p:spPr bwMode="auto">
          <a:xfrm>
            <a:off x="1625600" y="7620000"/>
            <a:ext cx="10515600" cy="1066800"/>
          </a:xfrm>
          <a:prstGeom prst="round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endParaRPr>
          </a:p>
        </p:txBody>
      </p:sp>
    </p:spTree>
    <p:extLst>
      <p:ext uri="{BB962C8B-B14F-4D97-AF65-F5344CB8AC3E}">
        <p14:creationId xmlns:p14="http://schemas.microsoft.com/office/powerpoint/2010/main" val="1479475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43B002-2DC7-8D71-8CA9-02729A8A766F}"/>
              </a:ext>
            </a:extLst>
          </p:cNvPr>
          <p:cNvSpPr>
            <a:spLocks noGrp="1"/>
          </p:cNvSpPr>
          <p:nvPr>
            <p:ph type="title"/>
          </p:nvPr>
        </p:nvSpPr>
        <p:spPr>
          <a:xfrm>
            <a:off x="1270000" y="381000"/>
            <a:ext cx="10464800" cy="889000"/>
          </a:xfrm>
        </p:spPr>
        <p:txBody>
          <a:bodyPr/>
          <a:lstStyle/>
          <a:p>
            <a:r>
              <a:rPr lang="en-US" sz="4400" b="1" dirty="0">
                <a:solidFill>
                  <a:srgbClr val="C00000"/>
                </a:solidFill>
                <a:latin typeface="Times New Roman" panose="02020603050405020304" pitchFamily="18" charset="0"/>
                <a:cs typeface="Times New Roman" panose="02020603050405020304" pitchFamily="18" charset="0"/>
              </a:rPr>
              <a:t>Isaiah 9:1-7</a:t>
            </a:r>
            <a:r>
              <a:rPr lang="en-US" sz="4400" dirty="0">
                <a:solidFill>
                  <a:srgbClr val="C00000"/>
                </a:solidFill>
                <a:latin typeface="Times New Roman" panose="02020603050405020304" pitchFamily="18" charset="0"/>
                <a:cs typeface="Times New Roman" panose="02020603050405020304" pitchFamily="18" charset="0"/>
              </a:rPr>
              <a:t> (</a:t>
            </a:r>
            <a:r>
              <a:rPr lang="en-US" sz="4000" b="1" i="1" dirty="0">
                <a:solidFill>
                  <a:srgbClr val="0070C0"/>
                </a:solidFill>
                <a:latin typeface="Times New Roman" panose="02020603050405020304" pitchFamily="18" charset="0"/>
                <a:cs typeface="Times New Roman" panose="02020603050405020304" pitchFamily="18" charset="0"/>
              </a:rPr>
              <a:t>NASB</a:t>
            </a:r>
            <a:r>
              <a:rPr lang="en-US" sz="4400" dirty="0">
                <a:solidFill>
                  <a:srgbClr val="C0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A215484C-EA52-EFDC-157C-76DBCCBD6F5D}"/>
              </a:ext>
            </a:extLst>
          </p:cNvPr>
          <p:cNvSpPr txBox="1"/>
          <p:nvPr/>
        </p:nvSpPr>
        <p:spPr>
          <a:xfrm>
            <a:off x="787400" y="1143000"/>
            <a:ext cx="11658600" cy="8242834"/>
          </a:xfrm>
          <a:prstGeom prst="rect">
            <a:avLst/>
          </a:prstGeom>
          <a:noFill/>
        </p:spPr>
        <p:txBody>
          <a:bodyPr wrap="square" rtlCol="0">
            <a:spAutoFit/>
          </a:bodyPr>
          <a:lstStyle/>
          <a:p>
            <a:pPr algn="l">
              <a:lnSpc>
                <a:spcPct val="97000"/>
              </a:lnSpc>
            </a:pPr>
            <a:r>
              <a:rPr lang="en-US" sz="2600" b="1" baseline="30000" dirty="0">
                <a:latin typeface="Times New Roman" panose="02020603050405020304" pitchFamily="18" charset="0"/>
                <a:cs typeface="Times New Roman" panose="02020603050405020304" pitchFamily="18" charset="0"/>
              </a:rPr>
              <a:t>1 </a:t>
            </a:r>
            <a:r>
              <a:rPr lang="en-US" sz="2600" dirty="0">
                <a:latin typeface="Times New Roman" panose="02020603050405020304" pitchFamily="18" charset="0"/>
                <a:cs typeface="Times New Roman" panose="02020603050405020304" pitchFamily="18" charset="0"/>
              </a:rPr>
              <a:t>But there will be no </a:t>
            </a:r>
            <a:r>
              <a:rPr lang="en-US" sz="2600" i="1" dirty="0">
                <a:latin typeface="Times New Roman" panose="02020603050405020304" pitchFamily="18" charset="0"/>
                <a:cs typeface="Times New Roman" panose="02020603050405020304" pitchFamily="18" charset="0"/>
              </a:rPr>
              <a:t>more</a:t>
            </a:r>
            <a:r>
              <a:rPr lang="en-US" sz="2600" dirty="0">
                <a:latin typeface="Times New Roman" panose="02020603050405020304" pitchFamily="18" charset="0"/>
                <a:cs typeface="Times New Roman" panose="02020603050405020304" pitchFamily="18" charset="0"/>
              </a:rPr>
              <a:t> gloom for her who was in anguish. In earlier times, He treated the land of Zebulun and the land of Naphtali with contempt, but later on He will make </a:t>
            </a:r>
            <a:r>
              <a:rPr lang="en-US" sz="2600" i="1" dirty="0">
                <a:latin typeface="Times New Roman" panose="02020603050405020304" pitchFamily="18" charset="0"/>
                <a:cs typeface="Times New Roman" panose="02020603050405020304" pitchFamily="18" charset="0"/>
              </a:rPr>
              <a:t>it</a:t>
            </a:r>
            <a:r>
              <a:rPr lang="en-US" sz="2600" dirty="0">
                <a:latin typeface="Times New Roman" panose="02020603050405020304" pitchFamily="18" charset="0"/>
                <a:cs typeface="Times New Roman" panose="02020603050405020304" pitchFamily="18" charset="0"/>
              </a:rPr>
              <a:t> glorious, by the way of the sea, on the other side of the Jordan, Galilee of the Gentiles.</a:t>
            </a:r>
          </a:p>
          <a:p>
            <a:pPr algn="l">
              <a:lnSpc>
                <a:spcPct val="97000"/>
              </a:lnSpc>
            </a:pPr>
            <a:r>
              <a:rPr lang="en-US" sz="2600" b="1" baseline="30000" dirty="0">
                <a:latin typeface="Times New Roman" panose="02020603050405020304" pitchFamily="18" charset="0"/>
                <a:cs typeface="Times New Roman" panose="02020603050405020304" pitchFamily="18" charset="0"/>
              </a:rPr>
              <a:t>2 </a:t>
            </a:r>
            <a:r>
              <a:rPr lang="en-US" sz="2600" dirty="0">
                <a:latin typeface="Times New Roman" panose="02020603050405020304" pitchFamily="18" charset="0"/>
                <a:cs typeface="Times New Roman" panose="02020603050405020304" pitchFamily="18" charset="0"/>
              </a:rPr>
              <a:t>The people who walk in darkness, Will see a great light;</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Those who live in a dark land, The light will shine on them.</a:t>
            </a:r>
            <a:br>
              <a:rPr lang="en-US" sz="2600" dirty="0">
                <a:latin typeface="Times New Roman" panose="02020603050405020304" pitchFamily="18" charset="0"/>
                <a:cs typeface="Times New Roman" panose="02020603050405020304" pitchFamily="18" charset="0"/>
              </a:rPr>
            </a:br>
            <a:r>
              <a:rPr lang="en-US" sz="2600" b="1" baseline="30000" dirty="0">
                <a:latin typeface="Times New Roman" panose="02020603050405020304" pitchFamily="18" charset="0"/>
                <a:cs typeface="Times New Roman" panose="02020603050405020304" pitchFamily="18" charset="0"/>
              </a:rPr>
              <a:t>3 </a:t>
            </a:r>
            <a:r>
              <a:rPr lang="en-US" sz="2600" dirty="0">
                <a:latin typeface="Times New Roman" panose="02020603050405020304" pitchFamily="18" charset="0"/>
                <a:cs typeface="Times New Roman" panose="02020603050405020304" pitchFamily="18" charset="0"/>
              </a:rPr>
              <a:t>You will multiply the nation, You will increase their joy;</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They will rejoice in Your presence, As with the joy of harvest,</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As </a:t>
            </a:r>
            <a:r>
              <a:rPr lang="en-US" sz="2600" i="1" dirty="0">
                <a:latin typeface="Times New Roman" panose="02020603050405020304" pitchFamily="18" charset="0"/>
                <a:cs typeface="Times New Roman" panose="02020603050405020304" pitchFamily="18" charset="0"/>
              </a:rPr>
              <a:t>people</a:t>
            </a:r>
            <a:r>
              <a:rPr lang="en-US" sz="2600" dirty="0">
                <a:latin typeface="Times New Roman" panose="02020603050405020304" pitchFamily="18" charset="0"/>
                <a:cs typeface="Times New Roman" panose="02020603050405020304" pitchFamily="18" charset="0"/>
              </a:rPr>
              <a:t> rejoice when they divide the spoils.</a:t>
            </a:r>
            <a:br>
              <a:rPr lang="en-US" sz="2600" dirty="0">
                <a:latin typeface="Times New Roman" panose="02020603050405020304" pitchFamily="18" charset="0"/>
                <a:cs typeface="Times New Roman" panose="02020603050405020304" pitchFamily="18" charset="0"/>
              </a:rPr>
            </a:br>
            <a:r>
              <a:rPr lang="en-US" sz="2600" b="1" baseline="30000" dirty="0">
                <a:latin typeface="Times New Roman" panose="02020603050405020304" pitchFamily="18" charset="0"/>
                <a:cs typeface="Times New Roman" panose="02020603050405020304" pitchFamily="18" charset="0"/>
              </a:rPr>
              <a:t>4 </a:t>
            </a:r>
            <a:r>
              <a:rPr lang="en-US" sz="2600" dirty="0">
                <a:latin typeface="Times New Roman" panose="02020603050405020304" pitchFamily="18" charset="0"/>
                <a:cs typeface="Times New Roman" panose="02020603050405020304" pitchFamily="18" charset="0"/>
              </a:rPr>
              <a:t>For You will break the yoke of their burden and the staff on their shoulders,</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The rod of their oppressor, as at the battle [Lit. “days”] of Midian.</a:t>
            </a:r>
            <a:br>
              <a:rPr lang="en-US" sz="2600" dirty="0">
                <a:latin typeface="Times New Roman" panose="02020603050405020304" pitchFamily="18" charset="0"/>
                <a:cs typeface="Times New Roman" panose="02020603050405020304" pitchFamily="18" charset="0"/>
              </a:rPr>
            </a:br>
            <a:r>
              <a:rPr lang="en-US" sz="2600" b="1" baseline="30000" dirty="0">
                <a:latin typeface="Times New Roman" panose="02020603050405020304" pitchFamily="18" charset="0"/>
                <a:cs typeface="Times New Roman" panose="02020603050405020304" pitchFamily="18" charset="0"/>
              </a:rPr>
              <a:t>5 </a:t>
            </a:r>
            <a:r>
              <a:rPr lang="en-US" sz="2600" dirty="0">
                <a:latin typeface="Times New Roman" panose="02020603050405020304" pitchFamily="18" charset="0"/>
                <a:cs typeface="Times New Roman" panose="02020603050405020304" pitchFamily="18" charset="0"/>
              </a:rPr>
              <a:t>For every boot of the marching warrior in the roar </a:t>
            </a:r>
            <a:r>
              <a:rPr lang="en-US" sz="2600" i="1" dirty="0">
                <a:latin typeface="Times New Roman" panose="02020603050405020304" pitchFamily="18" charset="0"/>
                <a:cs typeface="Times New Roman" panose="02020603050405020304" pitchFamily="18" charset="0"/>
              </a:rPr>
              <a:t>of battle</a:t>
            </a:r>
            <a:r>
              <a:rPr lang="en-US" sz="2600" dirty="0">
                <a:latin typeface="Times New Roman" panose="02020603050405020304" pitchFamily="18" charset="0"/>
                <a:cs typeface="Times New Roman" panose="02020603050405020304" pitchFamily="18" charset="0"/>
              </a:rPr>
              <a:t>,</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And cloak rolled in blood, will be for burning, fuel for the fire.</a:t>
            </a:r>
            <a:br>
              <a:rPr lang="en-US" sz="2600" dirty="0">
                <a:latin typeface="Times New Roman" panose="02020603050405020304" pitchFamily="18" charset="0"/>
                <a:cs typeface="Times New Roman" panose="02020603050405020304" pitchFamily="18" charset="0"/>
              </a:rPr>
            </a:br>
            <a:r>
              <a:rPr lang="en-US" sz="2600" b="1" baseline="30000" dirty="0">
                <a:latin typeface="Times New Roman" panose="02020603050405020304" pitchFamily="18" charset="0"/>
                <a:cs typeface="Times New Roman" panose="02020603050405020304" pitchFamily="18" charset="0"/>
              </a:rPr>
              <a:t>6 </a:t>
            </a:r>
            <a:r>
              <a:rPr lang="en-US" sz="2600" dirty="0">
                <a:latin typeface="Times New Roman" panose="02020603050405020304" pitchFamily="18" charset="0"/>
                <a:cs typeface="Times New Roman" panose="02020603050405020304" pitchFamily="18" charset="0"/>
              </a:rPr>
              <a:t>For a Child will be born to us, a Son will be given to us;</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And the government will rest on His shoulders;</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And His name will be called Wonderful Counselor, Mighty God,</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Eternal Father, Prince of Peace.</a:t>
            </a:r>
            <a:br>
              <a:rPr lang="en-US" sz="2600" dirty="0">
                <a:latin typeface="Times New Roman" panose="02020603050405020304" pitchFamily="18" charset="0"/>
                <a:cs typeface="Times New Roman" panose="02020603050405020304" pitchFamily="18" charset="0"/>
              </a:rPr>
            </a:br>
            <a:r>
              <a:rPr lang="en-US" sz="2600" b="1" baseline="30000" dirty="0">
                <a:latin typeface="Times New Roman" panose="02020603050405020304" pitchFamily="18" charset="0"/>
                <a:cs typeface="Times New Roman" panose="02020603050405020304" pitchFamily="18" charset="0"/>
              </a:rPr>
              <a:t>7 </a:t>
            </a:r>
            <a:r>
              <a:rPr lang="en-US" sz="2600" dirty="0">
                <a:latin typeface="Times New Roman" panose="02020603050405020304" pitchFamily="18" charset="0"/>
                <a:cs typeface="Times New Roman" panose="02020603050405020304" pitchFamily="18" charset="0"/>
              </a:rPr>
              <a:t>There will be no end to the increase of </a:t>
            </a:r>
            <a:r>
              <a:rPr lang="en-US" sz="2600" i="1" dirty="0">
                <a:latin typeface="Times New Roman" panose="02020603050405020304" pitchFamily="18" charset="0"/>
                <a:cs typeface="Times New Roman" panose="02020603050405020304" pitchFamily="18" charset="0"/>
              </a:rPr>
              <a:t>His </a:t>
            </a:r>
            <a:r>
              <a:rPr lang="en-US" sz="2600" dirty="0">
                <a:latin typeface="Times New Roman" panose="02020603050405020304" pitchFamily="18" charset="0"/>
                <a:cs typeface="Times New Roman" panose="02020603050405020304" pitchFamily="18" charset="0"/>
              </a:rPr>
              <a:t>government or of peace, On the throne of David and over his kingdom, To establish it and to uphold it with justice and righteousness, From then on and forevermore. The zeal of the Lord of armies will accomplish this.</a:t>
            </a:r>
          </a:p>
        </p:txBody>
      </p:sp>
      <p:sp>
        <p:nvSpPr>
          <p:cNvPr id="7" name="TextBox 6">
            <a:extLst>
              <a:ext uri="{FF2B5EF4-FFF2-40B4-BE49-F238E27FC236}">
                <a16:creationId xmlns:a16="http://schemas.microsoft.com/office/drawing/2014/main" id="{6C25BBAD-AEDA-D271-882B-533BC6BA2F73}"/>
              </a:ext>
            </a:extLst>
          </p:cNvPr>
          <p:cNvSpPr txBox="1"/>
          <p:nvPr/>
        </p:nvSpPr>
        <p:spPr>
          <a:xfrm>
            <a:off x="10007600" y="4932402"/>
            <a:ext cx="2667000" cy="553998"/>
          </a:xfrm>
          <a:prstGeom prst="rect">
            <a:avLst/>
          </a:prstGeom>
          <a:noFill/>
        </p:spPr>
        <p:txBody>
          <a:bodyPr wrap="square" rtlCol="0">
            <a:spAutoFit/>
          </a:bodyPr>
          <a:lstStyle/>
          <a:p>
            <a:pPr algn="l"/>
            <a:r>
              <a:rPr lang="en-US" sz="3000" dirty="0">
                <a:solidFill>
                  <a:srgbClr val="002060"/>
                </a:solidFill>
                <a:latin typeface="Times New Roman" panose="02020603050405020304" pitchFamily="18" charset="0"/>
                <a:cs typeface="Times New Roman" panose="02020603050405020304" pitchFamily="18" charset="0"/>
              </a:rPr>
              <a:t>cf.</a:t>
            </a:r>
            <a:r>
              <a:rPr lang="en-US" sz="1800" dirty="0">
                <a:latin typeface="Times New Roman" panose="02020603050405020304" pitchFamily="18" charset="0"/>
                <a:cs typeface="Times New Roman" panose="02020603050405020304" pitchFamily="18" charset="0"/>
              </a:rPr>
              <a:t> </a:t>
            </a:r>
            <a:r>
              <a:rPr lang="en-US" sz="3000" b="1" i="1" dirty="0">
                <a:solidFill>
                  <a:srgbClr val="C00000"/>
                </a:solidFill>
                <a:latin typeface="Times New Roman" panose="02020603050405020304" pitchFamily="18" charset="0"/>
                <a:cs typeface="Times New Roman" panose="02020603050405020304" pitchFamily="18" charset="0"/>
              </a:rPr>
              <a:t>Exodus</a:t>
            </a:r>
            <a:r>
              <a:rPr lang="en-US" sz="2000" b="1" i="1" dirty="0">
                <a:solidFill>
                  <a:srgbClr val="C00000"/>
                </a:solidFill>
                <a:latin typeface="Times New Roman" panose="02020603050405020304" pitchFamily="18" charset="0"/>
                <a:cs typeface="Times New Roman" panose="02020603050405020304" pitchFamily="18" charset="0"/>
              </a:rPr>
              <a:t> </a:t>
            </a:r>
            <a:r>
              <a:rPr lang="en-US" sz="3000" b="1" i="1" dirty="0">
                <a:solidFill>
                  <a:srgbClr val="C00000"/>
                </a:solidFill>
                <a:latin typeface="Times New Roman" panose="02020603050405020304" pitchFamily="18" charset="0"/>
                <a:cs typeface="Times New Roman" panose="02020603050405020304" pitchFamily="18" charset="0"/>
              </a:rPr>
              <a:t>2-3</a:t>
            </a:r>
            <a:endParaRPr lang="en-US" sz="3000" dirty="0">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74E5EAA8-5CEC-20E5-6D37-53683C0CCC01}"/>
              </a:ext>
            </a:extLst>
          </p:cNvPr>
          <p:cNvCxnSpPr/>
          <p:nvPr/>
        </p:nvCxnSpPr>
        <p:spPr bwMode="auto">
          <a:xfrm>
            <a:off x="7645400" y="5410200"/>
            <a:ext cx="2362200" cy="0"/>
          </a:xfrm>
          <a:prstGeom prst="line">
            <a:avLst/>
          </a:prstGeom>
          <a:blipFill dpi="0" rotWithShape="0">
            <a:blip r:embed="rId2"/>
            <a:srcRect/>
            <a:tile tx="0" ty="0" sx="100000" sy="100000" flip="none" algn="tl"/>
          </a:blip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707143EC-DF22-65FC-97A2-255E68BB0CFA}"/>
              </a:ext>
            </a:extLst>
          </p:cNvPr>
          <p:cNvCxnSpPr/>
          <p:nvPr/>
        </p:nvCxnSpPr>
        <p:spPr bwMode="auto">
          <a:xfrm>
            <a:off x="2844800" y="4978122"/>
            <a:ext cx="3962400" cy="0"/>
          </a:xfrm>
          <a:prstGeom prst="line">
            <a:avLst/>
          </a:prstGeom>
          <a:blipFill dpi="0" rotWithShape="0">
            <a:blip r:embed="rId2"/>
            <a:srcRect/>
            <a:tile tx="0" ty="0" sx="100000" sy="100000" flip="none" algn="tl"/>
          </a:blipFill>
          <a:ln w="571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987BEB4B-5B64-20FC-7AF7-4A44CFCF4A2E}"/>
              </a:ext>
            </a:extLst>
          </p:cNvPr>
          <p:cNvCxnSpPr/>
          <p:nvPr/>
        </p:nvCxnSpPr>
        <p:spPr bwMode="auto">
          <a:xfrm flipV="1">
            <a:off x="7416800" y="4953000"/>
            <a:ext cx="3581400" cy="25122"/>
          </a:xfrm>
          <a:prstGeom prst="line">
            <a:avLst/>
          </a:prstGeom>
          <a:blipFill dpi="0" rotWithShape="0">
            <a:blip r:embed="rId2"/>
            <a:srcRect/>
            <a:tile tx="0" ty="0" sx="100000" sy="100000" flip="none" algn="tl"/>
          </a:blipFill>
          <a:ln w="571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096640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ppt_w/2"/>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F3AA21-F6F9-AED7-3A54-FF90F55AFF4B}"/>
              </a:ext>
            </a:extLst>
          </p:cNvPr>
          <p:cNvSpPr>
            <a:spLocks noGrp="1"/>
          </p:cNvSpPr>
          <p:nvPr>
            <p:ph type="title"/>
          </p:nvPr>
        </p:nvSpPr>
        <p:spPr>
          <a:xfrm>
            <a:off x="1270000" y="152400"/>
            <a:ext cx="10464800" cy="965200"/>
          </a:xfrm>
        </p:spPr>
        <p:txBody>
          <a:bodyPr/>
          <a:lstStyle/>
          <a:p>
            <a:r>
              <a:rPr lang="en-US" sz="6000" b="1" dirty="0">
                <a:solidFill>
                  <a:srgbClr val="C00000"/>
                </a:solidFill>
                <a:latin typeface="Times New Roman" panose="02020603050405020304" pitchFamily="18" charset="0"/>
                <a:cs typeface="Times New Roman" panose="02020603050405020304" pitchFamily="18" charset="0"/>
              </a:rPr>
              <a:t>Questions</a:t>
            </a:r>
          </a:p>
        </p:txBody>
      </p:sp>
      <p:sp>
        <p:nvSpPr>
          <p:cNvPr id="5" name="TextBox 4">
            <a:extLst>
              <a:ext uri="{FF2B5EF4-FFF2-40B4-BE49-F238E27FC236}">
                <a16:creationId xmlns:a16="http://schemas.microsoft.com/office/drawing/2014/main" id="{B23C4750-F484-31C9-3E50-DD281610E522}"/>
              </a:ext>
            </a:extLst>
          </p:cNvPr>
          <p:cNvSpPr txBox="1"/>
          <p:nvPr/>
        </p:nvSpPr>
        <p:spPr>
          <a:xfrm>
            <a:off x="101600" y="1295400"/>
            <a:ext cx="12903200" cy="8402300"/>
          </a:xfrm>
          <a:prstGeom prst="rect">
            <a:avLst/>
          </a:prstGeom>
          <a:noFill/>
        </p:spPr>
        <p:txBody>
          <a:bodyPr wrap="square" rtlCol="0">
            <a:spAutoFit/>
          </a:bodyPr>
          <a:lstStyle/>
          <a:p>
            <a:pPr lvl="0" algn="l"/>
            <a:r>
              <a:rPr lang="en-US" sz="3000" dirty="0">
                <a:latin typeface="Times New Roman" panose="02020603050405020304" pitchFamily="18" charset="0"/>
                <a:cs typeface="Times New Roman" panose="02020603050405020304" pitchFamily="18" charset="0"/>
              </a:rPr>
              <a:t>1.  Who went up to make war against Jerusalem? __________________________  _________________________________________________________________ </a:t>
            </a:r>
          </a:p>
          <a:p>
            <a:pPr algn="l"/>
            <a:endParaRPr lang="en-US" sz="3000" dirty="0">
              <a:latin typeface="Times New Roman" panose="02020603050405020304" pitchFamily="18" charset="0"/>
              <a:cs typeface="Times New Roman" panose="02020603050405020304" pitchFamily="18" charset="0"/>
            </a:endParaRPr>
          </a:p>
          <a:p>
            <a:pPr lvl="0" algn="l"/>
            <a:r>
              <a:rPr lang="en-US" sz="3000" dirty="0">
                <a:latin typeface="Times New Roman" panose="02020603050405020304" pitchFamily="18" charset="0"/>
                <a:cs typeface="Times New Roman" panose="02020603050405020304" pitchFamily="18" charset="0"/>
              </a:rPr>
              <a:t>2.  Read 2 Kings 16:1-4 and give a summary of the character and actions of King Ahaz of Judah. ____________________________________________________ _________________________________________________________________ </a:t>
            </a:r>
          </a:p>
          <a:p>
            <a:pPr algn="l"/>
            <a:endParaRPr lang="en-US" sz="3000" dirty="0">
              <a:latin typeface="Times New Roman" panose="02020603050405020304" pitchFamily="18" charset="0"/>
              <a:cs typeface="Times New Roman" panose="02020603050405020304" pitchFamily="18" charset="0"/>
            </a:endParaRPr>
          </a:p>
          <a:p>
            <a:pPr lvl="0" algn="l"/>
            <a:r>
              <a:rPr lang="en-US" sz="3000" dirty="0">
                <a:latin typeface="Times New Roman" panose="02020603050405020304" pitchFamily="18" charset="0"/>
                <a:cs typeface="Times New Roman" panose="02020603050405020304" pitchFamily="18" charset="0"/>
              </a:rPr>
              <a:t>3.  What did God tell Isaiah to inform Ahaz about the outcome of </a:t>
            </a:r>
            <a:r>
              <a:rPr lang="en-US" sz="3000" dirty="0" err="1">
                <a:latin typeface="Times New Roman" panose="02020603050405020304" pitchFamily="18" charset="0"/>
                <a:cs typeface="Times New Roman" panose="02020603050405020304" pitchFamily="18" charset="0"/>
              </a:rPr>
              <a:t>Rezin</a:t>
            </a:r>
            <a:r>
              <a:rPr lang="en-US" sz="3000" dirty="0">
                <a:latin typeface="Times New Roman" panose="02020603050405020304" pitchFamily="18" charset="0"/>
                <a:cs typeface="Times New Roman" panose="02020603050405020304" pitchFamily="18" charset="0"/>
              </a:rPr>
              <a:t> and </a:t>
            </a:r>
            <a:r>
              <a:rPr lang="en-US" sz="3000" dirty="0" err="1">
                <a:latin typeface="Times New Roman" panose="02020603050405020304" pitchFamily="18" charset="0"/>
                <a:cs typeface="Times New Roman" panose="02020603050405020304" pitchFamily="18" charset="0"/>
              </a:rPr>
              <a:t>Pekah’s</a:t>
            </a:r>
            <a:r>
              <a:rPr lang="en-US" sz="3000" dirty="0">
                <a:latin typeface="Times New Roman" panose="02020603050405020304" pitchFamily="18" charset="0"/>
                <a:cs typeface="Times New Roman" panose="02020603050405020304" pitchFamily="18" charset="0"/>
              </a:rPr>
              <a:t> attack on Jerusalem? ________________________________________ </a:t>
            </a:r>
          </a:p>
          <a:p>
            <a:pPr algn="l"/>
            <a:endParaRPr lang="en-US" sz="3000" dirty="0">
              <a:latin typeface="Times New Roman" panose="02020603050405020304" pitchFamily="18" charset="0"/>
              <a:cs typeface="Times New Roman" panose="02020603050405020304" pitchFamily="18" charset="0"/>
            </a:endParaRPr>
          </a:p>
          <a:p>
            <a:pPr lvl="0" algn="l"/>
            <a:r>
              <a:rPr lang="en-US" sz="3000" dirty="0">
                <a:latin typeface="Times New Roman" panose="02020603050405020304" pitchFamily="18" charset="0"/>
                <a:cs typeface="Times New Roman" panose="02020603050405020304" pitchFamily="18" charset="0"/>
              </a:rPr>
              <a:t>4.  How many years from that time would it be until Ephraim was broken? ______ </a:t>
            </a:r>
          </a:p>
          <a:p>
            <a:pPr algn="l"/>
            <a:endParaRPr lang="en-US" sz="3000" dirty="0">
              <a:latin typeface="Times New Roman" panose="02020603050405020304" pitchFamily="18" charset="0"/>
              <a:cs typeface="Times New Roman" panose="02020603050405020304" pitchFamily="18" charset="0"/>
            </a:endParaRPr>
          </a:p>
          <a:p>
            <a:pPr lvl="0" algn="l"/>
            <a:r>
              <a:rPr lang="en-US" sz="3000" dirty="0">
                <a:latin typeface="Times New Roman" panose="02020603050405020304" pitchFamily="18" charset="0"/>
                <a:cs typeface="Times New Roman" panose="02020603050405020304" pitchFamily="18" charset="0"/>
              </a:rPr>
              <a:t>5.  What was the sign that God promised to give Ahaz? ______________________ __________________________________________________________________ </a:t>
            </a:r>
          </a:p>
          <a:p>
            <a:pPr algn="l"/>
            <a:endParaRPr lang="en-US" sz="3000" dirty="0">
              <a:latin typeface="Times New Roman" panose="02020603050405020304" pitchFamily="18" charset="0"/>
              <a:cs typeface="Times New Roman" panose="02020603050405020304" pitchFamily="18" charset="0"/>
            </a:endParaRPr>
          </a:p>
          <a:p>
            <a:pPr lvl="0" algn="l"/>
            <a:r>
              <a:rPr lang="en-US" sz="3000" dirty="0">
                <a:latin typeface="Times New Roman" panose="02020603050405020304" pitchFamily="18" charset="0"/>
                <a:cs typeface="Times New Roman" panose="02020603050405020304" pitchFamily="18" charset="0"/>
              </a:rPr>
              <a:t>6.  Where in the New Testament is Isaiah 7:14 quoted and how is it said to be fulfilled? __________________________________________________________ __________________________________________________________________ </a:t>
            </a:r>
          </a:p>
        </p:txBody>
      </p:sp>
    </p:spTree>
    <p:extLst>
      <p:ext uri="{BB962C8B-B14F-4D97-AF65-F5344CB8AC3E}">
        <p14:creationId xmlns:p14="http://schemas.microsoft.com/office/powerpoint/2010/main" val="18544967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F3AA21-F6F9-AED7-3A54-FF90F55AFF4B}"/>
              </a:ext>
            </a:extLst>
          </p:cNvPr>
          <p:cNvSpPr>
            <a:spLocks noGrp="1"/>
          </p:cNvSpPr>
          <p:nvPr>
            <p:ph type="title"/>
          </p:nvPr>
        </p:nvSpPr>
        <p:spPr>
          <a:xfrm>
            <a:off x="1270000" y="152400"/>
            <a:ext cx="10464800" cy="965200"/>
          </a:xfrm>
        </p:spPr>
        <p:txBody>
          <a:bodyPr/>
          <a:lstStyle/>
          <a:p>
            <a:r>
              <a:rPr lang="en-US" sz="6000" b="1" dirty="0">
                <a:solidFill>
                  <a:srgbClr val="C00000"/>
                </a:solidFill>
                <a:latin typeface="Times New Roman" panose="02020603050405020304" pitchFamily="18" charset="0"/>
                <a:cs typeface="Times New Roman" panose="02020603050405020304" pitchFamily="18" charset="0"/>
              </a:rPr>
              <a:t>Questions</a:t>
            </a:r>
          </a:p>
        </p:txBody>
      </p:sp>
      <p:sp>
        <p:nvSpPr>
          <p:cNvPr id="5" name="TextBox 4">
            <a:extLst>
              <a:ext uri="{FF2B5EF4-FFF2-40B4-BE49-F238E27FC236}">
                <a16:creationId xmlns:a16="http://schemas.microsoft.com/office/drawing/2014/main" id="{B23C4750-F484-31C9-3E50-DD281610E522}"/>
              </a:ext>
            </a:extLst>
          </p:cNvPr>
          <p:cNvSpPr txBox="1"/>
          <p:nvPr/>
        </p:nvSpPr>
        <p:spPr>
          <a:xfrm>
            <a:off x="101600" y="1210568"/>
            <a:ext cx="12903200" cy="7461402"/>
          </a:xfrm>
          <a:prstGeom prst="rect">
            <a:avLst/>
          </a:prstGeom>
          <a:noFill/>
        </p:spPr>
        <p:txBody>
          <a:bodyPr wrap="square" rtlCol="0">
            <a:spAutoFit/>
          </a:bodyPr>
          <a:lstStyle/>
          <a:p>
            <a:pPr lvl="0" algn="l"/>
            <a:r>
              <a:rPr lang="en-US" sz="3000" dirty="0">
                <a:latin typeface="Times New Roman" panose="02020603050405020304" pitchFamily="18" charset="0"/>
                <a:cs typeface="Times New Roman" panose="02020603050405020304" pitchFamily="18" charset="0"/>
              </a:rPr>
              <a:t>7.  What are the names of Isaiah’s sons and what are the meanings of those names? __________________________________________________________________ __________________________________________________________________ </a:t>
            </a:r>
          </a:p>
          <a:p>
            <a:pPr algn="l"/>
            <a:endParaRPr lang="en-US" sz="3000" dirty="0">
              <a:latin typeface="Times New Roman" panose="02020603050405020304" pitchFamily="18" charset="0"/>
              <a:cs typeface="Times New Roman" panose="02020603050405020304" pitchFamily="18" charset="0"/>
            </a:endParaRPr>
          </a:p>
          <a:p>
            <a:pPr lvl="0" algn="l"/>
            <a:r>
              <a:rPr lang="en-US" sz="3000" dirty="0">
                <a:latin typeface="Times New Roman" panose="02020603050405020304" pitchFamily="18" charset="0"/>
                <a:cs typeface="Times New Roman" panose="02020603050405020304" pitchFamily="18" charset="0"/>
              </a:rPr>
              <a:t>8.  On whom alone was Isaiah told to depend? _____________________________ </a:t>
            </a:r>
          </a:p>
          <a:p>
            <a:pPr algn="l"/>
            <a:endParaRPr lang="en-US" sz="3000" dirty="0">
              <a:latin typeface="Times New Roman" panose="02020603050405020304" pitchFamily="18" charset="0"/>
              <a:cs typeface="Times New Roman" panose="02020603050405020304" pitchFamily="18" charset="0"/>
            </a:endParaRPr>
          </a:p>
          <a:p>
            <a:pPr lvl="0" algn="l"/>
            <a:r>
              <a:rPr lang="en-US" sz="3000" dirty="0">
                <a:latin typeface="Times New Roman" panose="02020603050405020304" pitchFamily="18" charset="0"/>
                <a:cs typeface="Times New Roman" panose="02020603050405020304" pitchFamily="18" charset="0"/>
              </a:rPr>
              <a:t>9.  Instead of going for advice from “mediums and wizards,” where is Isaiah instructed to seek truth? ______________________________________________ </a:t>
            </a:r>
          </a:p>
          <a:p>
            <a:pPr algn="l"/>
            <a:endParaRPr lang="en-US" sz="3000" dirty="0">
              <a:latin typeface="Times New Roman" panose="02020603050405020304" pitchFamily="18" charset="0"/>
              <a:cs typeface="Times New Roman" panose="02020603050405020304" pitchFamily="18" charset="0"/>
            </a:endParaRPr>
          </a:p>
          <a:p>
            <a:pPr lvl="0" algn="l"/>
            <a:r>
              <a:rPr lang="en-US" sz="3000" dirty="0">
                <a:latin typeface="Times New Roman" panose="02020603050405020304" pitchFamily="18" charset="0"/>
                <a:cs typeface="Times New Roman" panose="02020603050405020304" pitchFamily="18" charset="0"/>
              </a:rPr>
              <a:t>10. Of whom is Isaiah 9:6-7 speaking? Show proof of your answer. ____________ __________________________________________________________________ </a:t>
            </a:r>
          </a:p>
          <a:p>
            <a:pPr algn="l"/>
            <a:endParaRPr lang="en-US" sz="4400" dirty="0">
              <a:latin typeface="Times New Roman" panose="02020603050405020304" pitchFamily="18" charset="0"/>
              <a:cs typeface="Times New Roman" panose="02020603050405020304" pitchFamily="18" charset="0"/>
            </a:endParaRPr>
          </a:p>
          <a:p>
            <a:pPr algn="l">
              <a:lnSpc>
                <a:spcPct val="120000"/>
              </a:lnSpc>
            </a:pPr>
            <a:r>
              <a:rPr lang="en-US" sz="3200" b="1" dirty="0">
                <a:latin typeface="Times New Roman" panose="02020603050405020304" pitchFamily="18" charset="0"/>
                <a:cs typeface="Times New Roman" panose="02020603050405020304" pitchFamily="18" charset="0"/>
              </a:rPr>
              <a:t>Thought Question:</a:t>
            </a:r>
            <a:r>
              <a:rPr lang="en-US" sz="3000" dirty="0">
                <a:latin typeface="Times New Roman" panose="02020603050405020304" pitchFamily="18" charset="0"/>
                <a:cs typeface="Times New Roman" panose="02020603050405020304" pitchFamily="18" charset="0"/>
              </a:rPr>
              <a:t> Could Isaiah 7:14 be fulfilled at two different times rather than just once? If so, how? If not, how do we explain the context as dealing only with the birth of Christ while the text says it was a sign to Ahaz of Israel’s doom? </a:t>
            </a:r>
          </a:p>
        </p:txBody>
      </p:sp>
    </p:spTree>
    <p:extLst>
      <p:ext uri="{BB962C8B-B14F-4D97-AF65-F5344CB8AC3E}">
        <p14:creationId xmlns:p14="http://schemas.microsoft.com/office/powerpoint/2010/main" val="1034297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333A9-1FC0-E7E4-8635-AED7DF2116E6}"/>
              </a:ext>
            </a:extLst>
          </p:cNvPr>
          <p:cNvSpPr>
            <a:spLocks noGrp="1"/>
          </p:cNvSpPr>
          <p:nvPr>
            <p:ph type="ctrTitle"/>
          </p:nvPr>
        </p:nvSpPr>
        <p:spPr>
          <a:xfrm>
            <a:off x="974725" y="3794125"/>
            <a:ext cx="11055350" cy="4511675"/>
          </a:xfrm>
        </p:spPr>
        <p:txBody>
          <a:bodyPr anchor="ctr"/>
          <a:lstStyle/>
          <a:p>
            <a:r>
              <a:rPr lang="en-US" sz="24000" b="1" dirty="0"/>
              <a:t>ISAIAH</a:t>
            </a:r>
          </a:p>
        </p:txBody>
      </p:sp>
      <p:sp>
        <p:nvSpPr>
          <p:cNvPr id="5" name="Subtitle 4">
            <a:extLst>
              <a:ext uri="{FF2B5EF4-FFF2-40B4-BE49-F238E27FC236}">
                <a16:creationId xmlns:a16="http://schemas.microsoft.com/office/drawing/2014/main" id="{1F37EEF5-F8A4-410D-A767-6436C0F862D2}"/>
              </a:ext>
            </a:extLst>
          </p:cNvPr>
          <p:cNvSpPr>
            <a:spLocks noGrp="1"/>
          </p:cNvSpPr>
          <p:nvPr>
            <p:ph type="subTitle" idx="1"/>
          </p:nvPr>
        </p:nvSpPr>
        <p:spPr>
          <a:xfrm>
            <a:off x="711200" y="2286001"/>
            <a:ext cx="11582400" cy="1508124"/>
          </a:xfrm>
        </p:spPr>
        <p:txBody>
          <a:bodyPr anchor="ctr"/>
          <a:lstStyle/>
          <a:p>
            <a:r>
              <a:rPr lang="en-US" sz="8000" dirty="0"/>
              <a:t>Studies in the Book of</a:t>
            </a:r>
          </a:p>
        </p:txBody>
      </p:sp>
      <p:sp>
        <p:nvSpPr>
          <p:cNvPr id="6" name="TextBox 5">
            <a:extLst>
              <a:ext uri="{FF2B5EF4-FFF2-40B4-BE49-F238E27FC236}">
                <a16:creationId xmlns:a16="http://schemas.microsoft.com/office/drawing/2014/main" id="{38891855-0EF0-34A0-02FF-3FBBB20B894F}"/>
              </a:ext>
            </a:extLst>
          </p:cNvPr>
          <p:cNvSpPr txBox="1"/>
          <p:nvPr/>
        </p:nvSpPr>
        <p:spPr>
          <a:xfrm>
            <a:off x="0" y="813137"/>
            <a:ext cx="13004800" cy="1015663"/>
          </a:xfrm>
          <a:prstGeom prst="rect">
            <a:avLst/>
          </a:prstGeom>
          <a:noFill/>
        </p:spPr>
        <p:txBody>
          <a:bodyPr wrap="square" rtlCol="0" anchor="ctr">
            <a:spAutoFit/>
          </a:bodyPr>
          <a:lstStyle/>
          <a:p>
            <a:r>
              <a:rPr lang="en-US" sz="6000" b="1" dirty="0">
                <a:solidFill>
                  <a:srgbClr val="C00000"/>
                </a:solidFill>
                <a:latin typeface="Comic Sans MS" panose="030F0902030302020204" pitchFamily="66" charset="0"/>
              </a:rPr>
              <a:t>Next Class</a:t>
            </a:r>
          </a:p>
        </p:txBody>
      </p:sp>
      <p:sp>
        <p:nvSpPr>
          <p:cNvPr id="8" name="TextBox 7">
            <a:extLst>
              <a:ext uri="{FF2B5EF4-FFF2-40B4-BE49-F238E27FC236}">
                <a16:creationId xmlns:a16="http://schemas.microsoft.com/office/drawing/2014/main" id="{4B9701EF-3E02-8BCA-C69B-8D4D684B2882}"/>
              </a:ext>
            </a:extLst>
          </p:cNvPr>
          <p:cNvSpPr txBox="1"/>
          <p:nvPr/>
        </p:nvSpPr>
        <p:spPr>
          <a:xfrm>
            <a:off x="711200" y="7286536"/>
            <a:ext cx="11658600" cy="1200329"/>
          </a:xfrm>
          <a:prstGeom prst="rect">
            <a:avLst/>
          </a:prstGeom>
          <a:noFill/>
        </p:spPr>
        <p:txBody>
          <a:bodyPr wrap="square" rtlCol="0" anchor="ctr">
            <a:spAutoFit/>
          </a:bodyPr>
          <a:lstStyle/>
          <a:p>
            <a:r>
              <a:rPr lang="en-US" sz="7200" b="1" i="1" dirty="0">
                <a:solidFill>
                  <a:schemeClr val="tx1">
                    <a:lumMod val="90000"/>
                    <a:lumOff val="10000"/>
                  </a:schemeClr>
                </a:solidFill>
                <a:latin typeface="Arial" panose="020B0604020202020204" pitchFamily="34" charset="0"/>
                <a:cs typeface="Arial" panose="020B0604020202020204" pitchFamily="34" charset="0"/>
              </a:rPr>
              <a:t>9:8 – 10:34</a:t>
            </a:r>
          </a:p>
        </p:txBody>
      </p:sp>
    </p:spTree>
    <p:extLst>
      <p:ext uri="{BB962C8B-B14F-4D97-AF65-F5344CB8AC3E}">
        <p14:creationId xmlns:p14="http://schemas.microsoft.com/office/powerpoint/2010/main" val="164964460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04F3DBA2-233A-09B6-A306-21A8BCA55243}"/>
              </a:ext>
            </a:extLst>
          </p:cNvPr>
          <p:cNvSpPr>
            <a:spLocks noGrp="1"/>
          </p:cNvSpPr>
          <p:nvPr>
            <p:ph type="title"/>
          </p:nvPr>
        </p:nvSpPr>
        <p:spPr>
          <a:xfrm>
            <a:off x="1270000" y="0"/>
            <a:ext cx="10414000" cy="1653288"/>
          </a:xfrm>
        </p:spPr>
        <p:txBody>
          <a:bodyPr/>
          <a:lstStyle/>
          <a:p>
            <a:pPr eaLnBrk="1" hangingPunct="1"/>
            <a:r>
              <a:rPr lang="en-US" altLang="en-US" sz="10240" b="1" dirty="0">
                <a:solidFill>
                  <a:srgbClr val="C00000"/>
                </a:solidFill>
                <a:latin typeface="Times New Roman" panose="02020603050405020304" pitchFamily="18" charset="0"/>
                <a:cs typeface="Times New Roman" panose="02020603050405020304" pitchFamily="18" charset="0"/>
              </a:rPr>
              <a:t>I</a:t>
            </a:r>
            <a:r>
              <a:rPr lang="en-US" altLang="en-US" sz="10240" b="1" cap="small" dirty="0">
                <a:solidFill>
                  <a:srgbClr val="C00000"/>
                </a:solidFill>
                <a:latin typeface="Times New Roman" panose="02020603050405020304" pitchFamily="18" charset="0"/>
                <a:cs typeface="Times New Roman" panose="02020603050405020304" pitchFamily="18" charset="0"/>
              </a:rPr>
              <a:t>saiah</a:t>
            </a:r>
          </a:p>
        </p:txBody>
      </p:sp>
      <p:sp>
        <p:nvSpPr>
          <p:cNvPr id="3" name="Bevel 2">
            <a:extLst>
              <a:ext uri="{FF2B5EF4-FFF2-40B4-BE49-F238E27FC236}">
                <a16:creationId xmlns:a16="http://schemas.microsoft.com/office/drawing/2014/main" id="{F2133AF9-E72D-451F-2C95-07144172006C}"/>
              </a:ext>
            </a:extLst>
          </p:cNvPr>
          <p:cNvSpPr/>
          <p:nvPr/>
        </p:nvSpPr>
        <p:spPr>
          <a:xfrm>
            <a:off x="0" y="1653288"/>
            <a:ext cx="13004800" cy="2994912"/>
          </a:xfrm>
          <a:prstGeom prst="bevel">
            <a:avLst/>
          </a:prstGeom>
          <a:solidFill>
            <a:srgbClr val="0070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89" b="1" dirty="0">
                <a:solidFill>
                  <a:srgbClr val="FFFFFF"/>
                </a:solidFill>
                <a:effectLst>
                  <a:outerShdw blurRad="50800" dist="50800" dir="5400000" algn="ctr" rotWithShape="0">
                    <a:schemeClr val="tx1"/>
                  </a:outerShdw>
                </a:effectLst>
                <a:latin typeface="Times New Roman" pitchFamily="18" charset="0"/>
                <a:cs typeface="Times New Roman" pitchFamily="18" charset="0"/>
              </a:rPr>
              <a:t>How Can People Have Confidence In</a:t>
            </a:r>
          </a:p>
          <a:p>
            <a:pPr algn="ctr">
              <a:defRPr/>
            </a:pPr>
            <a:r>
              <a:rPr lang="en-US" sz="5689" b="1" dirty="0">
                <a:solidFill>
                  <a:srgbClr val="FFFFFF"/>
                </a:solidFill>
                <a:effectLst>
                  <a:outerShdw blurRad="50800" dist="50800" dir="5400000" algn="ctr" rotWithShape="0">
                    <a:schemeClr val="tx1"/>
                  </a:outerShdw>
                </a:effectLst>
                <a:latin typeface="Times New Roman" pitchFamily="18" charset="0"/>
                <a:cs typeface="Times New Roman" pitchFamily="18" charset="0"/>
              </a:rPr>
              <a:t>Message Of The Prophet?</a:t>
            </a:r>
          </a:p>
        </p:txBody>
      </p:sp>
      <p:pic>
        <p:nvPicPr>
          <p:cNvPr id="6148" name="Picture 3" descr="Man Ancient 1.wmf">
            <a:extLst>
              <a:ext uri="{FF2B5EF4-FFF2-40B4-BE49-F238E27FC236}">
                <a16:creationId xmlns:a16="http://schemas.microsoft.com/office/drawing/2014/main" id="{497435E2-B6B2-313B-B2C3-1C740724C1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68907"/>
            <a:ext cx="2709333" cy="36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16017B2-B943-9821-8D05-E8B9CCD3E66D}"/>
              </a:ext>
            </a:extLst>
          </p:cNvPr>
          <p:cNvSpPr txBox="1">
            <a:spLocks noChangeArrowheads="1"/>
          </p:cNvSpPr>
          <p:nvPr/>
        </p:nvSpPr>
        <p:spPr bwMode="auto">
          <a:xfrm>
            <a:off x="0" y="4876801"/>
            <a:ext cx="2709333" cy="114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413">
                <a:latin typeface="Times New Roman" panose="02020603050405020304" pitchFamily="18" charset="0"/>
                <a:cs typeface="Times New Roman" panose="02020603050405020304" pitchFamily="18" charset="0"/>
              </a:rPr>
              <a:t>Time of Prophet</a:t>
            </a:r>
          </a:p>
        </p:txBody>
      </p:sp>
      <p:sp>
        <p:nvSpPr>
          <p:cNvPr id="7" name="TextBox 6">
            <a:extLst>
              <a:ext uri="{FF2B5EF4-FFF2-40B4-BE49-F238E27FC236}">
                <a16:creationId xmlns:a16="http://schemas.microsoft.com/office/drawing/2014/main" id="{73576A0E-3821-F180-CC5B-0DE22B4A5666}"/>
              </a:ext>
            </a:extLst>
          </p:cNvPr>
          <p:cNvSpPr txBox="1">
            <a:spLocks noChangeArrowheads="1"/>
          </p:cNvSpPr>
          <p:nvPr/>
        </p:nvSpPr>
        <p:spPr bwMode="auto">
          <a:xfrm>
            <a:off x="4768427" y="4876801"/>
            <a:ext cx="3359573" cy="114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413">
                <a:latin typeface="Times New Roman" panose="02020603050405020304" pitchFamily="18" charset="0"/>
                <a:cs typeface="Times New Roman" panose="02020603050405020304" pitchFamily="18" charset="0"/>
              </a:rPr>
              <a:t>Near Future Prophecy</a:t>
            </a:r>
          </a:p>
        </p:txBody>
      </p:sp>
      <p:sp>
        <p:nvSpPr>
          <p:cNvPr id="9223" name="TextBox 7">
            <a:extLst>
              <a:ext uri="{FF2B5EF4-FFF2-40B4-BE49-F238E27FC236}">
                <a16:creationId xmlns:a16="http://schemas.microsoft.com/office/drawing/2014/main" id="{1849A7B8-93C2-C8C2-F87C-29627D0379BB}"/>
              </a:ext>
            </a:extLst>
          </p:cNvPr>
          <p:cNvSpPr txBox="1">
            <a:spLocks noChangeArrowheads="1"/>
          </p:cNvSpPr>
          <p:nvPr/>
        </p:nvSpPr>
        <p:spPr bwMode="auto">
          <a:xfrm>
            <a:off x="9645227" y="4660053"/>
            <a:ext cx="3359573" cy="166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413">
                <a:latin typeface="Times New Roman" panose="02020603050405020304" pitchFamily="18" charset="0"/>
                <a:cs typeface="Times New Roman" panose="02020603050405020304" pitchFamily="18" charset="0"/>
              </a:rPr>
              <a:t>Distant Future Prophecy (Messianic)</a:t>
            </a:r>
          </a:p>
        </p:txBody>
      </p:sp>
      <p:sp>
        <p:nvSpPr>
          <p:cNvPr id="10" name="Arc 9">
            <a:extLst>
              <a:ext uri="{FF2B5EF4-FFF2-40B4-BE49-F238E27FC236}">
                <a16:creationId xmlns:a16="http://schemas.microsoft.com/office/drawing/2014/main" id="{65F6B5A4-06AD-01C9-94F5-ABCBA60BBC89}"/>
              </a:ext>
            </a:extLst>
          </p:cNvPr>
          <p:cNvSpPr/>
          <p:nvPr/>
        </p:nvSpPr>
        <p:spPr>
          <a:xfrm>
            <a:off x="2492587" y="6676813"/>
            <a:ext cx="3901440" cy="866987"/>
          </a:xfrm>
          <a:prstGeom prst="arc">
            <a:avLst>
              <a:gd name="adj1" fmla="val 10929391"/>
              <a:gd name="adj2" fmla="val 21543236"/>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6827"/>
          </a:p>
        </p:txBody>
      </p:sp>
      <p:sp>
        <p:nvSpPr>
          <p:cNvPr id="11" name="TextBox 10">
            <a:extLst>
              <a:ext uri="{FF2B5EF4-FFF2-40B4-BE49-F238E27FC236}">
                <a16:creationId xmlns:a16="http://schemas.microsoft.com/office/drawing/2014/main" id="{0DA484F9-AF8D-E70A-AD27-2F26FB6A38F1}"/>
              </a:ext>
            </a:extLst>
          </p:cNvPr>
          <p:cNvSpPr txBox="1">
            <a:spLocks noChangeArrowheads="1"/>
          </p:cNvSpPr>
          <p:nvPr/>
        </p:nvSpPr>
        <p:spPr bwMode="auto">
          <a:xfrm>
            <a:off x="5201920" y="7152641"/>
            <a:ext cx="2384213" cy="61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413">
                <a:latin typeface="Times New Roman" panose="02020603050405020304" pitchFamily="18" charset="0"/>
                <a:cs typeface="Times New Roman" panose="02020603050405020304" pitchFamily="18" charset="0"/>
              </a:rPr>
              <a:t>Fulfillment</a:t>
            </a:r>
          </a:p>
        </p:txBody>
      </p:sp>
      <p:sp>
        <p:nvSpPr>
          <p:cNvPr id="12" name="Arc 11">
            <a:extLst>
              <a:ext uri="{FF2B5EF4-FFF2-40B4-BE49-F238E27FC236}">
                <a16:creationId xmlns:a16="http://schemas.microsoft.com/office/drawing/2014/main" id="{33F6ACBC-9F9A-5BE1-71B4-F5A4EF73167D}"/>
              </a:ext>
            </a:extLst>
          </p:cNvPr>
          <p:cNvSpPr/>
          <p:nvPr/>
        </p:nvSpPr>
        <p:spPr>
          <a:xfrm>
            <a:off x="2059093" y="6327987"/>
            <a:ext cx="9103360" cy="758613"/>
          </a:xfrm>
          <a:prstGeom prst="arc">
            <a:avLst>
              <a:gd name="adj1" fmla="val 10795503"/>
              <a:gd name="adj2" fmla="val 16338"/>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6827"/>
          </a:p>
        </p:txBody>
      </p:sp>
      <p:sp>
        <p:nvSpPr>
          <p:cNvPr id="13" name="TextBox 12">
            <a:extLst>
              <a:ext uri="{FF2B5EF4-FFF2-40B4-BE49-F238E27FC236}">
                <a16:creationId xmlns:a16="http://schemas.microsoft.com/office/drawing/2014/main" id="{B87B3D65-C231-A833-4165-BB66F436932F}"/>
              </a:ext>
            </a:extLst>
          </p:cNvPr>
          <p:cNvSpPr txBox="1">
            <a:spLocks noChangeArrowheads="1"/>
          </p:cNvSpPr>
          <p:nvPr/>
        </p:nvSpPr>
        <p:spPr bwMode="auto">
          <a:xfrm>
            <a:off x="10078720" y="6719147"/>
            <a:ext cx="2492587" cy="61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413">
                <a:latin typeface="Times New Roman" panose="02020603050405020304" pitchFamily="18" charset="0"/>
                <a:cs typeface="Times New Roman" panose="02020603050405020304" pitchFamily="18" charset="0"/>
              </a:rPr>
              <a:t>Fulfillment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7320DDE-0E06-BC5C-637F-825D462D8371}"/>
              </a:ext>
            </a:extLst>
          </p:cNvPr>
          <p:cNvSpPr>
            <a:spLocks noGrp="1"/>
          </p:cNvSpPr>
          <p:nvPr>
            <p:ph type="title"/>
          </p:nvPr>
        </p:nvSpPr>
        <p:spPr>
          <a:xfrm>
            <a:off x="0" y="216747"/>
            <a:ext cx="13004800" cy="1625600"/>
          </a:xfrm>
        </p:spPr>
        <p:txBody>
          <a:bodyPr anchor="ctr"/>
          <a:lstStyle/>
          <a:p>
            <a:r>
              <a:rPr lang="en-US" altLang="en-US" sz="6400" b="1" dirty="0">
                <a:solidFill>
                  <a:srgbClr val="C00000"/>
                </a:solidFill>
                <a:latin typeface="Times New Roman" panose="02020603050405020304" pitchFamily="18" charset="0"/>
                <a:cs typeface="Times New Roman" panose="02020603050405020304" pitchFamily="18" charset="0"/>
              </a:rPr>
              <a:t>Historical Outline of Book of Isaiah</a:t>
            </a:r>
          </a:p>
        </p:txBody>
      </p:sp>
      <p:sp>
        <p:nvSpPr>
          <p:cNvPr id="3" name="TextBox 2">
            <a:extLst>
              <a:ext uri="{FF2B5EF4-FFF2-40B4-BE49-F238E27FC236}">
                <a16:creationId xmlns:a16="http://schemas.microsoft.com/office/drawing/2014/main" id="{20AE7CC8-875F-515B-9B84-D7442B041D1E}"/>
              </a:ext>
            </a:extLst>
          </p:cNvPr>
          <p:cNvSpPr txBox="1"/>
          <p:nvPr/>
        </p:nvSpPr>
        <p:spPr>
          <a:xfrm>
            <a:off x="279400" y="2082311"/>
            <a:ext cx="12725400" cy="6524863"/>
          </a:xfrm>
          <a:prstGeom prst="rect">
            <a:avLst/>
          </a:prstGeom>
          <a:noFill/>
        </p:spPr>
        <p:txBody>
          <a:bodyPr wrap="square">
            <a:spAutoFit/>
          </a:bodyPr>
          <a:lstStyle/>
          <a:p>
            <a:pPr marL="659261" indent="-659261" algn="l">
              <a:buFontTx/>
              <a:buAutoNum type="romanUcPeriod"/>
              <a:defRPr/>
            </a:pPr>
            <a:r>
              <a:rPr lang="en-US" sz="3800" b="1" u="sng" dirty="0">
                <a:latin typeface="Times New Roman" pitchFamily="18" charset="0"/>
                <a:cs typeface="Times New Roman" pitchFamily="18" charset="0"/>
              </a:rPr>
              <a:t>ASSYRIAN PERIOD - CONFLICT &amp; VICTORY</a:t>
            </a:r>
            <a:r>
              <a:rPr lang="en-US" sz="3800" b="1" dirty="0">
                <a:latin typeface="Times New Roman" pitchFamily="18" charset="0"/>
                <a:cs typeface="Times New Roman" pitchFamily="18" charset="0"/>
              </a:rPr>
              <a:t> (</a:t>
            </a:r>
            <a:r>
              <a:rPr lang="en-US" sz="3800" b="1" dirty="0">
                <a:solidFill>
                  <a:srgbClr val="C00000"/>
                </a:solidFill>
                <a:latin typeface="Times New Roman" pitchFamily="18" charset="0"/>
                <a:cs typeface="Times New Roman" pitchFamily="18" charset="0"/>
              </a:rPr>
              <a:t>1-39</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381738" lvl="1" indent="-731509" algn="l">
              <a:buFontTx/>
              <a:buAutoNum type="alphaUcPeriod"/>
              <a:defRPr/>
            </a:pPr>
            <a:r>
              <a:rPr lang="en-US" sz="3800" b="1" dirty="0">
                <a:latin typeface="Times New Roman" pitchFamily="18" charset="0"/>
                <a:cs typeface="Times New Roman" pitchFamily="18" charset="0"/>
              </a:rPr>
              <a:t>Prophecies Concerning Judah and Jerusalem (</a:t>
            </a:r>
            <a:r>
              <a:rPr lang="en-US" sz="3800" b="1" dirty="0">
                <a:solidFill>
                  <a:srgbClr val="C00000"/>
                </a:solidFill>
                <a:latin typeface="Times New Roman" pitchFamily="18" charset="0"/>
                <a:cs typeface="Times New Roman" pitchFamily="18" charset="0"/>
              </a:rPr>
              <a:t>1-12</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381738" lvl="1" indent="-731509" algn="l">
              <a:buFontTx/>
              <a:buAutoNum type="alphaUcPeriod"/>
              <a:defRPr/>
            </a:pPr>
            <a:r>
              <a:rPr lang="en-US" sz="3800" b="1" dirty="0">
                <a:latin typeface="Times New Roman" pitchFamily="18" charset="0"/>
                <a:cs typeface="Times New Roman" pitchFamily="18" charset="0"/>
              </a:rPr>
              <a:t>Prophecies Concerning the Nations (</a:t>
            </a:r>
            <a:r>
              <a:rPr lang="en-US" sz="3800" b="1" dirty="0">
                <a:solidFill>
                  <a:srgbClr val="C00000"/>
                </a:solidFill>
                <a:latin typeface="Times New Roman" pitchFamily="18" charset="0"/>
                <a:cs typeface="Times New Roman" pitchFamily="18" charset="0"/>
              </a:rPr>
              <a:t>13-27</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381738" lvl="1" indent="-731509" algn="l">
              <a:buFontTx/>
              <a:buAutoNum type="alphaUcPeriod"/>
              <a:defRPr/>
            </a:pPr>
            <a:r>
              <a:rPr lang="en-US" sz="3800" b="1" dirty="0">
                <a:latin typeface="Times New Roman" pitchFamily="18" charset="0"/>
                <a:cs typeface="Times New Roman" pitchFamily="18" charset="0"/>
              </a:rPr>
              <a:t>The Source of True Deliverance (</a:t>
            </a:r>
            <a:r>
              <a:rPr lang="en-US" sz="3800" b="1" dirty="0">
                <a:solidFill>
                  <a:srgbClr val="C00000"/>
                </a:solidFill>
                <a:latin typeface="Times New Roman" pitchFamily="18" charset="0"/>
                <a:cs typeface="Times New Roman" pitchFamily="18" charset="0"/>
              </a:rPr>
              <a:t>28-35</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381738" lvl="1" indent="-731509" algn="l">
              <a:buFontTx/>
              <a:buAutoNum type="alphaUcPeriod"/>
              <a:defRPr/>
            </a:pPr>
            <a:r>
              <a:rPr lang="en-US" sz="3800" b="1" dirty="0">
                <a:latin typeface="Times New Roman" pitchFamily="18" charset="0"/>
                <a:cs typeface="Times New Roman" pitchFamily="18" charset="0"/>
              </a:rPr>
              <a:t>Historical Interlude (</a:t>
            </a:r>
            <a:r>
              <a:rPr lang="en-US" sz="3800" b="1" dirty="0">
                <a:solidFill>
                  <a:srgbClr val="C00000"/>
                </a:solidFill>
                <a:latin typeface="Times New Roman" pitchFamily="18" charset="0"/>
                <a:cs typeface="Times New Roman" pitchFamily="18" charset="0"/>
              </a:rPr>
              <a:t>36-39</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381738" lvl="1" indent="-731509" algn="l">
              <a:defRPr/>
            </a:pPr>
            <a:endParaRPr lang="en-US" sz="3800" b="1" dirty="0">
              <a:latin typeface="Times New Roman" pitchFamily="18" charset="0"/>
              <a:cs typeface="Times New Roman" pitchFamily="18" charset="0"/>
            </a:endParaRPr>
          </a:p>
          <a:p>
            <a:pPr marL="806015" indent="-806015" algn="l">
              <a:defRPr/>
            </a:pPr>
            <a:r>
              <a:rPr lang="en-US" sz="3800" b="1" dirty="0">
                <a:latin typeface="Times New Roman" pitchFamily="18" charset="0"/>
                <a:cs typeface="Times New Roman" pitchFamily="18" charset="0"/>
              </a:rPr>
              <a:t>II.  </a:t>
            </a:r>
            <a:r>
              <a:rPr lang="en-US" sz="3800" b="1" u="sng" dirty="0">
                <a:latin typeface="Times New Roman" pitchFamily="18" charset="0"/>
                <a:cs typeface="Times New Roman" pitchFamily="18" charset="0"/>
              </a:rPr>
              <a:t>BABYLONIAN PERIOD - HOPE FOR TROUBLED TIMES</a:t>
            </a:r>
            <a:r>
              <a:rPr lang="en-US" sz="3800" b="1" dirty="0">
                <a:latin typeface="Times New Roman" pitchFamily="18" charset="0"/>
                <a:cs typeface="Times New Roman" pitchFamily="18" charset="0"/>
              </a:rPr>
              <a:t> (</a:t>
            </a:r>
            <a:r>
              <a:rPr lang="en-US" sz="3800" b="1" dirty="0">
                <a:solidFill>
                  <a:srgbClr val="C00000"/>
                </a:solidFill>
                <a:latin typeface="Times New Roman" pitchFamily="18" charset="0"/>
                <a:cs typeface="Times New Roman" pitchFamily="18" charset="0"/>
              </a:rPr>
              <a:t>40-66</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456245" lvl="1" indent="-806015" algn="l">
              <a:buFontTx/>
              <a:buAutoNum type="alphaUcPeriod"/>
              <a:defRPr/>
            </a:pPr>
            <a:r>
              <a:rPr lang="en-US" sz="3800" b="1" dirty="0">
                <a:latin typeface="Times New Roman" pitchFamily="18" charset="0"/>
                <a:cs typeface="Times New Roman" pitchFamily="18" charset="0"/>
              </a:rPr>
              <a:t>The One True God Versus Idols (</a:t>
            </a:r>
            <a:r>
              <a:rPr lang="en-US" sz="3800" b="1" dirty="0">
                <a:solidFill>
                  <a:srgbClr val="C00000"/>
                </a:solidFill>
                <a:latin typeface="Times New Roman" pitchFamily="18" charset="0"/>
                <a:cs typeface="Times New Roman" pitchFamily="18" charset="0"/>
              </a:rPr>
              <a:t>40-48</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456245" lvl="1" indent="-806015" algn="l">
              <a:buFontTx/>
              <a:buAutoNum type="alphaUcPeriod"/>
              <a:defRPr/>
            </a:pPr>
            <a:r>
              <a:rPr lang="en-US" sz="3800" b="1" dirty="0">
                <a:latin typeface="Times New Roman" pitchFamily="18" charset="0"/>
                <a:cs typeface="Times New Roman" pitchFamily="18" charset="0"/>
              </a:rPr>
              <a:t>Salvation through the Suffering Servant (</a:t>
            </a:r>
            <a:r>
              <a:rPr lang="en-US" sz="3800" b="1" dirty="0">
                <a:solidFill>
                  <a:srgbClr val="C00000"/>
                </a:solidFill>
                <a:latin typeface="Times New Roman" pitchFamily="18" charset="0"/>
                <a:cs typeface="Times New Roman" pitchFamily="18" charset="0"/>
              </a:rPr>
              <a:t>49-53</a:t>
            </a:r>
            <a:r>
              <a:rPr lang="en-US" sz="3800" b="1" dirty="0">
                <a:latin typeface="Times New Roman" pitchFamily="18" charset="0"/>
                <a:cs typeface="Times New Roman" pitchFamily="18" charset="0"/>
              </a:rPr>
              <a:t>)</a:t>
            </a:r>
            <a:endParaRPr lang="en-US" sz="3800" dirty="0">
              <a:latin typeface="Times New Roman" pitchFamily="18" charset="0"/>
              <a:cs typeface="Times New Roman" pitchFamily="18" charset="0"/>
            </a:endParaRPr>
          </a:p>
          <a:p>
            <a:pPr marL="1456245" lvl="1" indent="-806015" algn="l">
              <a:buFontTx/>
              <a:buAutoNum type="alphaUcPeriod"/>
              <a:defRPr/>
            </a:pPr>
            <a:r>
              <a:rPr lang="en-US" sz="3800" b="1" dirty="0">
                <a:latin typeface="Times New Roman" pitchFamily="18" charset="0"/>
                <a:cs typeface="Times New Roman" pitchFamily="18" charset="0"/>
              </a:rPr>
              <a:t>The Future Glory for God’s People (</a:t>
            </a:r>
            <a:r>
              <a:rPr lang="en-US" sz="3800" b="1" dirty="0">
                <a:solidFill>
                  <a:srgbClr val="C00000"/>
                </a:solidFill>
                <a:latin typeface="Times New Roman" pitchFamily="18" charset="0"/>
                <a:cs typeface="Times New Roman" pitchFamily="18" charset="0"/>
              </a:rPr>
              <a:t>54-66</a:t>
            </a:r>
            <a:r>
              <a:rPr lang="en-US" sz="3800" b="1" dirty="0">
                <a:latin typeface="Times New Roman" pitchFamily="18" charset="0"/>
                <a:cs typeface="Times New Roman" pitchFamily="18" charset="0"/>
              </a:rPr>
              <a:t>)</a:t>
            </a:r>
            <a:r>
              <a:rPr lang="en-US" sz="3800" dirty="0">
                <a:latin typeface="Times New Roman" pitchFamily="18" charset="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FE9D29E6-6101-E88E-7042-F49B8B79F942}"/>
              </a:ext>
            </a:extLst>
          </p:cNvPr>
          <p:cNvSpPr>
            <a:spLocks noGrp="1" noChangeArrowheads="1"/>
          </p:cNvSpPr>
          <p:nvPr>
            <p:ph type="title"/>
          </p:nvPr>
        </p:nvSpPr>
        <p:spPr>
          <a:xfrm>
            <a:off x="1270000" y="533400"/>
            <a:ext cx="10464800" cy="825500"/>
          </a:xfrm>
        </p:spPr>
        <p:txBody>
          <a:bodyPr/>
          <a:lstStyle/>
          <a:p>
            <a:pPr eaLnBrk="1" hangingPunct="1"/>
            <a:r>
              <a:rPr lang="en-US" altLang="en-US" sz="6000" b="1" dirty="0">
                <a:solidFill>
                  <a:srgbClr val="6E0500"/>
                </a:solidFill>
                <a:latin typeface="Times New Roman Bold" charset="0"/>
                <a:sym typeface="Times New Roman Bold" charset="0"/>
              </a:rPr>
              <a:t>I</a:t>
            </a:r>
            <a:r>
              <a:rPr lang="en-US" altLang="en-US" sz="6000" b="1" cap="small" dirty="0">
                <a:solidFill>
                  <a:srgbClr val="6E0500"/>
                </a:solidFill>
                <a:latin typeface="Times New Roman Bold" charset="0"/>
                <a:sym typeface="Times New Roman Bold" charset="0"/>
              </a:rPr>
              <a:t>saiah</a:t>
            </a:r>
            <a:endParaRPr lang="en-US" altLang="en-US" sz="6000" b="1" cap="small" dirty="0">
              <a:solidFill>
                <a:srgbClr val="6E0500"/>
              </a:solidFill>
              <a:latin typeface="Times New Roman Bold" charset="0"/>
              <a:ea typeface="ヒラギノ明朝 ProN W6" panose="02020300000000000000" pitchFamily="18" charset="-128"/>
              <a:sym typeface="Times New Roman Bold" charset="0"/>
            </a:endParaRPr>
          </a:p>
        </p:txBody>
      </p:sp>
      <p:sp>
        <p:nvSpPr>
          <p:cNvPr id="2" name="TextBox 1">
            <a:extLst>
              <a:ext uri="{FF2B5EF4-FFF2-40B4-BE49-F238E27FC236}">
                <a16:creationId xmlns:a16="http://schemas.microsoft.com/office/drawing/2014/main" id="{9F89EA63-A17E-BDB6-B5DC-2C89BD1412D2}"/>
              </a:ext>
            </a:extLst>
          </p:cNvPr>
          <p:cNvSpPr txBox="1"/>
          <p:nvPr/>
        </p:nvSpPr>
        <p:spPr>
          <a:xfrm>
            <a:off x="787400" y="1371600"/>
            <a:ext cx="11582400" cy="8002191"/>
          </a:xfrm>
          <a:prstGeom prst="rect">
            <a:avLst/>
          </a:prstGeom>
          <a:noFill/>
        </p:spPr>
        <p:txBody>
          <a:bodyPr wrap="square" rtlCol="0">
            <a:spAutoFit/>
          </a:bodyPr>
          <a:lstStyle/>
          <a:p>
            <a:pPr marL="571500" lvl="0" indent="-571500" algn="l">
              <a:buFont typeface="+mj-lt"/>
              <a:buAutoNum type="romanUcPeriod"/>
            </a:pPr>
            <a:r>
              <a:rPr lang="en-US" sz="3200" b="1" dirty="0">
                <a:latin typeface="Times New Roman" panose="02020603050405020304" pitchFamily="18" charset="0"/>
                <a:cs typeface="Times New Roman" panose="02020603050405020304" pitchFamily="18" charset="0"/>
              </a:rPr>
              <a:t>Discourses and Prophecies centering in Jerusalem and Judaea, (</a:t>
            </a:r>
            <a:r>
              <a:rPr lang="en-US" sz="3200" b="1" dirty="0" err="1">
                <a:latin typeface="Times New Roman" panose="02020603050405020304" pitchFamily="18" charset="0"/>
                <a:cs typeface="Times New Roman" panose="02020603050405020304" pitchFamily="18" charset="0"/>
              </a:rPr>
              <a:t>Chs</a:t>
            </a:r>
            <a:r>
              <a:rPr lang="en-US" sz="3200" b="1" dirty="0">
                <a:latin typeface="Times New Roman" panose="02020603050405020304" pitchFamily="18" charset="0"/>
                <a:cs typeface="Times New Roman" panose="02020603050405020304" pitchFamily="18" charset="0"/>
              </a:rPr>
              <a:t>. 1-12).</a:t>
            </a:r>
          </a:p>
          <a:p>
            <a:pPr marL="1028700" lvl="1" indent="-571500" algn="l">
              <a:buFont typeface="+mj-lt"/>
              <a:buAutoNum type="alphaUcPeriod"/>
            </a:pPr>
            <a:r>
              <a:rPr lang="en-US" sz="3000" dirty="0">
                <a:latin typeface="Times New Roman" panose="02020603050405020304" pitchFamily="18" charset="0"/>
                <a:cs typeface="Times New Roman" panose="02020603050405020304" pitchFamily="18" charset="0"/>
              </a:rPr>
              <a:t>Judah's social sins, (</a:t>
            </a:r>
            <a:r>
              <a:rPr lang="en-US" sz="3000" dirty="0" err="1">
                <a:latin typeface="Times New Roman" panose="02020603050405020304" pitchFamily="18" charset="0"/>
                <a:cs typeface="Times New Roman" panose="02020603050405020304" pitchFamily="18" charset="0"/>
              </a:rPr>
              <a:t>Chs</a:t>
            </a:r>
            <a:r>
              <a:rPr lang="en-US" sz="3000" dirty="0">
                <a:latin typeface="Times New Roman" panose="02020603050405020304" pitchFamily="18" charset="0"/>
                <a:cs typeface="Times New Roman" panose="02020603050405020304" pitchFamily="18" charset="0"/>
              </a:rPr>
              <a:t>. 1-5).</a:t>
            </a:r>
          </a:p>
          <a:p>
            <a:pPr marL="1485900" lvl="2" indent="-571500" algn="l">
              <a:buFont typeface="+mj-lt"/>
              <a:buAutoNum type="arabicPeriod"/>
            </a:pPr>
            <a:r>
              <a:rPr lang="en-US" sz="3000" dirty="0">
                <a:latin typeface="Times New Roman" panose="02020603050405020304" pitchFamily="18" charset="0"/>
                <a:cs typeface="Times New Roman" panose="02020603050405020304" pitchFamily="18" charset="0"/>
              </a:rPr>
              <a:t>Introduction – "The Great Arraignment," (Ch. 1).</a:t>
            </a:r>
          </a:p>
          <a:p>
            <a:pPr marL="1943100" lvl="3" indent="-571500" algn="l">
              <a:buFont typeface="+mj-lt"/>
              <a:buAutoNum type="alphaLcPeriod"/>
            </a:pPr>
            <a:r>
              <a:rPr lang="en-US" sz="3000" dirty="0">
                <a:latin typeface="Times New Roman" panose="02020603050405020304" pitchFamily="18" charset="0"/>
                <a:cs typeface="Times New Roman" panose="02020603050405020304" pitchFamily="18" charset="0"/>
              </a:rPr>
              <a:t>Thoughtlessness of Judah toward Jehovah—spiritual sickness, (vv. 1-9).</a:t>
            </a:r>
          </a:p>
          <a:p>
            <a:pPr marL="1943100" lvl="3" indent="-571500" algn="l">
              <a:buFont typeface="+mj-lt"/>
              <a:buAutoNum type="alphaLcPeriod"/>
            </a:pPr>
            <a:r>
              <a:rPr lang="en-US" sz="3000" dirty="0">
                <a:latin typeface="Times New Roman" panose="02020603050405020304" pitchFamily="18" charset="0"/>
                <a:cs typeface="Times New Roman" panose="02020603050405020304" pitchFamily="18" charset="0"/>
              </a:rPr>
              <a:t>Formalism in worship – worship made vain by wickedness vs. what God desires, (vv. 10-17).</a:t>
            </a:r>
          </a:p>
          <a:p>
            <a:pPr marL="1943100" lvl="3" indent="-571500" algn="l">
              <a:buFont typeface="+mj-lt"/>
              <a:buAutoNum type="alphaLcPeriod"/>
            </a:pPr>
            <a:r>
              <a:rPr lang="en-US" sz="3000" dirty="0">
                <a:latin typeface="Times New Roman" panose="02020603050405020304" pitchFamily="18" charset="0"/>
                <a:cs typeface="Times New Roman" panose="02020603050405020304" pitchFamily="18" charset="0"/>
              </a:rPr>
              <a:t>Pardon offered – call to reason, (vv. 18-23).</a:t>
            </a:r>
          </a:p>
          <a:p>
            <a:pPr marL="1943100" lvl="3" indent="-571500" algn="l">
              <a:buFont typeface="+mj-lt"/>
              <a:buAutoNum type="alphaLcPeriod"/>
            </a:pPr>
            <a:r>
              <a:rPr lang="en-US" sz="3000" dirty="0">
                <a:latin typeface="Times New Roman" panose="02020603050405020304" pitchFamily="18" charset="0"/>
                <a:cs typeface="Times New Roman" panose="02020603050405020304" pitchFamily="18" charset="0"/>
              </a:rPr>
              <a:t>Judgment – Salvation through judgment; purging the dross; cleansing the people, (vv. 24-31).</a:t>
            </a:r>
          </a:p>
          <a:p>
            <a:pPr marL="1485900" lvl="2" indent="-571500" algn="l">
              <a:buFont typeface="+mj-lt"/>
              <a:buAutoNum type="arabicPeriod"/>
            </a:pPr>
            <a:r>
              <a:rPr lang="en-US" sz="3000" dirty="0">
                <a:latin typeface="Times New Roman" panose="02020603050405020304" pitchFamily="18" charset="0"/>
                <a:cs typeface="Times New Roman" panose="02020603050405020304" pitchFamily="18" charset="0"/>
              </a:rPr>
              <a:t>Three distinct pictures of Zion, (</a:t>
            </a:r>
            <a:r>
              <a:rPr lang="en-US" sz="3000" dirty="0" err="1">
                <a:latin typeface="Times New Roman" panose="02020603050405020304" pitchFamily="18" charset="0"/>
                <a:cs typeface="Times New Roman" panose="02020603050405020304" pitchFamily="18" charset="0"/>
              </a:rPr>
              <a:t>Chs</a:t>
            </a:r>
            <a:r>
              <a:rPr lang="en-US" sz="3000" dirty="0">
                <a:latin typeface="Times New Roman" panose="02020603050405020304" pitchFamily="18" charset="0"/>
                <a:cs typeface="Times New Roman" panose="02020603050405020304" pitchFamily="18" charset="0"/>
              </a:rPr>
              <a:t>. 2-4).</a:t>
            </a:r>
          </a:p>
          <a:p>
            <a:pPr marL="1943100" lvl="3" indent="-571500" algn="l">
              <a:buFont typeface="+mj-lt"/>
              <a:buAutoNum type="alphaLcPeriod"/>
            </a:pPr>
            <a:r>
              <a:rPr lang="en-US" sz="3000" dirty="0">
                <a:latin typeface="Times New Roman" panose="02020603050405020304" pitchFamily="18" charset="0"/>
                <a:cs typeface="Times New Roman" panose="02020603050405020304" pitchFamily="18" charset="0"/>
              </a:rPr>
              <a:t>Jerusalem, the ideal – her future exaltation--"on time's horizon." (2:1-4).</a:t>
            </a:r>
          </a:p>
          <a:p>
            <a:pPr marL="1943100" lvl="3" indent="-571500" algn="l">
              <a:buFont typeface="+mj-lt"/>
              <a:buAutoNum type="alphaLcPeriod"/>
            </a:pPr>
            <a:r>
              <a:rPr lang="en-US" sz="3000" dirty="0">
                <a:latin typeface="Times New Roman" panose="02020603050405020304" pitchFamily="18" charset="0"/>
                <a:cs typeface="Times New Roman" panose="02020603050405020304" pitchFamily="18" charset="0"/>
              </a:rPr>
              <a:t>Jerusalem, the real – her present idolatry, "today." (2:5-4:1).</a:t>
            </a:r>
          </a:p>
          <a:p>
            <a:pPr marL="2400300" lvl="4" indent="-571500" algn="l">
              <a:buFont typeface="+mj-lt"/>
              <a:buAutoNum type="romanLcPeriod"/>
            </a:pPr>
            <a:r>
              <a:rPr lang="en-US" sz="3000" dirty="0">
                <a:latin typeface="Times New Roman" panose="02020603050405020304" pitchFamily="18" charset="0"/>
                <a:cs typeface="Times New Roman" panose="02020603050405020304" pitchFamily="18" charset="0"/>
              </a:rPr>
              <a:t>Wealth and its corruptions, (2:5-11).</a:t>
            </a:r>
          </a:p>
          <a:p>
            <a:pPr marL="2400300" lvl="4" indent="-571500" algn="l">
              <a:buFont typeface="+mj-lt"/>
              <a:buAutoNum type="romanLcPeriod"/>
            </a:pPr>
            <a:r>
              <a:rPr lang="en-US" sz="3000" dirty="0">
                <a:latin typeface="Times New Roman" panose="02020603050405020304" pitchFamily="18" charset="0"/>
                <a:cs typeface="Times New Roman" panose="02020603050405020304" pitchFamily="18" charset="0"/>
              </a:rPr>
              <a:t>Pride and idols – these must go, (2:12-22).</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89EA63-A17E-BDB6-B5DC-2C89BD1412D2}"/>
              </a:ext>
            </a:extLst>
          </p:cNvPr>
          <p:cNvSpPr txBox="1"/>
          <p:nvPr/>
        </p:nvSpPr>
        <p:spPr>
          <a:xfrm>
            <a:off x="787400" y="589401"/>
            <a:ext cx="11582400" cy="8706999"/>
          </a:xfrm>
          <a:prstGeom prst="rect">
            <a:avLst/>
          </a:prstGeom>
          <a:noFill/>
        </p:spPr>
        <p:txBody>
          <a:bodyPr wrap="square" rtlCol="0">
            <a:spAutoFit/>
          </a:bodyPr>
          <a:lstStyle/>
          <a:p>
            <a:pPr marL="571500" lvl="0" indent="-571500" algn="l">
              <a:lnSpc>
                <a:spcPct val="93000"/>
              </a:lnSpc>
              <a:buFont typeface="+mj-lt"/>
              <a:buAutoNum type="romanUcPeriod"/>
            </a:pPr>
            <a:r>
              <a:rPr lang="en-US" sz="3000" b="1" dirty="0">
                <a:latin typeface="Times New Roman" panose="02020603050405020304" pitchFamily="18" charset="0"/>
                <a:cs typeface="Times New Roman" panose="02020603050405020304" pitchFamily="18" charset="0"/>
              </a:rPr>
              <a:t>Discourses and Prophecies centering in Jerusalem and Judaea, (</a:t>
            </a:r>
            <a:r>
              <a:rPr lang="en-US" sz="3000" b="1" dirty="0" err="1">
                <a:latin typeface="Times New Roman" panose="02020603050405020304" pitchFamily="18" charset="0"/>
                <a:cs typeface="Times New Roman" panose="02020603050405020304" pitchFamily="18" charset="0"/>
              </a:rPr>
              <a:t>Chs</a:t>
            </a:r>
            <a:r>
              <a:rPr lang="en-US" sz="3000" b="1" dirty="0">
                <a:latin typeface="Times New Roman" panose="02020603050405020304" pitchFamily="18" charset="0"/>
                <a:cs typeface="Times New Roman" panose="02020603050405020304" pitchFamily="18" charset="0"/>
              </a:rPr>
              <a:t>. 1-12).</a:t>
            </a:r>
          </a:p>
          <a:p>
            <a:pPr marL="1028700" lvl="1" indent="-571500" algn="l">
              <a:lnSpc>
                <a:spcPct val="90000"/>
              </a:lnSpc>
              <a:buFont typeface="+mj-lt"/>
              <a:buAutoNum type="alphaUcPeriod"/>
            </a:pPr>
            <a:r>
              <a:rPr lang="en-US" sz="2800" dirty="0">
                <a:latin typeface="Times New Roman" panose="02020603050405020304" pitchFamily="18" charset="0"/>
                <a:cs typeface="Times New Roman" panose="02020603050405020304" pitchFamily="18" charset="0"/>
              </a:rPr>
              <a:t>Judah's social sins, (</a:t>
            </a:r>
            <a:r>
              <a:rPr lang="en-US" sz="2800" dirty="0" err="1">
                <a:latin typeface="Times New Roman" panose="02020603050405020304" pitchFamily="18" charset="0"/>
                <a:cs typeface="Times New Roman" panose="02020603050405020304" pitchFamily="18" charset="0"/>
              </a:rPr>
              <a:t>Chs</a:t>
            </a:r>
            <a:r>
              <a:rPr lang="en-US" sz="2800" dirty="0">
                <a:latin typeface="Times New Roman" panose="02020603050405020304" pitchFamily="18" charset="0"/>
                <a:cs typeface="Times New Roman" panose="02020603050405020304" pitchFamily="18" charset="0"/>
              </a:rPr>
              <a:t>. 1-5).</a:t>
            </a:r>
          </a:p>
          <a:p>
            <a:pPr marL="1485900" lvl="2" indent="-571500" algn="l">
              <a:lnSpc>
                <a:spcPct val="90000"/>
              </a:lnSpc>
              <a:buFont typeface="+mj-lt"/>
              <a:buAutoNum type="arabicPeriod"/>
            </a:pPr>
            <a:r>
              <a:rPr lang="en-US" sz="2800" dirty="0">
                <a:latin typeface="Times New Roman" panose="02020603050405020304" pitchFamily="18" charset="0"/>
                <a:cs typeface="Times New Roman" panose="02020603050405020304" pitchFamily="18" charset="0"/>
              </a:rPr>
              <a:t>Introduction – "The Great Arraignment," (Ch. 1).</a:t>
            </a:r>
          </a:p>
          <a:p>
            <a:pPr marL="1943100" lvl="3" indent="-571500" algn="l">
              <a:lnSpc>
                <a:spcPct val="90000"/>
              </a:lnSpc>
              <a:buFont typeface="+mj-lt"/>
              <a:buAutoNum type="alphaLcPeriod"/>
            </a:pPr>
            <a:r>
              <a:rPr lang="en-US" sz="2800" dirty="0">
                <a:latin typeface="Times New Roman" panose="02020603050405020304" pitchFamily="18" charset="0"/>
                <a:cs typeface="Times New Roman" panose="02020603050405020304" pitchFamily="18" charset="0"/>
              </a:rPr>
              <a:t>Thoughtlessness of Judah toward Jehovah—spiritual sickness, (vv. 1-9).</a:t>
            </a:r>
          </a:p>
          <a:p>
            <a:pPr marL="1943100" lvl="3" indent="-571500" algn="l">
              <a:lnSpc>
                <a:spcPct val="90000"/>
              </a:lnSpc>
              <a:buFont typeface="+mj-lt"/>
              <a:buAutoNum type="alphaLcPeriod"/>
            </a:pPr>
            <a:r>
              <a:rPr lang="en-US" sz="2800" dirty="0">
                <a:latin typeface="Times New Roman" panose="02020603050405020304" pitchFamily="18" charset="0"/>
                <a:cs typeface="Times New Roman" panose="02020603050405020304" pitchFamily="18" charset="0"/>
              </a:rPr>
              <a:t>Formalism in worship – worship made vain by wickedness vs. what God desires, (vv. 10-17).</a:t>
            </a:r>
          </a:p>
          <a:p>
            <a:pPr marL="1943100" lvl="3" indent="-571500" algn="l">
              <a:lnSpc>
                <a:spcPct val="90000"/>
              </a:lnSpc>
              <a:buFont typeface="+mj-lt"/>
              <a:buAutoNum type="alphaLcPeriod"/>
            </a:pPr>
            <a:r>
              <a:rPr lang="en-US" sz="2800" dirty="0">
                <a:latin typeface="Times New Roman" panose="02020603050405020304" pitchFamily="18" charset="0"/>
                <a:cs typeface="Times New Roman" panose="02020603050405020304" pitchFamily="18" charset="0"/>
              </a:rPr>
              <a:t>Pardon offered – call to reason, (vv. 18-23).</a:t>
            </a:r>
          </a:p>
          <a:p>
            <a:pPr marL="1943100" lvl="3" indent="-571500" algn="l">
              <a:lnSpc>
                <a:spcPct val="90000"/>
              </a:lnSpc>
              <a:buFont typeface="+mj-lt"/>
              <a:buAutoNum type="alphaLcPeriod"/>
            </a:pPr>
            <a:r>
              <a:rPr lang="en-US" sz="2800" dirty="0">
                <a:latin typeface="Times New Roman" panose="02020603050405020304" pitchFamily="18" charset="0"/>
                <a:cs typeface="Times New Roman" panose="02020603050405020304" pitchFamily="18" charset="0"/>
              </a:rPr>
              <a:t>Judgment – Salvation through judgment; purging the dross; cleansing the people, (vv. 24-31).</a:t>
            </a:r>
          </a:p>
          <a:p>
            <a:pPr marL="1485900" lvl="2" indent="-571500" algn="l">
              <a:lnSpc>
                <a:spcPct val="90000"/>
              </a:lnSpc>
              <a:buFont typeface="+mj-lt"/>
              <a:buAutoNum type="arabicPeriod"/>
            </a:pPr>
            <a:r>
              <a:rPr lang="en-US" sz="2800" dirty="0">
                <a:latin typeface="Times New Roman" panose="02020603050405020304" pitchFamily="18" charset="0"/>
                <a:cs typeface="Times New Roman" panose="02020603050405020304" pitchFamily="18" charset="0"/>
              </a:rPr>
              <a:t>Three distinct pictures of Zion, (</a:t>
            </a:r>
            <a:r>
              <a:rPr lang="en-US" sz="2800" dirty="0" err="1">
                <a:latin typeface="Times New Roman" panose="02020603050405020304" pitchFamily="18" charset="0"/>
                <a:cs typeface="Times New Roman" panose="02020603050405020304" pitchFamily="18" charset="0"/>
              </a:rPr>
              <a:t>Chs</a:t>
            </a:r>
            <a:r>
              <a:rPr lang="en-US" sz="2800" dirty="0">
                <a:latin typeface="Times New Roman" panose="02020603050405020304" pitchFamily="18" charset="0"/>
                <a:cs typeface="Times New Roman" panose="02020603050405020304" pitchFamily="18" charset="0"/>
              </a:rPr>
              <a:t>. 2-4).</a:t>
            </a:r>
          </a:p>
          <a:p>
            <a:pPr marL="1943100" lvl="3" indent="-571500" algn="l">
              <a:lnSpc>
                <a:spcPct val="90000"/>
              </a:lnSpc>
              <a:buFont typeface="+mj-lt"/>
              <a:buAutoNum type="alphaLcPeriod"/>
            </a:pPr>
            <a:r>
              <a:rPr lang="en-US" sz="2800" dirty="0">
                <a:latin typeface="Times New Roman" panose="02020603050405020304" pitchFamily="18" charset="0"/>
                <a:cs typeface="Times New Roman" panose="02020603050405020304" pitchFamily="18" charset="0"/>
              </a:rPr>
              <a:t>Jerusalem, the ideal – her future exaltation--"on time's horizon." (2:1-4).</a:t>
            </a:r>
          </a:p>
          <a:p>
            <a:pPr marL="1943100" lvl="3" indent="-571500" algn="l">
              <a:lnSpc>
                <a:spcPct val="90000"/>
              </a:lnSpc>
              <a:buFont typeface="+mj-lt"/>
              <a:buAutoNum type="alphaLcPeriod"/>
            </a:pPr>
            <a:r>
              <a:rPr lang="en-US" sz="2800" dirty="0">
                <a:latin typeface="Times New Roman" panose="02020603050405020304" pitchFamily="18" charset="0"/>
                <a:cs typeface="Times New Roman" panose="02020603050405020304" pitchFamily="18" charset="0"/>
              </a:rPr>
              <a:t>Jerusalem, the real – her present idolatry, "today." (2:5-4:1).</a:t>
            </a:r>
          </a:p>
          <a:p>
            <a:pPr marL="2400300" lvl="4" indent="-571500" algn="l">
              <a:lnSpc>
                <a:spcPct val="90000"/>
              </a:lnSpc>
              <a:buFont typeface="+mj-lt"/>
              <a:buAutoNum type="romanLcPeriod"/>
            </a:pPr>
            <a:r>
              <a:rPr lang="en-US" sz="2800" dirty="0">
                <a:latin typeface="Times New Roman" panose="02020603050405020304" pitchFamily="18" charset="0"/>
                <a:cs typeface="Times New Roman" panose="02020603050405020304" pitchFamily="18" charset="0"/>
              </a:rPr>
              <a:t>Wealth and its corruptions, (2:5-11).</a:t>
            </a:r>
          </a:p>
          <a:p>
            <a:pPr marL="2400300" lvl="4" indent="-571500" algn="l">
              <a:lnSpc>
                <a:spcPct val="90000"/>
              </a:lnSpc>
              <a:buFont typeface="+mj-lt"/>
              <a:buAutoNum type="romanLcPeriod"/>
            </a:pPr>
            <a:r>
              <a:rPr lang="en-US" sz="2800" dirty="0">
                <a:latin typeface="Times New Roman" panose="02020603050405020304" pitchFamily="18" charset="0"/>
                <a:cs typeface="Times New Roman" panose="02020603050405020304" pitchFamily="18" charset="0"/>
              </a:rPr>
              <a:t>Pride and idols – these must go, (2:12-22).</a:t>
            </a:r>
          </a:p>
          <a:p>
            <a:pPr marL="2400300" lvl="4" indent="-571500" algn="l">
              <a:lnSpc>
                <a:spcPct val="90000"/>
              </a:lnSpc>
              <a:buFont typeface="+mj-lt"/>
              <a:buAutoNum type="romanLcPeriod"/>
            </a:pPr>
            <a:r>
              <a:rPr lang="en-US" sz="2800" dirty="0">
                <a:latin typeface="Times New Roman" panose="02020603050405020304" pitchFamily="18" charset="0"/>
                <a:cs typeface="Times New Roman" panose="02020603050405020304" pitchFamily="18" charset="0"/>
              </a:rPr>
              <a:t>Ruling classes denounced, (3:1-12).</a:t>
            </a:r>
          </a:p>
          <a:p>
            <a:pPr marL="2400300" lvl="4" indent="-571500" algn="l">
              <a:lnSpc>
                <a:spcPct val="90000"/>
              </a:lnSpc>
              <a:buFont typeface="+mj-lt"/>
              <a:buAutoNum type="romanLcPeriod"/>
            </a:pPr>
            <a:r>
              <a:rPr lang="en-US" sz="2800" dirty="0">
                <a:latin typeface="Times New Roman" panose="02020603050405020304" pitchFamily="18" charset="0"/>
                <a:cs typeface="Times New Roman" panose="02020603050405020304" pitchFamily="18" charset="0"/>
              </a:rPr>
              <a:t>Jehovah's judgment against them, (3:13-15).</a:t>
            </a:r>
          </a:p>
          <a:p>
            <a:pPr marL="2400300" lvl="4" indent="-571500" algn="l">
              <a:lnSpc>
                <a:spcPct val="90000"/>
              </a:lnSpc>
              <a:buFont typeface="+mj-lt"/>
              <a:buAutoNum type="romanLcPeriod"/>
            </a:pPr>
            <a:r>
              <a:rPr lang="en-US" sz="2800" dirty="0">
                <a:latin typeface="Times New Roman" panose="02020603050405020304" pitchFamily="18" charset="0"/>
                <a:cs typeface="Times New Roman" panose="02020603050405020304" pitchFamily="18" charset="0"/>
              </a:rPr>
              <a:t>Wanton women rebuked for their wickedness, (3:16- 4:1).</a:t>
            </a:r>
          </a:p>
          <a:p>
            <a:pPr marL="1943100" lvl="3" indent="-571500" algn="l">
              <a:lnSpc>
                <a:spcPct val="90000"/>
              </a:lnSpc>
              <a:buFont typeface="+mj-lt"/>
              <a:buAutoNum type="alphaLcPeriod"/>
            </a:pPr>
            <a:r>
              <a:rPr lang="en-US" sz="2800" dirty="0">
                <a:latin typeface="Times New Roman" panose="02020603050405020304" pitchFamily="18" charset="0"/>
                <a:cs typeface="Times New Roman" panose="02020603050405020304" pitchFamily="18" charset="0"/>
              </a:rPr>
              <a:t>Jerusalem the redeemed – her eventual purification through travail and judgment, (4:2-6 – the prophet returns to the idea of 2:1-4).  </a:t>
            </a:r>
          </a:p>
        </p:txBody>
      </p:sp>
    </p:spTree>
    <p:extLst>
      <p:ext uri="{BB962C8B-B14F-4D97-AF65-F5344CB8AC3E}">
        <p14:creationId xmlns:p14="http://schemas.microsoft.com/office/powerpoint/2010/main" val="197533936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89EA63-A17E-BDB6-B5DC-2C89BD1412D2}"/>
              </a:ext>
            </a:extLst>
          </p:cNvPr>
          <p:cNvSpPr txBox="1"/>
          <p:nvPr/>
        </p:nvSpPr>
        <p:spPr>
          <a:xfrm>
            <a:off x="1016000" y="589401"/>
            <a:ext cx="11582400" cy="1815882"/>
          </a:xfrm>
          <a:prstGeom prst="rect">
            <a:avLst/>
          </a:prstGeom>
          <a:noFill/>
        </p:spPr>
        <p:txBody>
          <a:bodyPr wrap="square" rtlCol="0">
            <a:spAutoFit/>
          </a:bodyPr>
          <a:lstStyle/>
          <a:p>
            <a:pPr lvl="0" algn="l"/>
            <a:r>
              <a:rPr lang="en-US" sz="2800" dirty="0">
                <a:latin typeface="Times New Roman" panose="02020603050405020304" pitchFamily="18" charset="0"/>
                <a:cs typeface="Times New Roman" panose="02020603050405020304" pitchFamily="18" charset="0"/>
              </a:rPr>
              <a:t>B. The Prophet's inaugural vision and commission (ca. 740), (Ch. 6).</a:t>
            </a:r>
          </a:p>
          <a:p>
            <a:pPr marL="971550" lvl="1" indent="-514350" algn="l">
              <a:buFont typeface="+mj-lt"/>
              <a:buAutoNum type="arabicPeriod"/>
            </a:pPr>
            <a:r>
              <a:rPr lang="en-US" sz="2800" dirty="0">
                <a:latin typeface="Times New Roman" panose="02020603050405020304" pitchFamily="18" charset="0"/>
                <a:cs typeface="Times New Roman" panose="02020603050405020304" pitchFamily="18" charset="0"/>
              </a:rPr>
              <a:t>The vision – Jehovah's majesty and the prophet's woe, (vv. 1-4).</a:t>
            </a:r>
          </a:p>
          <a:p>
            <a:pPr marL="971550" lvl="1" indent="-514350" algn="l">
              <a:buFont typeface="+mj-lt"/>
              <a:buAutoNum type="arabicPeriod"/>
            </a:pPr>
            <a:r>
              <a:rPr lang="en-US" sz="2800" dirty="0">
                <a:latin typeface="Times New Roman" panose="02020603050405020304" pitchFamily="18" charset="0"/>
                <a:cs typeface="Times New Roman" panose="02020603050405020304" pitchFamily="18" charset="0"/>
              </a:rPr>
              <a:t>The call – the prophet's sanctification, (vv. 5-8).</a:t>
            </a:r>
          </a:p>
          <a:p>
            <a:pPr marL="971550" lvl="1" indent="-514350" algn="l">
              <a:buFont typeface="+mj-lt"/>
              <a:buAutoNum type="arabicPeriod"/>
            </a:pPr>
            <a:r>
              <a:rPr lang="en-US" sz="2800" dirty="0">
                <a:latin typeface="Times New Roman" panose="02020603050405020304" pitchFamily="18" charset="0"/>
                <a:cs typeface="Times New Roman" panose="02020603050405020304" pitchFamily="18" charset="0"/>
              </a:rPr>
              <a:t>The commission and message, (vv. 9-13). </a:t>
            </a:r>
          </a:p>
        </p:txBody>
      </p:sp>
    </p:spTree>
    <p:extLst>
      <p:ext uri="{BB962C8B-B14F-4D97-AF65-F5344CB8AC3E}">
        <p14:creationId xmlns:p14="http://schemas.microsoft.com/office/powerpoint/2010/main" val="8365796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89EA63-A17E-BDB6-B5DC-2C89BD1412D2}"/>
              </a:ext>
            </a:extLst>
          </p:cNvPr>
          <p:cNvSpPr txBox="1"/>
          <p:nvPr/>
        </p:nvSpPr>
        <p:spPr>
          <a:xfrm>
            <a:off x="1016000" y="589401"/>
            <a:ext cx="11582400" cy="8710077"/>
          </a:xfrm>
          <a:prstGeom prst="rect">
            <a:avLst/>
          </a:prstGeom>
          <a:noFill/>
        </p:spPr>
        <p:txBody>
          <a:bodyPr wrap="square" rtlCol="0">
            <a:spAutoFit/>
          </a:bodyPr>
          <a:lstStyle/>
          <a:p>
            <a:pPr lvl="0" algn="l"/>
            <a:r>
              <a:rPr lang="en-US" sz="2800" dirty="0">
                <a:latin typeface="Times New Roman" panose="02020603050405020304" pitchFamily="18" charset="0"/>
                <a:cs typeface="Times New Roman" panose="02020603050405020304" pitchFamily="18" charset="0"/>
              </a:rPr>
              <a:t>B. The Prophet's inaugural vision and commission (ca. 740), (Ch. 6).</a:t>
            </a:r>
          </a:p>
          <a:p>
            <a:pPr marL="971550" lvl="1" indent="-514350" algn="l">
              <a:buFont typeface="+mj-lt"/>
              <a:buAutoNum type="arabicPeriod"/>
            </a:pPr>
            <a:r>
              <a:rPr lang="en-US" sz="2800" dirty="0">
                <a:latin typeface="Times New Roman" panose="02020603050405020304" pitchFamily="18" charset="0"/>
                <a:cs typeface="Times New Roman" panose="02020603050405020304" pitchFamily="18" charset="0"/>
              </a:rPr>
              <a:t>The vision – Jehovah's majesty and the prophet's woe, (vv. 1-4).</a:t>
            </a:r>
          </a:p>
          <a:p>
            <a:pPr marL="971550" lvl="1" indent="-514350" algn="l">
              <a:buFont typeface="+mj-lt"/>
              <a:buAutoNum type="arabicPeriod"/>
            </a:pPr>
            <a:r>
              <a:rPr lang="en-US" sz="2800" dirty="0">
                <a:latin typeface="Times New Roman" panose="02020603050405020304" pitchFamily="18" charset="0"/>
                <a:cs typeface="Times New Roman" panose="02020603050405020304" pitchFamily="18" charset="0"/>
              </a:rPr>
              <a:t>The call – the prophet's sanctification, (vv. 5-8).</a:t>
            </a:r>
          </a:p>
          <a:p>
            <a:pPr marL="971550" lvl="1" indent="-514350" algn="l">
              <a:buFont typeface="+mj-lt"/>
              <a:buAutoNum type="arabicPeriod"/>
            </a:pPr>
            <a:r>
              <a:rPr lang="en-US" sz="2800" dirty="0">
                <a:latin typeface="Times New Roman" panose="02020603050405020304" pitchFamily="18" charset="0"/>
                <a:cs typeface="Times New Roman" panose="02020603050405020304" pitchFamily="18" charset="0"/>
              </a:rPr>
              <a:t>The commission and message, (vv. 9-13). </a:t>
            </a:r>
          </a:p>
          <a:p>
            <a:pPr lvl="0" algn="l"/>
            <a:r>
              <a:rPr lang="en-US" sz="2800" dirty="0">
                <a:latin typeface="Times New Roman" panose="02020603050405020304" pitchFamily="18" charset="0"/>
                <a:cs typeface="Times New Roman" panose="02020603050405020304" pitchFamily="18" charset="0"/>
              </a:rPr>
              <a:t>C. Judah's political entanglements – Isaiah as statesman, (</a:t>
            </a:r>
            <a:r>
              <a:rPr lang="en-US" sz="2800" dirty="0" err="1">
                <a:latin typeface="Times New Roman" panose="02020603050405020304" pitchFamily="18" charset="0"/>
                <a:cs typeface="Times New Roman" panose="02020603050405020304" pitchFamily="18" charset="0"/>
              </a:rPr>
              <a:t>Chs</a:t>
            </a:r>
            <a:r>
              <a:rPr lang="en-US" sz="2800" dirty="0">
                <a:latin typeface="Times New Roman" panose="02020603050405020304" pitchFamily="18" charset="0"/>
                <a:cs typeface="Times New Roman" panose="02020603050405020304" pitchFamily="18" charset="0"/>
              </a:rPr>
              <a:t>. 7-12).</a:t>
            </a:r>
          </a:p>
          <a:p>
            <a:pPr marL="971550" lvl="1" indent="-514350" algn="l">
              <a:buFont typeface="+mj-lt"/>
              <a:buAutoNum type="arabicPeriod"/>
            </a:pPr>
            <a:r>
              <a:rPr lang="en-US" sz="2800" dirty="0">
                <a:latin typeface="Times New Roman" panose="02020603050405020304" pitchFamily="18" charset="0"/>
                <a:cs typeface="Times New Roman" panose="02020603050405020304" pitchFamily="18" charset="0"/>
              </a:rPr>
              <a:t>Immanuel – history and prediction intermingled, (7:1-10:4).</a:t>
            </a:r>
          </a:p>
          <a:p>
            <a:pPr marL="1428750" lvl="2" indent="-514350" algn="l">
              <a:buFont typeface="+mj-lt"/>
              <a:buAutoNum type="alphaLcPeriod"/>
            </a:pPr>
            <a:r>
              <a:rPr lang="en-US" sz="2800" dirty="0">
                <a:latin typeface="Times New Roman" panose="02020603050405020304" pitchFamily="18" charset="0"/>
                <a:cs typeface="Times New Roman" panose="02020603050405020304" pitchFamily="18" charset="0"/>
              </a:rPr>
              <a:t>The </a:t>
            </a:r>
            <a:r>
              <a:rPr lang="en-US" sz="2800" dirty="0" err="1">
                <a:latin typeface="Times New Roman" panose="02020603050405020304" pitchFamily="18" charset="0"/>
                <a:cs typeface="Times New Roman" panose="02020603050405020304" pitchFamily="18" charset="0"/>
              </a:rPr>
              <a:t>Syro-Ephraimitic</a:t>
            </a:r>
            <a:r>
              <a:rPr lang="en-US" sz="2800" dirty="0">
                <a:latin typeface="Times New Roman" panose="02020603050405020304" pitchFamily="18" charset="0"/>
                <a:cs typeface="Times New Roman" panose="02020603050405020304" pitchFamily="18" charset="0"/>
              </a:rPr>
              <a:t> uprising, (Ch. 7).  </a:t>
            </a:r>
            <a:r>
              <a:rPr lang="en-US" sz="2800" dirty="0">
                <a:solidFill>
                  <a:srgbClr val="0070C0"/>
                </a:solidFill>
                <a:latin typeface="Times New Roman" panose="02020603050405020304" pitchFamily="18" charset="0"/>
                <a:cs typeface="Times New Roman" panose="02020603050405020304" pitchFamily="18" charset="0"/>
              </a:rPr>
              <a:t>[Ephraim – Israel; northern]</a:t>
            </a:r>
          </a:p>
          <a:p>
            <a:pPr marL="1943100" lvl="3" indent="-571500" algn="l">
              <a:buFont typeface="+mj-lt"/>
              <a:buAutoNum type="romanLcPeriod"/>
            </a:pPr>
            <a:r>
              <a:rPr lang="en-US" sz="2800" dirty="0">
                <a:latin typeface="Times New Roman" panose="02020603050405020304" pitchFamily="18" charset="0"/>
                <a:cs typeface="Times New Roman" panose="02020603050405020304" pitchFamily="18" charset="0"/>
              </a:rPr>
              <a:t>Address to Ahaz, (vv. 1-9).</a:t>
            </a:r>
          </a:p>
          <a:p>
            <a:pPr marL="1943100" lvl="3" indent="-571500" algn="l">
              <a:buFont typeface="+mj-lt"/>
              <a:buAutoNum type="romanLcPeriod"/>
            </a:pPr>
            <a:r>
              <a:rPr lang="en-US" sz="2800" dirty="0">
                <a:latin typeface="Times New Roman" panose="02020603050405020304" pitchFamily="18" charset="0"/>
                <a:cs typeface="Times New Roman" panose="02020603050405020304" pitchFamily="18" charset="0"/>
              </a:rPr>
              <a:t>No faith – sign given to the house of David (vv. 10-16).</a:t>
            </a:r>
          </a:p>
          <a:p>
            <a:pPr marL="1943100" lvl="3" indent="-571500" algn="l">
              <a:buFont typeface="+mj-lt"/>
              <a:buAutoNum type="romanLcPeriod"/>
            </a:pPr>
            <a:r>
              <a:rPr lang="en-US" sz="2800" dirty="0">
                <a:latin typeface="Times New Roman" panose="02020603050405020304" pitchFamily="18" charset="0"/>
                <a:cs typeface="Times New Roman" panose="02020603050405020304" pitchFamily="18" charset="0"/>
              </a:rPr>
              <a:t>The threat to Judah -- destruction from Assyria, (vv. 17-25).</a:t>
            </a:r>
          </a:p>
          <a:p>
            <a:pPr marL="1485900" lvl="2" indent="-571500" algn="l">
              <a:buFont typeface="+mj-lt"/>
              <a:buAutoNum type="alphaLcPeriod"/>
            </a:pPr>
            <a:r>
              <a:rPr lang="en-US" sz="2800" dirty="0">
                <a:latin typeface="Times New Roman" panose="02020603050405020304" pitchFamily="18" charset="0"/>
                <a:cs typeface="Times New Roman" panose="02020603050405020304" pitchFamily="18" charset="0"/>
              </a:rPr>
              <a:t>Isaiah 7:14 – Virgin – Found 5 times in plural, 4 times in singular:</a:t>
            </a:r>
          </a:p>
          <a:p>
            <a:pPr marL="1943100" lvl="3" indent="-571500" algn="l">
              <a:buFont typeface="+mj-lt"/>
              <a:buAutoNum type="romanLcPeriod"/>
            </a:pPr>
            <a:r>
              <a:rPr lang="en-US" sz="2800" b="1" dirty="0">
                <a:latin typeface="Times New Roman" panose="02020603050405020304" pitchFamily="18" charset="0"/>
                <a:cs typeface="Times New Roman" panose="02020603050405020304" pitchFamily="18" charset="0"/>
              </a:rPr>
              <a:t>Plural – </a:t>
            </a:r>
            <a:r>
              <a:rPr lang="en-US" sz="2800" b="1" i="1" dirty="0" err="1">
                <a:latin typeface="Times New Roman" panose="02020603050405020304" pitchFamily="18" charset="0"/>
                <a:cs typeface="Times New Roman" panose="02020603050405020304" pitchFamily="18" charset="0"/>
              </a:rPr>
              <a:t>Alamoth</a:t>
            </a:r>
            <a:endParaRPr lang="en-US" sz="2800" b="1" i="1" dirty="0">
              <a:latin typeface="Times New Roman" panose="02020603050405020304" pitchFamily="18" charset="0"/>
              <a:cs typeface="Times New Roman" panose="02020603050405020304" pitchFamily="18" charset="0"/>
            </a:endParaRPr>
          </a:p>
          <a:p>
            <a:pPr marL="2400300" lvl="4" indent="-571500" algn="l">
              <a:buFont typeface="+mj-lt"/>
              <a:buAutoNum type="alphaLcParenR"/>
            </a:pPr>
            <a:r>
              <a:rPr lang="en-US" sz="2800" dirty="0">
                <a:latin typeface="Times New Roman" panose="02020603050405020304" pitchFamily="18" charset="0"/>
                <a:cs typeface="Times New Roman" panose="02020603050405020304" pitchFamily="18" charset="0"/>
              </a:rPr>
              <a:t>Song of Sol. 1:3 – unmarried maidens who seek a husband.</a:t>
            </a:r>
          </a:p>
          <a:p>
            <a:pPr marL="2400300" lvl="4" indent="-571500" algn="l">
              <a:buFont typeface="+mj-lt"/>
              <a:buAutoNum type="alphaLcParenR"/>
            </a:pPr>
            <a:r>
              <a:rPr lang="en-US" sz="2800" dirty="0">
                <a:latin typeface="Times New Roman" panose="02020603050405020304" pitchFamily="18" charset="0"/>
                <a:cs typeface="Times New Roman" panose="02020603050405020304" pitchFamily="18" charset="0"/>
              </a:rPr>
              <a:t>Song of Sol. 6:8 – queens (married), concubines (probably married), maidens (or virgins, </a:t>
            </a:r>
            <a:r>
              <a:rPr lang="en-US" sz="2800" i="1" dirty="0" err="1">
                <a:latin typeface="Times New Roman" panose="02020603050405020304" pitchFamily="18" charset="0"/>
                <a:cs typeface="Times New Roman" panose="02020603050405020304" pitchFamily="18" charset="0"/>
              </a:rPr>
              <a:t>Alamoth</a:t>
            </a:r>
            <a:r>
              <a:rPr lang="en-US" sz="2800" dirty="0">
                <a:latin typeface="Times New Roman" panose="02020603050405020304" pitchFamily="18" charset="0"/>
                <a:cs typeface="Times New Roman" panose="02020603050405020304" pitchFamily="18" charset="0"/>
              </a:rPr>
              <a:t>)</a:t>
            </a:r>
          </a:p>
          <a:p>
            <a:pPr marL="2400300" lvl="4" indent="-571500" algn="l">
              <a:buFont typeface="+mj-lt"/>
              <a:buAutoNum type="alphaLcParenR"/>
            </a:pPr>
            <a:r>
              <a:rPr lang="en-US" sz="2800" dirty="0">
                <a:latin typeface="Times New Roman" panose="02020603050405020304" pitchFamily="18" charset="0"/>
                <a:cs typeface="Times New Roman" panose="02020603050405020304" pitchFamily="18" charset="0"/>
              </a:rPr>
              <a:t>Psalm 68:25 – “And on either side virgins with timbrels.”</a:t>
            </a:r>
          </a:p>
          <a:p>
            <a:pPr marL="2400300" lvl="4" indent="-571500" algn="l">
              <a:buFont typeface="+mj-lt"/>
              <a:buAutoNum type="alphaLcParenR"/>
            </a:pPr>
            <a:r>
              <a:rPr lang="en-US" sz="2800" dirty="0">
                <a:latin typeface="Times New Roman" panose="02020603050405020304" pitchFamily="18" charset="0"/>
                <a:cs typeface="Times New Roman" panose="02020603050405020304" pitchFamily="18" charset="0"/>
              </a:rPr>
              <a:t>Psalm 46: title – No evidence that it could be referred to a married woman.</a:t>
            </a:r>
          </a:p>
          <a:p>
            <a:pPr marL="2400300" lvl="4" indent="-571500" algn="l">
              <a:buFont typeface="+mj-lt"/>
              <a:buAutoNum type="alphaLcParenR"/>
            </a:pPr>
            <a:r>
              <a:rPr lang="en-US" sz="2800" dirty="0">
                <a:latin typeface="Times New Roman" panose="02020603050405020304" pitchFamily="18" charset="0"/>
                <a:cs typeface="Times New Roman" panose="02020603050405020304" pitchFamily="18" charset="0"/>
              </a:rPr>
              <a:t>I Chron. 15:20 – probably maidens' voices. Evident in last 2 verses there is no evidence that these "</a:t>
            </a:r>
            <a:r>
              <a:rPr lang="en-US" sz="2800" i="1" dirty="0" err="1">
                <a:latin typeface="Times New Roman" panose="02020603050405020304" pitchFamily="18" charset="0"/>
                <a:cs typeface="Times New Roman" panose="02020603050405020304" pitchFamily="18" charset="0"/>
              </a:rPr>
              <a:t>alamoth</a:t>
            </a:r>
            <a:r>
              <a:rPr lang="en-US" sz="2800" dirty="0">
                <a:latin typeface="Times New Roman" panose="02020603050405020304" pitchFamily="18" charset="0"/>
                <a:cs typeface="Times New Roman" panose="02020603050405020304" pitchFamily="18" charset="0"/>
              </a:rPr>
              <a:t>" were married.</a:t>
            </a:r>
          </a:p>
        </p:txBody>
      </p:sp>
    </p:spTree>
    <p:extLst>
      <p:ext uri="{BB962C8B-B14F-4D97-AF65-F5344CB8AC3E}">
        <p14:creationId xmlns:p14="http://schemas.microsoft.com/office/powerpoint/2010/main" val="12579106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89EA63-A17E-BDB6-B5DC-2C89BD1412D2}"/>
              </a:ext>
            </a:extLst>
          </p:cNvPr>
          <p:cNvSpPr txBox="1"/>
          <p:nvPr/>
        </p:nvSpPr>
        <p:spPr>
          <a:xfrm>
            <a:off x="787400" y="589401"/>
            <a:ext cx="11582400" cy="7017306"/>
          </a:xfrm>
          <a:prstGeom prst="rect">
            <a:avLst/>
          </a:prstGeom>
          <a:noFill/>
        </p:spPr>
        <p:txBody>
          <a:bodyPr wrap="square" rtlCol="0">
            <a:spAutoFit/>
          </a:bodyPr>
          <a:lstStyle/>
          <a:p>
            <a:pPr lvl="3" algn="l"/>
            <a:r>
              <a:rPr lang="en-US" sz="3000" dirty="0">
                <a:latin typeface="Times New Roman" panose="02020603050405020304" pitchFamily="18" charset="0"/>
                <a:cs typeface="Times New Roman" panose="02020603050405020304" pitchFamily="18" charset="0"/>
              </a:rPr>
              <a:t>ii.   </a:t>
            </a:r>
            <a:r>
              <a:rPr lang="en-US" sz="3000" b="1" dirty="0">
                <a:latin typeface="Times New Roman" panose="02020603050405020304" pitchFamily="18" charset="0"/>
                <a:cs typeface="Times New Roman" panose="02020603050405020304" pitchFamily="18" charset="0"/>
              </a:rPr>
              <a:t>Singular – </a:t>
            </a:r>
            <a:r>
              <a:rPr lang="en-US" sz="3000" b="1" i="1" dirty="0">
                <a:latin typeface="Times New Roman" panose="02020603050405020304" pitchFamily="18" charset="0"/>
                <a:cs typeface="Times New Roman" panose="02020603050405020304" pitchFamily="18" charset="0"/>
              </a:rPr>
              <a:t>Alma</a:t>
            </a:r>
          </a:p>
          <a:p>
            <a:pPr marL="2400300" lvl="4" indent="-571500" algn="l">
              <a:buFont typeface="+mj-lt"/>
              <a:buAutoNum type="alphaLcParenR"/>
            </a:pPr>
            <a:r>
              <a:rPr lang="en-US" sz="3000" dirty="0">
                <a:latin typeface="Times New Roman" panose="02020603050405020304" pitchFamily="18" charset="0"/>
                <a:cs typeface="Times New Roman" panose="02020603050405020304" pitchFamily="18" charset="0"/>
              </a:rPr>
              <a:t>Genesis 24:43 – </a:t>
            </a:r>
            <a:r>
              <a:rPr lang="en-US" sz="3000" dirty="0" err="1">
                <a:latin typeface="Times New Roman" panose="02020603050405020304" pitchFamily="18" charset="0"/>
                <a:cs typeface="Times New Roman" panose="02020603050405020304" pitchFamily="18" charset="0"/>
              </a:rPr>
              <a:t>Rebekkah</a:t>
            </a:r>
            <a:r>
              <a:rPr lang="en-US" sz="3000" dirty="0">
                <a:latin typeface="Times New Roman" panose="02020603050405020304" pitchFamily="18" charset="0"/>
                <a:cs typeface="Times New Roman" panose="02020603050405020304" pitchFamily="18" charset="0"/>
              </a:rPr>
              <a:t>, "maiden," the servant is looking for an unmarried woman for Isaac. Verse 16, she is called "a virgin (different word)”</a:t>
            </a:r>
          </a:p>
          <a:p>
            <a:pPr marL="2400300" lvl="4" indent="-571500" algn="l">
              <a:buFont typeface="+mj-lt"/>
              <a:buAutoNum type="alphaLcParenR"/>
            </a:pPr>
            <a:r>
              <a:rPr lang="en-US" sz="3000" dirty="0">
                <a:latin typeface="Times New Roman" panose="02020603050405020304" pitchFamily="18" charset="0"/>
                <a:cs typeface="Times New Roman" panose="02020603050405020304" pitchFamily="18" charset="0"/>
              </a:rPr>
              <a:t>Exodus 2:8 – Miriam, at discovery of Moses.</a:t>
            </a:r>
          </a:p>
          <a:p>
            <a:pPr marL="2400300" lvl="4" indent="-571500" algn="l">
              <a:buFont typeface="+mj-lt"/>
              <a:buAutoNum type="alphaLcParenR"/>
            </a:pPr>
            <a:r>
              <a:rPr lang="en-US" sz="3000" dirty="0">
                <a:latin typeface="Times New Roman" panose="02020603050405020304" pitchFamily="18" charset="0"/>
                <a:cs typeface="Times New Roman" panose="02020603050405020304" pitchFamily="18" charset="0"/>
              </a:rPr>
              <a:t>Proverbs 30:19 – “...the way of a man with a virgin” </a:t>
            </a:r>
          </a:p>
          <a:p>
            <a:pPr marL="2400300" lvl="4" indent="-571500" algn="l">
              <a:buFont typeface="+mj-lt"/>
              <a:buAutoNum type="alphaLcParenR"/>
            </a:pPr>
            <a:r>
              <a:rPr lang="en-US" sz="3000" dirty="0">
                <a:latin typeface="Times New Roman" panose="02020603050405020304" pitchFamily="18" charset="0"/>
                <a:cs typeface="Times New Roman" panose="02020603050405020304" pitchFamily="18" charset="0"/>
              </a:rPr>
              <a:t>Isaiah 7:14 – The virgin conceives.</a:t>
            </a:r>
          </a:p>
          <a:p>
            <a:pPr marL="1485900" lvl="2" indent="-571500" algn="l">
              <a:buFont typeface="+mj-lt"/>
              <a:buAutoNum type="alphaLcPeriod"/>
            </a:pPr>
            <a:r>
              <a:rPr lang="en-US" sz="3000" dirty="0">
                <a:latin typeface="Times New Roman" panose="02020603050405020304" pitchFamily="18" charset="0"/>
                <a:cs typeface="Times New Roman" panose="02020603050405020304" pitchFamily="18" charset="0"/>
              </a:rPr>
              <a:t>The sign of Maher-</a:t>
            </a:r>
            <a:r>
              <a:rPr lang="en-US" sz="3000" dirty="0" err="1">
                <a:latin typeface="Times New Roman" panose="02020603050405020304" pitchFamily="18" charset="0"/>
                <a:cs typeface="Times New Roman" panose="02020603050405020304" pitchFamily="18" charset="0"/>
              </a:rPr>
              <a:t>shalal</a:t>
            </a:r>
            <a:r>
              <a:rPr lang="en-US" sz="3000" dirty="0">
                <a:latin typeface="Times New Roman" panose="02020603050405020304" pitchFamily="18" charset="0"/>
                <a:cs typeface="Times New Roman" panose="02020603050405020304" pitchFamily="18" charset="0"/>
              </a:rPr>
              <a:t>-hash-</a:t>
            </a:r>
            <a:r>
              <a:rPr lang="en-US" sz="3000" dirty="0" err="1">
                <a:latin typeface="Times New Roman" panose="02020603050405020304" pitchFamily="18" charset="0"/>
                <a:cs typeface="Times New Roman" panose="02020603050405020304" pitchFamily="18" charset="0"/>
              </a:rPr>
              <a:t>baz</a:t>
            </a:r>
            <a:r>
              <a:rPr lang="en-US" sz="3000" dirty="0">
                <a:latin typeface="Times New Roman" panose="02020603050405020304" pitchFamily="18" charset="0"/>
                <a:cs typeface="Times New Roman" panose="02020603050405020304" pitchFamily="18" charset="0"/>
              </a:rPr>
              <a:t>: Jehovah, not Judah's enemies, is to be feared, (8:1-15).</a:t>
            </a:r>
          </a:p>
          <a:p>
            <a:pPr marL="1485900" lvl="2" indent="-571500" algn="l">
              <a:buFont typeface="+mj-lt"/>
              <a:buAutoNum type="alphaLcPeriod"/>
            </a:pPr>
            <a:r>
              <a:rPr lang="en-US" sz="3000" dirty="0">
                <a:latin typeface="Times New Roman" panose="02020603050405020304" pitchFamily="18" charset="0"/>
                <a:cs typeface="Times New Roman" panose="02020603050405020304" pitchFamily="18" charset="0"/>
              </a:rPr>
              <a:t>The message rejected -- now committed to Isaiah's disciples for the future, (8:16-9:7).</a:t>
            </a:r>
          </a:p>
          <a:p>
            <a:pPr marL="1943100" lvl="3" indent="-571500" algn="l">
              <a:buFont typeface="+mj-lt"/>
              <a:buAutoNum type="romanLcPeriod"/>
            </a:pPr>
            <a:r>
              <a:rPr lang="en-US" sz="3000" dirty="0">
                <a:latin typeface="Times New Roman" panose="02020603050405020304" pitchFamily="18" charset="0"/>
                <a:cs typeface="Times New Roman" panose="02020603050405020304" pitchFamily="18" charset="0"/>
              </a:rPr>
              <a:t>Darkness of the present, (8:16-22).</a:t>
            </a:r>
          </a:p>
          <a:p>
            <a:pPr lvl="4" algn="l"/>
            <a:r>
              <a:rPr lang="en-US" sz="3000" dirty="0">
                <a:latin typeface="Times New Roman" panose="02020603050405020304" pitchFamily="18" charset="0"/>
                <a:cs typeface="Times New Roman" panose="02020603050405020304" pitchFamily="18" charset="0"/>
              </a:rPr>
              <a:t>[</a:t>
            </a:r>
            <a:r>
              <a:rPr lang="en-US" sz="3000" b="1" dirty="0">
                <a:solidFill>
                  <a:srgbClr val="C00000"/>
                </a:solidFill>
                <a:latin typeface="Times New Roman" panose="02020603050405020304" pitchFamily="18" charset="0"/>
                <a:cs typeface="Times New Roman" panose="02020603050405020304" pitchFamily="18" charset="0"/>
              </a:rPr>
              <a:t>Isaiah 8:20 </a:t>
            </a:r>
            <a:r>
              <a:rPr lang="en-US" sz="3000" dirty="0">
                <a:latin typeface="Times New Roman" panose="02020603050405020304" pitchFamily="18" charset="0"/>
                <a:cs typeface="Times New Roman" panose="02020603050405020304" pitchFamily="18" charset="0"/>
              </a:rPr>
              <a:t>– </a:t>
            </a:r>
            <a:r>
              <a:rPr lang="en-US" sz="3000" dirty="0">
                <a:solidFill>
                  <a:srgbClr val="002060"/>
                </a:solidFill>
                <a:latin typeface="Times New Roman" panose="02020603050405020304" pitchFamily="18" charset="0"/>
                <a:cs typeface="Times New Roman" panose="02020603050405020304" pitchFamily="18" charset="0"/>
              </a:rPr>
              <a:t>“To the law and to the testimony! If they do not speak according to this word, it is because there is no light in them.”</a:t>
            </a:r>
            <a:r>
              <a:rPr lang="en-US" sz="30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15894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84C548-D87C-BD9F-51A5-A4E4988592E8}"/>
              </a:ext>
            </a:extLst>
          </p:cNvPr>
          <p:cNvSpPr>
            <a:spLocks noGrp="1"/>
          </p:cNvSpPr>
          <p:nvPr>
            <p:ph type="title"/>
          </p:nvPr>
        </p:nvSpPr>
        <p:spPr>
          <a:xfrm>
            <a:off x="1270000" y="558800"/>
            <a:ext cx="10464800" cy="1270000"/>
          </a:xfrm>
        </p:spPr>
        <p:txBody>
          <a:bodyPr/>
          <a:lstStyle/>
          <a:p>
            <a:r>
              <a:rPr lang="en-US" sz="4800" b="1" dirty="0">
                <a:solidFill>
                  <a:srgbClr val="C00000"/>
                </a:solidFill>
                <a:latin typeface="Times New Roman" panose="02020603050405020304" pitchFamily="18" charset="0"/>
                <a:cs typeface="Times New Roman" panose="02020603050405020304" pitchFamily="18" charset="0"/>
              </a:rPr>
              <a:t>Contrasts to Remember</a:t>
            </a:r>
          </a:p>
        </p:txBody>
      </p:sp>
      <p:sp>
        <p:nvSpPr>
          <p:cNvPr id="5" name="Content Placeholder 4">
            <a:extLst>
              <a:ext uri="{FF2B5EF4-FFF2-40B4-BE49-F238E27FC236}">
                <a16:creationId xmlns:a16="http://schemas.microsoft.com/office/drawing/2014/main" id="{F913D912-6F29-CAEF-D4BA-AE3236A0EF3A}"/>
              </a:ext>
            </a:extLst>
          </p:cNvPr>
          <p:cNvSpPr>
            <a:spLocks noGrp="1"/>
          </p:cNvSpPr>
          <p:nvPr>
            <p:ph sz="half" idx="1"/>
          </p:nvPr>
        </p:nvSpPr>
        <p:spPr>
          <a:xfrm>
            <a:off x="650875" y="1600200"/>
            <a:ext cx="5775325" cy="7620000"/>
          </a:xfrm>
        </p:spPr>
        <p:txBody>
          <a:bodyPr/>
          <a:lstStyle/>
          <a:p>
            <a:pPr marL="468313" indent="-347663">
              <a:spcBef>
                <a:spcPts val="0"/>
              </a:spcBef>
              <a:spcAft>
                <a:spcPts val="1000"/>
              </a:spcAft>
              <a:buSzPct val="100000"/>
            </a:pPr>
            <a:r>
              <a:rPr lang="en-US" sz="3400" dirty="0">
                <a:latin typeface="Times New Roman" panose="02020603050405020304" pitchFamily="18" charset="0"/>
                <a:cs typeface="Times New Roman" panose="02020603050405020304" pitchFamily="18" charset="0"/>
              </a:rPr>
              <a:t>God’s faithful remnant</a:t>
            </a:r>
          </a:p>
          <a:p>
            <a:pPr marL="468313" indent="-347663">
              <a:spcBef>
                <a:spcPts val="0"/>
              </a:spcBef>
              <a:spcAft>
                <a:spcPts val="1000"/>
              </a:spcAft>
              <a:buSzPct val="100000"/>
            </a:pPr>
            <a:r>
              <a:rPr lang="en-US" sz="3400" dirty="0">
                <a:latin typeface="Times New Roman" panose="02020603050405020304" pitchFamily="18" charset="0"/>
                <a:cs typeface="Times New Roman" panose="02020603050405020304" pitchFamily="18" charset="0"/>
              </a:rPr>
              <a:t>Assurance found in God</a:t>
            </a:r>
          </a:p>
          <a:p>
            <a:pPr marL="468313" indent="-347663">
              <a:spcBef>
                <a:spcPts val="0"/>
              </a:spcBef>
              <a:spcAft>
                <a:spcPts val="1000"/>
              </a:spcAft>
              <a:buSzPct val="100000"/>
            </a:pPr>
            <a:r>
              <a:rPr lang="en-US" sz="3400" dirty="0">
                <a:latin typeface="Times New Roman" panose="02020603050405020304" pitchFamily="18" charset="0"/>
                <a:cs typeface="Times New Roman" panose="02020603050405020304" pitchFamily="18" charset="0"/>
              </a:rPr>
              <a:t>Belief in God’s word</a:t>
            </a:r>
          </a:p>
          <a:p>
            <a:pPr marL="468313" indent="-347663">
              <a:spcBef>
                <a:spcPts val="0"/>
              </a:spcBef>
              <a:spcAft>
                <a:spcPts val="1000"/>
              </a:spcAft>
              <a:buSzPct val="100000"/>
            </a:pPr>
            <a:r>
              <a:rPr lang="en-US" sz="3400" dirty="0">
                <a:latin typeface="Times New Roman" panose="02020603050405020304" pitchFamily="18" charset="0"/>
                <a:cs typeface="Times New Roman" panose="02020603050405020304" pitchFamily="18" charset="0"/>
              </a:rPr>
              <a:t>Take hope in God’s signs</a:t>
            </a:r>
          </a:p>
          <a:p>
            <a:pPr marL="468313" indent="-347663">
              <a:spcBef>
                <a:spcPts val="0"/>
              </a:spcBef>
              <a:spcAft>
                <a:spcPts val="1000"/>
              </a:spcAft>
              <a:buSzPct val="100000"/>
            </a:pPr>
            <a:r>
              <a:rPr lang="en-US" sz="3400" dirty="0">
                <a:latin typeface="Times New Roman" panose="02020603050405020304" pitchFamily="18" charset="0"/>
                <a:cs typeface="Times New Roman" panose="02020603050405020304" pitchFamily="18" charset="0"/>
              </a:rPr>
              <a:t>See hope in destruction of the wicked &amp; their ways</a:t>
            </a:r>
          </a:p>
          <a:p>
            <a:pPr marL="468313" indent="-347663">
              <a:spcBef>
                <a:spcPts val="0"/>
              </a:spcBef>
              <a:spcAft>
                <a:spcPts val="1000"/>
              </a:spcAft>
              <a:buSzPct val="100000"/>
            </a:pPr>
            <a:r>
              <a:rPr lang="en-US" sz="3400" dirty="0">
                <a:latin typeface="Times New Roman" panose="02020603050405020304" pitchFamily="18" charset="0"/>
                <a:cs typeface="Times New Roman" panose="02020603050405020304" pitchFamily="18" charset="0"/>
              </a:rPr>
              <a:t>See destruction of wicked as preparation for faithful remnant</a:t>
            </a:r>
          </a:p>
          <a:p>
            <a:pPr marL="468313" indent="-347663">
              <a:spcBef>
                <a:spcPts val="0"/>
              </a:spcBef>
              <a:spcAft>
                <a:spcPts val="1000"/>
              </a:spcAft>
              <a:buSzPct val="100000"/>
            </a:pPr>
            <a:r>
              <a:rPr lang="en-US" sz="3400" dirty="0">
                <a:latin typeface="Times New Roman" panose="02020603050405020304" pitchFamily="18" charset="0"/>
                <a:cs typeface="Times New Roman" panose="02020603050405020304" pitchFamily="18" charset="0"/>
              </a:rPr>
              <a:t>Ask for hastening of judgment</a:t>
            </a:r>
          </a:p>
          <a:p>
            <a:pPr marL="468313" indent="-347663">
              <a:spcBef>
                <a:spcPts val="0"/>
              </a:spcBef>
              <a:spcAft>
                <a:spcPts val="1000"/>
              </a:spcAft>
              <a:buSzPct val="100000"/>
            </a:pPr>
            <a:r>
              <a:rPr lang="en-US" sz="3400" dirty="0">
                <a:latin typeface="Times New Roman" panose="02020603050405020304" pitchFamily="18" charset="0"/>
                <a:cs typeface="Times New Roman" panose="02020603050405020304" pitchFamily="18" charset="0"/>
              </a:rPr>
              <a:t>Driven to the light of truth</a:t>
            </a:r>
          </a:p>
        </p:txBody>
      </p:sp>
      <p:sp>
        <p:nvSpPr>
          <p:cNvPr id="6" name="Content Placeholder 5">
            <a:extLst>
              <a:ext uri="{FF2B5EF4-FFF2-40B4-BE49-F238E27FC236}">
                <a16:creationId xmlns:a16="http://schemas.microsoft.com/office/drawing/2014/main" id="{F7607917-C7EC-7C70-6BD7-C0732EAD30FC}"/>
              </a:ext>
            </a:extLst>
          </p:cNvPr>
          <p:cNvSpPr>
            <a:spLocks noGrp="1"/>
          </p:cNvSpPr>
          <p:nvPr>
            <p:ph sz="half" idx="2"/>
          </p:nvPr>
        </p:nvSpPr>
        <p:spPr>
          <a:xfrm>
            <a:off x="6442075" y="1600200"/>
            <a:ext cx="6080125" cy="7924800"/>
          </a:xfrm>
        </p:spPr>
        <p:txBody>
          <a:bodyPr/>
          <a:lstStyle/>
          <a:p>
            <a:pPr marL="468313" indent="-347663">
              <a:spcBef>
                <a:spcPts val="0"/>
              </a:spcBef>
              <a:spcAft>
                <a:spcPts val="1000"/>
              </a:spcAft>
              <a:buSzPct val="100000"/>
            </a:pPr>
            <a:r>
              <a:rPr lang="en-US" sz="3400" dirty="0">
                <a:latin typeface="Times New Roman" panose="02020603050405020304" pitchFamily="18" charset="0"/>
                <a:cs typeface="Times New Roman" panose="02020603050405020304" pitchFamily="18" charset="0"/>
              </a:rPr>
              <a:t>Unfaithful people</a:t>
            </a:r>
          </a:p>
          <a:p>
            <a:pPr marL="468313" indent="-347663">
              <a:spcBef>
                <a:spcPts val="0"/>
              </a:spcBef>
              <a:spcAft>
                <a:spcPts val="1000"/>
              </a:spcAft>
              <a:buSzPct val="100000"/>
            </a:pPr>
            <a:r>
              <a:rPr lang="en-US" sz="3400" dirty="0">
                <a:latin typeface="Times New Roman" panose="02020603050405020304" pitchFamily="18" charset="0"/>
                <a:cs typeface="Times New Roman" panose="02020603050405020304" pitchFamily="18" charset="0"/>
              </a:rPr>
              <a:t>Assurance in alliances, etc.</a:t>
            </a:r>
          </a:p>
          <a:p>
            <a:pPr marL="468313" indent="-347663">
              <a:spcBef>
                <a:spcPts val="0"/>
              </a:spcBef>
              <a:spcAft>
                <a:spcPts val="1000"/>
              </a:spcAft>
              <a:buSzPct val="100000"/>
            </a:pPr>
            <a:r>
              <a:rPr lang="en-US" sz="3400" dirty="0">
                <a:latin typeface="Times New Roman" panose="02020603050405020304" pitchFamily="18" charset="0"/>
                <a:cs typeface="Times New Roman" panose="02020603050405020304" pitchFamily="18" charset="0"/>
              </a:rPr>
              <a:t>Disbelief &amp; Disregard of word</a:t>
            </a:r>
          </a:p>
          <a:p>
            <a:pPr marL="468313" indent="-347663">
              <a:spcBef>
                <a:spcPts val="0"/>
              </a:spcBef>
              <a:spcAft>
                <a:spcPts val="1000"/>
              </a:spcAft>
              <a:buSzPct val="100000"/>
            </a:pPr>
            <a:r>
              <a:rPr lang="en-US" sz="3400" dirty="0">
                <a:latin typeface="Times New Roman" panose="02020603050405020304" pitchFamily="18" charset="0"/>
                <a:cs typeface="Times New Roman" panose="02020603050405020304" pitchFamily="18" charset="0"/>
              </a:rPr>
              <a:t>Seek assurance in other ways</a:t>
            </a:r>
          </a:p>
          <a:p>
            <a:pPr marL="468313" indent="-347663">
              <a:spcBef>
                <a:spcPts val="0"/>
              </a:spcBef>
              <a:spcAft>
                <a:spcPts val="1000"/>
              </a:spcAft>
              <a:buSzPct val="100000"/>
            </a:pPr>
            <a:r>
              <a:rPr lang="en-US" sz="3400" dirty="0">
                <a:latin typeface="Times New Roman" panose="02020603050405020304" pitchFamily="18" charset="0"/>
                <a:cs typeface="Times New Roman" panose="02020603050405020304" pitchFamily="18" charset="0"/>
              </a:rPr>
              <a:t>Look at destruction of physical Israel as utter loss</a:t>
            </a:r>
          </a:p>
          <a:p>
            <a:pPr marL="468313" indent="-347663">
              <a:spcBef>
                <a:spcPts val="0"/>
              </a:spcBef>
              <a:spcAft>
                <a:spcPts val="1000"/>
              </a:spcAft>
              <a:buSzPct val="100000"/>
            </a:pPr>
            <a:r>
              <a:rPr lang="en-US" sz="3400" dirty="0">
                <a:latin typeface="Times New Roman" panose="02020603050405020304" pitchFamily="18" charset="0"/>
                <a:cs typeface="Times New Roman" panose="02020603050405020304" pitchFamily="18" charset="0"/>
              </a:rPr>
              <a:t>Look at destruction of Israel as reason for rejection of faith in God</a:t>
            </a:r>
          </a:p>
          <a:p>
            <a:pPr marL="468313" indent="-347663">
              <a:spcBef>
                <a:spcPts val="0"/>
              </a:spcBef>
              <a:spcAft>
                <a:spcPts val="1000"/>
              </a:spcAft>
              <a:buSzPct val="100000"/>
            </a:pPr>
            <a:r>
              <a:rPr lang="en-US" sz="3400" dirty="0">
                <a:latin typeface="Times New Roman" panose="02020603050405020304" pitchFamily="18" charset="0"/>
                <a:cs typeface="Times New Roman" panose="02020603050405020304" pitchFamily="18" charset="0"/>
              </a:rPr>
              <a:t>Refuse to believe that destruction is truly coming</a:t>
            </a:r>
          </a:p>
          <a:p>
            <a:pPr marL="468313" indent="-347663">
              <a:spcBef>
                <a:spcPts val="0"/>
              </a:spcBef>
              <a:spcAft>
                <a:spcPts val="1000"/>
              </a:spcAft>
              <a:buSzPct val="100000"/>
            </a:pPr>
            <a:r>
              <a:rPr lang="en-US" sz="3400" dirty="0">
                <a:latin typeface="Times New Roman" panose="02020603050405020304" pitchFamily="18" charset="0"/>
                <a:cs typeface="Times New Roman" panose="02020603050405020304" pitchFamily="18" charset="0"/>
              </a:rPr>
              <a:t>“They will be driven into darkness”</a:t>
            </a:r>
          </a:p>
        </p:txBody>
      </p:sp>
    </p:spTree>
    <p:extLst>
      <p:ext uri="{BB962C8B-B14F-4D97-AF65-F5344CB8AC3E}">
        <p14:creationId xmlns:p14="http://schemas.microsoft.com/office/powerpoint/2010/main" val="3654372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left)">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left)">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wipe(left)">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left)">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wipe(left)">
                                      <p:cBhvr>
                                        <p:cTn id="47" dur="5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wipe(left)">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Effect transition="in" filter="wipe(left)">
                                      <p:cBhvr>
                                        <p:cTn id="57" dur="500"/>
                                        <p:tgtEl>
                                          <p:spTgt spid="5">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wipe(left)">
                                      <p:cBhvr>
                                        <p:cTn id="62" dur="500"/>
                                        <p:tgtEl>
                                          <p:spTgt spid="6">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animEffect transition="in" filter="wipe(left)">
                                      <p:cBhvr>
                                        <p:cTn id="67" dur="500"/>
                                        <p:tgtEl>
                                          <p:spTgt spid="5">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txEl>
                                              <p:pRg st="6" end="6"/>
                                            </p:txEl>
                                          </p:spTgt>
                                        </p:tgtEl>
                                        <p:attrNameLst>
                                          <p:attrName>style.visibility</p:attrName>
                                        </p:attrNameLst>
                                      </p:cBhvr>
                                      <p:to>
                                        <p:strVal val="visible"/>
                                      </p:to>
                                    </p:set>
                                    <p:animEffect transition="in" filter="wipe(left)">
                                      <p:cBhvr>
                                        <p:cTn id="72" dur="500"/>
                                        <p:tgtEl>
                                          <p:spTgt spid="6">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
                                            <p:txEl>
                                              <p:pRg st="7" end="7"/>
                                            </p:txEl>
                                          </p:spTgt>
                                        </p:tgtEl>
                                        <p:attrNameLst>
                                          <p:attrName>style.visibility</p:attrName>
                                        </p:attrNameLst>
                                      </p:cBhvr>
                                      <p:to>
                                        <p:strVal val="visible"/>
                                      </p:to>
                                    </p:set>
                                    <p:animEffect transition="in" filter="wipe(left)">
                                      <p:cBhvr>
                                        <p:cTn id="77" dur="500"/>
                                        <p:tgtEl>
                                          <p:spTgt spid="5">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animEffect transition="in" filter="wipe(left)">
                                      <p:cBhvr>
                                        <p:cTn id="8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Subtitle">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 Top">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 Top">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1309</TotalTime>
  <Pages>0</Pages>
  <Words>1767</Words>
  <Characters>0</Characters>
  <Application>Microsoft Macintosh PowerPoint</Application>
  <PresentationFormat>Custom</PresentationFormat>
  <Lines>0</Lines>
  <Paragraphs>137</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Comic Sans MS</vt:lpstr>
      <vt:lpstr>Papyrus</vt:lpstr>
      <vt:lpstr>Times New Roman</vt:lpstr>
      <vt:lpstr>Times New Roman Bold</vt:lpstr>
      <vt:lpstr>Title &amp; Subtitle</vt:lpstr>
      <vt:lpstr>Title - Top</vt:lpstr>
      <vt:lpstr>PowerPoint Presentation</vt:lpstr>
      <vt:lpstr>Isaiah</vt:lpstr>
      <vt:lpstr>Historical Outline of Book of Isaiah</vt:lpstr>
      <vt:lpstr>Isaiah</vt:lpstr>
      <vt:lpstr>PowerPoint Presentation</vt:lpstr>
      <vt:lpstr>PowerPoint Presentation</vt:lpstr>
      <vt:lpstr>PowerPoint Presentation</vt:lpstr>
      <vt:lpstr>PowerPoint Presentation</vt:lpstr>
      <vt:lpstr>Contrasts to Remember</vt:lpstr>
      <vt:lpstr>PowerPoint Presentation</vt:lpstr>
      <vt:lpstr>Isaiah 9:1-7 (NASB)</vt:lpstr>
      <vt:lpstr>Questions</vt:lpstr>
      <vt:lpstr>Questions</vt:lpstr>
      <vt:lpstr>ISAIAH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of GALATIANS</dc:title>
  <dc:creator>Harry</dc:creator>
  <cp:lastModifiedBy>Harry Osborne</cp:lastModifiedBy>
  <cp:revision>11</cp:revision>
  <dcterms:modified xsi:type="dcterms:W3CDTF">2022-06-08T20:02:36Z</dcterms:modified>
</cp:coreProperties>
</file>