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71" r:id="rId3"/>
    <p:sldId id="263" r:id="rId4"/>
    <p:sldId id="264" r:id="rId5"/>
    <p:sldId id="274" r:id="rId6"/>
    <p:sldId id="275" r:id="rId7"/>
    <p:sldId id="276" r:id="rId8"/>
    <p:sldId id="272" r:id="rId9"/>
    <p:sldId id="273" r:id="rId10"/>
    <p:sldId id="268" r:id="rId1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941100"/>
    <a:srgbClr val="FFFF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9"/>
    <p:restoredTop sz="96405"/>
  </p:normalViewPr>
  <p:slideViewPr>
    <p:cSldViewPr>
      <p:cViewPr>
        <p:scale>
          <a:sx n="77" d="100"/>
          <a:sy n="77" d="100"/>
        </p:scale>
        <p:origin x="1488" y="5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050CD-9084-964D-A153-0FA2EAAB8E96}" type="datetimeFigureOut">
              <a:rPr lang="en-US" smtClean="0"/>
              <a:t>7/2/22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4B0DF-33D3-A74F-9F01-32B59AF7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680FF-732A-DC27-E020-0B763389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0"/>
            <a:ext cx="13004800" cy="975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AC4CE-EF00-A1BF-379A-61F02B646E71}"/>
              </a:ext>
            </a:extLst>
          </p:cNvPr>
          <p:cNvSpPr txBox="1"/>
          <p:nvPr/>
        </p:nvSpPr>
        <p:spPr>
          <a:xfrm>
            <a:off x="7340600" y="4754940"/>
            <a:ext cx="56591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Isaiah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399BC-E5C1-56C4-4517-F72323390AC9}"/>
              </a:ext>
            </a:extLst>
          </p:cNvPr>
          <p:cNvSpPr txBox="1"/>
          <p:nvPr/>
        </p:nvSpPr>
        <p:spPr>
          <a:xfrm>
            <a:off x="7188200" y="4092714"/>
            <a:ext cx="581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Studies in the Book of</a:t>
            </a:r>
          </a:p>
        </p:txBody>
      </p:sp>
    </p:spTree>
    <p:extLst>
      <p:ext uri="{BB962C8B-B14F-4D97-AF65-F5344CB8AC3E}">
        <p14:creationId xmlns:p14="http://schemas.microsoft.com/office/powerpoint/2010/main" val="1726958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4F3DBA2-233A-09B6-A306-21A8BCA5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0"/>
            <a:ext cx="10414000" cy="1653288"/>
          </a:xfrm>
        </p:spPr>
        <p:txBody>
          <a:bodyPr/>
          <a:lstStyle/>
          <a:p>
            <a:pPr eaLnBrk="1" hangingPunct="1"/>
            <a:r>
              <a:rPr lang="en-US" altLang="en-US" sz="1024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024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saiah</a:t>
            </a:r>
          </a:p>
        </p:txBody>
      </p:sp>
      <p:sp>
        <p:nvSpPr>
          <p:cNvPr id="3" name="Bevel 2">
            <a:extLst>
              <a:ext uri="{FF2B5EF4-FFF2-40B4-BE49-F238E27FC236}">
                <a16:creationId xmlns:a16="http://schemas.microsoft.com/office/drawing/2014/main" id="{F2133AF9-E72D-451F-2C95-07144172006C}"/>
              </a:ext>
            </a:extLst>
          </p:cNvPr>
          <p:cNvSpPr/>
          <p:nvPr/>
        </p:nvSpPr>
        <p:spPr>
          <a:xfrm>
            <a:off x="0" y="1653288"/>
            <a:ext cx="13004800" cy="2994912"/>
          </a:xfrm>
          <a:prstGeom prst="bevel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89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How Can People Have Confidence In</a:t>
            </a:r>
          </a:p>
          <a:p>
            <a:pPr algn="ctr">
              <a:defRPr/>
            </a:pPr>
            <a:r>
              <a:rPr lang="en-US" sz="5689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Message Of The Prophet?</a:t>
            </a:r>
          </a:p>
        </p:txBody>
      </p:sp>
      <p:pic>
        <p:nvPicPr>
          <p:cNvPr id="6148" name="Picture 3" descr="Man Ancient 1.wmf">
            <a:extLst>
              <a:ext uri="{FF2B5EF4-FFF2-40B4-BE49-F238E27FC236}">
                <a16:creationId xmlns:a16="http://schemas.microsoft.com/office/drawing/2014/main" id="{497435E2-B6B2-313B-B2C3-1C740724C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907"/>
            <a:ext cx="2709333" cy="36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6017B2-B943-9821-8D05-E8B9CCD3E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1"/>
            <a:ext cx="2709333" cy="11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Time of Prophet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76A0E-3821-F180-CC5B-0DE22B4A5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27" y="4876801"/>
            <a:ext cx="3359573" cy="11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Near Future Prophecy</a:t>
            </a: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1849A7B8-93C2-C8C2-F87C-29627D03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227" y="4660053"/>
            <a:ext cx="3359573" cy="1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Distant Future Prophecy (Messianic)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5F6B5A4-06AD-01C9-94F5-ABCBA60BBC89}"/>
              </a:ext>
            </a:extLst>
          </p:cNvPr>
          <p:cNvSpPr/>
          <p:nvPr/>
        </p:nvSpPr>
        <p:spPr>
          <a:xfrm>
            <a:off x="2492587" y="6676813"/>
            <a:ext cx="3901440" cy="866987"/>
          </a:xfrm>
          <a:prstGeom prst="arc">
            <a:avLst>
              <a:gd name="adj1" fmla="val 10929391"/>
              <a:gd name="adj2" fmla="val 21543236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682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484F9-AF8D-E70A-AD27-2F26FB6A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920" y="7152641"/>
            <a:ext cx="2384213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Fulfillment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3F6ACBC-9F9A-5BE1-71B4-F5A4EF73167D}"/>
              </a:ext>
            </a:extLst>
          </p:cNvPr>
          <p:cNvSpPr/>
          <p:nvPr/>
        </p:nvSpPr>
        <p:spPr>
          <a:xfrm>
            <a:off x="2059093" y="6327987"/>
            <a:ext cx="9103360" cy="758613"/>
          </a:xfrm>
          <a:prstGeom prst="arc">
            <a:avLst>
              <a:gd name="adj1" fmla="val 10795503"/>
              <a:gd name="adj2" fmla="val 1633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6827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B3D65-C231-A833-4165-BB66F436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720" y="6719147"/>
            <a:ext cx="2492587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13">
                <a:latin typeface="Times New Roman" panose="02020603050405020304" pitchFamily="18" charset="0"/>
                <a:cs typeface="Times New Roman" panose="02020603050405020304" pitchFamily="18" charset="0"/>
              </a:rPr>
              <a:t>Fulfillment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320DDE-0E06-BC5C-637F-825D462D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747"/>
            <a:ext cx="13004800" cy="1625600"/>
          </a:xfrm>
        </p:spPr>
        <p:txBody>
          <a:bodyPr anchor="ctr"/>
          <a:lstStyle/>
          <a:p>
            <a:r>
              <a:rPr lang="en-US" altLang="en-US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Outline of Book of 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E7CC8-875F-515B-9B84-D7442B041D1E}"/>
              </a:ext>
            </a:extLst>
          </p:cNvPr>
          <p:cNvSpPr txBox="1"/>
          <p:nvPr/>
        </p:nvSpPr>
        <p:spPr>
          <a:xfrm>
            <a:off x="279400" y="2082311"/>
            <a:ext cx="127254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9261" indent="-659261" algn="l">
              <a:buFontTx/>
              <a:buAutoNum type="romanUcPeriod"/>
              <a:defRPr/>
            </a:pP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ASSYRIAN PERIOD - CONFLICT &amp; VICTORY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1-39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Prophecies Concerning Judah and Jerusalem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1-12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Prophecies Concerning the Nations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13-27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The Source of True Deliverance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28-35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Historical Interlude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36-39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381738" lvl="1" indent="-731509" algn="l">
              <a:defRPr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806015" indent="-806015" algn="l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BABYLONIAN PERIOD - HOPE FOR TROUBLED TIMES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40-66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456245" lvl="1" indent="-806015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The One True God Versus Idols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40-48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456245" lvl="1" indent="-806015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Salvation through the Suffering Servant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49-53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1456245" lvl="1" indent="-806015" algn="l">
              <a:buFontTx/>
              <a:buAutoNum type="alphaUcPeriod"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The Future Glory for God’s People (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54-66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7348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"/>
              </a:spcAft>
              <a:buFont typeface="+mj-lt"/>
              <a:buAutoNum type="romanU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Discourses and Prophecies centering in Jerusalem and Judaea, (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1-12).</a:t>
            </a:r>
          </a:p>
          <a:p>
            <a:pPr marL="1028700" lvl="1" indent="-571500" algn="l">
              <a:spcAft>
                <a:spcPts val="300"/>
              </a:spcAft>
              <a:buFont typeface="+mj-lt"/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Judah's social sins,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1-5).</a:t>
            </a:r>
          </a:p>
          <a:p>
            <a:pPr lvl="1" algn="l">
              <a:spcAft>
                <a:spcPts val="300"/>
              </a:spcAft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Prophet's inaugural vision and commission (ca. 740), (Ch. 6).</a:t>
            </a:r>
          </a:p>
          <a:p>
            <a:pPr lvl="1" algn="l">
              <a:spcAft>
                <a:spcPts val="300"/>
              </a:spcAft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Judah's political entanglements – Isaiah as statesman,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7-12).</a:t>
            </a:r>
          </a:p>
          <a:p>
            <a:pPr marL="1428750" lvl="2" indent="-514350" algn="l">
              <a:spcAft>
                <a:spcPts val="300"/>
              </a:spcAft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Immanuel – history and prediction intermingled, (7:1-10:4).</a:t>
            </a:r>
          </a:p>
          <a:p>
            <a:pPr marL="1428750" lvl="2" indent="-514350" algn="l">
              <a:spcAft>
                <a:spcPts val="300"/>
              </a:spcAft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Assyria – the rod of Jehovah's anger, (10:5-34).</a:t>
            </a:r>
          </a:p>
          <a:p>
            <a:pPr marL="1428750" lvl="2" indent="-514350" algn="l">
              <a:spcAft>
                <a:spcPts val="300"/>
              </a:spcAft>
              <a:buFont typeface="+mj-lt"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Messianic age,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11-12).</a:t>
            </a:r>
          </a:p>
          <a:p>
            <a:pPr marL="571500" lvl="0" indent="-571500" algn="l">
              <a:spcAft>
                <a:spcPts val="300"/>
              </a:spcAft>
              <a:buFont typeface="+mj-lt"/>
              <a:buAutoNum type="romanU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Prophetic discourses directed against Foreign Nations, (Chs.13-23).</a:t>
            </a:r>
          </a:p>
          <a:p>
            <a:pPr marL="1028700" lvl="1" indent="-571500" algn="l">
              <a:spcAft>
                <a:spcPts val="300"/>
              </a:spcAft>
              <a:buFont typeface="+mj-lt"/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Downfall of Babylon, heir of the Assyrians, (13:1-14:27).</a:t>
            </a:r>
          </a:p>
          <a:p>
            <a:pPr marL="1028700" lvl="1" indent="-571500" algn="l">
              <a:spcAft>
                <a:spcPts val="300"/>
              </a:spcAft>
              <a:buFont typeface="+mj-lt"/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short prophecies against the Nations, (14:28-21:17).</a:t>
            </a:r>
          </a:p>
          <a:p>
            <a:pPr lvl="2" algn="l">
              <a:spcAft>
                <a:spcPts val="300"/>
              </a:spcAft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(Nations included Philistia, Moab, Damascus, Israel, Assyria, Ethiopia, Egypt, Ethiopia, Babylon, Edom, Arabia, Jerusalem and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75012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635000" y="533400"/>
            <a:ext cx="11811000" cy="890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lnSpc>
                <a:spcPct val="90000"/>
              </a:lnSpc>
              <a:buFont typeface="+mj-lt"/>
              <a:buAutoNum type="romanUcPeriod" startAt="3"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Judgment and the salvation of Jehovah's people (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24-27).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Imminence of a general world judgment, (Ch. 24).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Desolation of the earth and of the city, (vv. 1-13).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of a better day, (vv. 14-16a).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songs of rejoicing – more judgment to come, (vv. 16b-20).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Zion shall emerge triumphant, (vv. 21-23).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Hymns of thanksgiving for the divine mercy, (25:1-26:19).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hymn of thanksgiving, (vv. 1-5).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Blessedness of the Messianic age, (vv. 6-8).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hymn of thanksgiving – joy in the midst of desolation, (vv. 9-12).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of praise for deliverance and for Jehovah's strength – a song of the redeemed in Mount Zion; Israel raised from the dead, (26:1-19).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of the people of Jehovah – Israel's chastisements are salutary, (26:20-27:13).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in the midst of judgment, (26:20-27:1).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fruit-bearing vineyard under protection of Jehovah, (27:2-6).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Chastening by Jehovah unto salvation, (27:7-13).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752A58-6B29-98F7-E189-6963037E9876}"/>
              </a:ext>
            </a:extLst>
          </p:cNvPr>
          <p:cNvSpPr/>
          <p:nvPr/>
        </p:nvSpPr>
        <p:spPr bwMode="auto">
          <a:xfrm>
            <a:off x="863600" y="1447800"/>
            <a:ext cx="11353800" cy="4572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rgbClr val="2F1A14"/>
              </a:solidFill>
              <a:effectLst/>
              <a:latin typeface="Papyrus" charset="0"/>
              <a:ea typeface="ヒラギノ角ゴ ProN W3" charset="0"/>
              <a:cs typeface="ヒラギノ角ゴ ProN W3" charset="0"/>
              <a:sym typeface="Papyr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6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635000" y="533400"/>
            <a:ext cx="11811000" cy="890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lnSpc>
                <a:spcPct val="90000"/>
              </a:lnSpc>
              <a:buFont typeface="+mj-lt"/>
              <a:buAutoNum type="romanUcPeriod" startAt="3"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Judgment and the salvation of Jehovah's people (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24-27).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Imminence of a general world judgment, (Ch. 24).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Desolation of the earth and of the city, (vv. 1-13).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of a better day, (vv. 14-16a).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songs of rejoicing – more judgment to come, (vv. 16b-20).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Zion shall emerge triumphant, (vv. 21-23).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Hymns of thanksgiving for the divine mercy, (25:1-26:19).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hymn of thanksgiving, (vv. 1-5).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Blessedness of the Messianic age, (vv. 6-8).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hymn of thanksgiving – joy in the midst of desolation, (vv. 9-12).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of praise for deliverance and for Jehovah's strength – a song of the redeemed in Mount Zion; Israel raised from the dead, (26:1-19).</a:t>
            </a:r>
          </a:p>
          <a:p>
            <a:pPr marL="1028700" lvl="1" indent="-571500" algn="l">
              <a:lnSpc>
                <a:spcPct val="90000"/>
              </a:lnSpc>
              <a:buFont typeface="+mj-lt"/>
              <a:buAutoNum type="alphaU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of the people of Jehovah – Israel's chastisements are salutary, (26:20-27:13).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in the midst of judgment, (26:20-27:1).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fruit-bearing vineyard under protection of Jehovah, (27:2-6).</a:t>
            </a:r>
          </a:p>
          <a:p>
            <a:pPr marL="1485900" lvl="2" indent="-571500" algn="l">
              <a:lnSpc>
                <a:spcPct val="90000"/>
              </a:lnSpc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Chastening by Jehovah unto salvation, (27:7-13). </a:t>
            </a:r>
          </a:p>
        </p:txBody>
      </p:sp>
    </p:spTree>
    <p:extLst>
      <p:ext uri="{BB962C8B-B14F-4D97-AF65-F5344CB8AC3E}">
        <p14:creationId xmlns:p14="http://schemas.microsoft.com/office/powerpoint/2010/main" val="134682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354276"/>
            <a:ext cx="124968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This section begins with the statement” The Lord makes the earth empty and makes it waste.” Is this meant literally or figuratively? ____________________   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And it shall be: as with the ____________, so with the _________; as with the ____________, so with the _______________; as with the _______________, so with the ___________; as with the ___________, so with the ___________; as with the __________, so with the ____________; as with the ___________, so with the _______________.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the reason given in Isaiah 24:5 for God’s judgment that is promised? __  __________________________________________________________________ 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is the basic point in Isaiah 24:7-13 about the effect of God’s judgment when it is completed? ______________________________________________________ __________________________________________________________________ 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Who are those lifting their voices in jubilation as described in Isaiah 24:14-15? _________________________________________________________________   </a:t>
            </a: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01600" y="1533227"/>
            <a:ext cx="12903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What is Isaiah’s response to this expression of jubilation? _________________ _________________________________________________________________ </a:t>
            </a:r>
          </a:p>
          <a:p>
            <a:pPr algn="l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Why does Isaiah express praise to God (Isaiah 25:1-5) after God’s judgment is promised in chapter 24? _____________________________________________  </a:t>
            </a:r>
          </a:p>
          <a:p>
            <a:pPr algn="l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What is meant by “in this mountain” in Isaiah 25:6? _____________________ </a:t>
            </a:r>
          </a:p>
          <a:p>
            <a:pPr algn="l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What specific country is mentioned as the recipient of God’s coming judgment? Why? ___________________________________________________________ </a:t>
            </a:r>
          </a:p>
          <a:p>
            <a:pPr algn="l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 Question: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phrase “in that day” of Isaiah 24:21 speaking of the same day or period of time noted by “in that day” of Isaiah 25:? Or are they speaking of a different times? Please explain and give a reason for your answer.  </a:t>
            </a:r>
          </a:p>
        </p:txBody>
      </p:sp>
    </p:spTree>
    <p:extLst>
      <p:ext uri="{BB962C8B-B14F-4D97-AF65-F5344CB8AC3E}">
        <p14:creationId xmlns:p14="http://schemas.microsoft.com/office/powerpoint/2010/main" val="103429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240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813137"/>
            <a:ext cx="130048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9:8 – 10:34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17179</TotalTime>
  <Pages>0</Pages>
  <Words>938</Words>
  <Characters>0</Characters>
  <Application>Microsoft Macintosh PowerPoint</Application>
  <PresentationFormat>Custom</PresentationFormat>
  <Lines>0</Lines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PowerPoint Presentation</vt:lpstr>
      <vt:lpstr>Isaiah</vt:lpstr>
      <vt:lpstr>Historical Outline of Book of Isaiah</vt:lpstr>
      <vt:lpstr>Isaiah</vt:lpstr>
      <vt:lpstr>PowerPoint Presentation</vt:lpstr>
      <vt:lpstr>PowerPoint Presentation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Harry Osborne</cp:lastModifiedBy>
  <cp:revision>16</cp:revision>
  <dcterms:modified xsi:type="dcterms:W3CDTF">2022-07-03T11:43:37Z</dcterms:modified>
</cp:coreProperties>
</file>