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73" r:id="rId3"/>
    <p:sldId id="265" r:id="rId4"/>
    <p:sldId id="281" r:id="rId5"/>
    <p:sldId id="272" r:id="rId6"/>
    <p:sldId id="282" r:id="rId7"/>
    <p:sldId id="268" r:id="rId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5pPr>
    <a:lvl6pPr marL="22860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6pPr>
    <a:lvl7pPr marL="27432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7pPr>
    <a:lvl8pPr marL="32004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8pPr>
    <a:lvl9pPr marL="3657600" algn="l" defTabSz="914400" rtl="0" eaLnBrk="1" latinLnBrk="0" hangingPunct="1">
      <a:defRPr sz="4800" kern="1200">
        <a:solidFill>
          <a:srgbClr val="2F1A14"/>
        </a:solidFill>
        <a:latin typeface="Papyrus" panose="020B0602040200020303" pitchFamily="34" charset="77"/>
        <a:ea typeface="ヒラギノ角ゴ ProN W3" panose="020B0300000000000000" pitchFamily="34" charset="-128"/>
        <a:cs typeface="+mn-cs"/>
        <a:sym typeface="Papyrus" panose="020B0602040200020303" pitchFamily="34" charset="77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>
      <p:cViewPr varScale="1">
        <p:scale>
          <a:sx n="71" d="100"/>
          <a:sy n="71" d="100"/>
        </p:scale>
        <p:origin x="1848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501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2038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485900"/>
            <a:ext cx="2616200" cy="5016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485900"/>
            <a:ext cx="7696200" cy="5016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83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172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4541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3583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90694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1155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351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2651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256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3362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1660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88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4942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47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504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461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239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3186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063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Papyru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46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BA09715-0CE4-78CA-F474-9468BD16D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485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F17BBD1-AFE1-3ACF-BE71-D379BCFFC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text styles</a:t>
            </a:r>
          </a:p>
          <a:p>
            <a:pPr lvl="1"/>
            <a:r>
              <a:rPr lang="en-US" altLang="en-US">
                <a:sym typeface="Papyrus" panose="020B0602040200020303" pitchFamily="34" charset="77"/>
              </a:rPr>
              <a:t>Second level</a:t>
            </a:r>
          </a:p>
          <a:p>
            <a:pPr lvl="2"/>
            <a:r>
              <a:rPr lang="en-US" altLang="en-US">
                <a:sym typeface="Papyrus" panose="020B0602040200020303" pitchFamily="34" charset="77"/>
              </a:rPr>
              <a:t>Third level</a:t>
            </a:r>
          </a:p>
          <a:p>
            <a:pPr lvl="3"/>
            <a:r>
              <a:rPr lang="en-US" altLang="en-US">
                <a:sym typeface="Papyrus" panose="020B0602040200020303" pitchFamily="34" charset="77"/>
              </a:rPr>
              <a:t>Fourth level</a:t>
            </a:r>
          </a:p>
          <a:p>
            <a:pPr lvl="4"/>
            <a:r>
              <a:rPr lang="en-US" altLang="en-US">
                <a:sym typeface="Papyrus" panose="020B0602040200020303" pitchFamily="34" charset="77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974CCB-C628-DE31-2492-85FE6E96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Papyrus" panose="020B0602040200020303" pitchFamily="34" charset="77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panose="020B0602040200020303" pitchFamily="34" charset="77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panose="020B0602040200020303" pitchFamily="34" charset="77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1pPr>
      <a:lvl2pPr marL="15621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2pPr>
      <a:lvl3pPr marL="22733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3pPr>
      <a:lvl4pPr marL="29845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4pPr>
      <a:lvl5pPr marL="3708400" indent="-558800" algn="l" rtl="0" eaLnBrk="0" fontAlgn="base" hangingPunct="0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panose="020B0602040200020303" pitchFamily="34" charset="77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52:1 – 53:12</a:t>
            </a:r>
          </a:p>
        </p:txBody>
      </p:sp>
    </p:spTree>
    <p:extLst>
      <p:ext uri="{BB962C8B-B14F-4D97-AF65-F5344CB8AC3E}">
        <p14:creationId xmlns:p14="http://schemas.microsoft.com/office/powerpoint/2010/main" val="21967403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 (Part 2)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the Servant of Jehovah – Contrast between His present suffering and future glory,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49-57).</a:t>
            </a:r>
          </a:p>
          <a:p>
            <a:pPr marL="6969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Servant of Jehovah and Jehovah's readiness to aid,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(49:1-50:3).</a:t>
            </a:r>
          </a:p>
          <a:p>
            <a:pPr marL="6969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Servant of Jehovah – His present distress and steadfastness in contrast to Israel – and Israel's future deliverance,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(50:4-52:12).</a:t>
            </a:r>
          </a:p>
          <a:p>
            <a:pPr marL="10906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Servant and the weak believers, a soliloquy,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(50:4-11).</a:t>
            </a:r>
          </a:p>
          <a:p>
            <a:pPr marL="10906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Jehovah's call to "hearken," – an address to faithful Israel,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(51:1-8).</a:t>
            </a:r>
          </a:p>
          <a:p>
            <a:pPr marL="10906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Prophet's call to "awaken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," (51:9-52:6).</a:t>
            </a:r>
          </a:p>
          <a:p>
            <a:pPr marL="1430338" marR="0" lvl="0" indent="-39370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appeal from the Prophet to Jehovah to arouse Himself,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(51:9-11); 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Jehovah's reply to His captive people,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(51:12-16).</a:t>
            </a:r>
          </a:p>
          <a:p>
            <a:pPr marL="1430338" marR="0" lvl="0" indent="-39370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address of the Prophet to Jerusalem,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(51:17-23).</a:t>
            </a:r>
          </a:p>
          <a:p>
            <a:pPr marL="1430338" marR="0" lvl="0" indent="-393700" algn="l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further address of the Prophet to Zion, to put on her garments of righteousness,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(52:1-6).</a:t>
            </a:r>
          </a:p>
          <a:p>
            <a:pPr marL="750888" marR="0" lvl="0" algn="l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 herald of the day of deliverance and call to the people to depart,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(52:7-12).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E9D29E6-6101-E88E-7042-F49B8B79F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533400"/>
            <a:ext cx="10464800" cy="8255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I</a:t>
            </a:r>
            <a:r>
              <a:rPr lang="en-US" altLang="en-US" sz="6000" b="1" cap="small" dirty="0">
                <a:solidFill>
                  <a:srgbClr val="6E0500"/>
                </a:solidFill>
                <a:latin typeface="Times New Roman Bold" charset="0"/>
                <a:sym typeface="Times New Roman Bold" charset="0"/>
              </a:rPr>
              <a:t>saiah (Part 2)</a:t>
            </a:r>
            <a:endParaRPr lang="en-US" altLang="en-US" sz="6000" b="1" cap="small" dirty="0">
              <a:solidFill>
                <a:srgbClr val="6E0500"/>
              </a:solidFill>
              <a:latin typeface="Times New Roman Bold" charset="0"/>
              <a:ea typeface="ヒラギノ明朝 ProN W6" panose="02020300000000000000" pitchFamily="18" charset="-128"/>
              <a:sym typeface="Times New Roman Bold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89EA63-A17E-BDB6-B5DC-2C89BD1412D2}"/>
              </a:ext>
            </a:extLst>
          </p:cNvPr>
          <p:cNvSpPr txBox="1"/>
          <p:nvPr/>
        </p:nvSpPr>
        <p:spPr>
          <a:xfrm>
            <a:off x="787400" y="1371600"/>
            <a:ext cx="11582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the Servant of Jehovah – Contrast between His present suffering and future glory,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Chs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49-57).</a:t>
            </a:r>
          </a:p>
          <a:p>
            <a:pPr marL="6969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Servant of Jehovah and Jehovah's readiness to aid,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(49:1-50:3).</a:t>
            </a:r>
          </a:p>
          <a:p>
            <a:pPr marL="6969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Servant of Jehovah – His present distress and steadfastness in contrast to Israel – and Israel's future deliverance,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(50:4-52:12).</a:t>
            </a:r>
          </a:p>
          <a:p>
            <a:pPr marL="696913" marR="0" lvl="0" indent="-339725" algn="l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Servant of Jehovah – His vicarious suffering and ultimate exaltation,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(52:13-53:12).</a:t>
            </a:r>
          </a:p>
          <a:p>
            <a:pPr marL="1144588" marR="0" indent="-5191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Servant's destiny,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(52:13-15).</a:t>
            </a:r>
          </a:p>
          <a:p>
            <a:pPr marL="1144588" marR="0" indent="-5191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career,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(53:1-3).</a:t>
            </a:r>
          </a:p>
          <a:p>
            <a:pPr marL="1144588" marR="0" indent="-5191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suffering,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4-6).</a:t>
            </a:r>
          </a:p>
          <a:p>
            <a:pPr marL="1144588" marR="0" indent="-5191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submission,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7-9).</a:t>
            </a:r>
          </a:p>
          <a:p>
            <a:pPr marL="1144588" marR="0" indent="-519113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reward,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10-12).</a:t>
            </a:r>
          </a:p>
          <a:p>
            <a:pPr marL="750888" marR="0" lvl="0" algn="l"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88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713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 is said will no longer come to Jerusalem?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(52:1)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this to be taken literally (physically) or spiritually? Explain. 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“How __________ upon the __________ are the __________ of him who brings ________ ________, who proclaims __________, who brings ________ _______ of __________ __________, who proclaims __________, who says to _______, ‘Your __________ __________!’”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(52:7)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the message of redemption is heralded, what does the prophet call the people to do?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(52:11)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three things are said which summarize the Servant’s destiny?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(52:13-15)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New Testament passage provides absolute certainty that Isaiah 53 is about Jesus? </a:t>
            </a:r>
          </a:p>
        </p:txBody>
      </p:sp>
    </p:spTree>
    <p:extLst>
      <p:ext uri="{BB962C8B-B14F-4D97-AF65-F5344CB8AC3E}">
        <p14:creationId xmlns:p14="http://schemas.microsoft.com/office/powerpoint/2010/main" val="18544967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F3AA21-F6F9-AED7-3A54-FF90F55A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152400"/>
            <a:ext cx="10464800" cy="965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C4750-F484-31C9-3E50-DD281610E522}"/>
              </a:ext>
            </a:extLst>
          </p:cNvPr>
          <p:cNvSpPr txBox="1"/>
          <p:nvPr/>
        </p:nvSpPr>
        <p:spPr>
          <a:xfrm>
            <a:off x="177800" y="1447800"/>
            <a:ext cx="12573000" cy="649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“dry ground” out of which the Servant grows up? How does it relate to how His career unfolded?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(53:1-3)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“But He was __________ for _____ __________, He was __________ for our __________; the __________ for our __________ was upon Him, and by His __________ we are __________.”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(53:5)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three results follow the “offering for sin?” </a:t>
            </a:r>
            <a:r>
              <a:rPr lang="en-US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(53:10)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Thought Question:</a:t>
            </a:r>
          </a:p>
          <a:p>
            <a:pPr marR="0"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Calvinism erroneously teaches that our sins are transferred (imputed) to Christ. What do we see in Isaiah 53 which contradicts this doctrine? How did He bear the sin of many?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785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333A9-1FC0-E7E4-8635-AED7DF211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3794125"/>
            <a:ext cx="11055350" cy="4511675"/>
          </a:xfrm>
        </p:spPr>
        <p:txBody>
          <a:bodyPr anchor="ctr"/>
          <a:lstStyle/>
          <a:p>
            <a:r>
              <a:rPr lang="en-US" sz="18300" b="1" dirty="0"/>
              <a:t>ISAIAH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37EEF5-F8A4-410D-A767-6436C0F8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2286001"/>
            <a:ext cx="11582400" cy="1508124"/>
          </a:xfrm>
        </p:spPr>
        <p:txBody>
          <a:bodyPr anchor="ctr"/>
          <a:lstStyle/>
          <a:p>
            <a:r>
              <a:rPr lang="en-US" sz="8000" dirty="0"/>
              <a:t>Studies in 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1855-0EF0-34A0-02FF-3FBBB20B894F}"/>
              </a:ext>
            </a:extLst>
          </p:cNvPr>
          <p:cNvSpPr txBox="1"/>
          <p:nvPr/>
        </p:nvSpPr>
        <p:spPr>
          <a:xfrm>
            <a:off x="0" y="693003"/>
            <a:ext cx="13004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mic Sans MS" panose="030F0902030302020204" pitchFamily="66" charset="0"/>
              </a:rPr>
              <a:t>Next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9701EF-3E02-8BCA-C69B-8D4D684B2882}"/>
              </a:ext>
            </a:extLst>
          </p:cNvPr>
          <p:cNvSpPr txBox="1"/>
          <p:nvPr/>
        </p:nvSpPr>
        <p:spPr>
          <a:xfrm>
            <a:off x="711200" y="7286536"/>
            <a:ext cx="116586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54:1-57:21</a:t>
            </a:r>
          </a:p>
        </p:txBody>
      </p:sp>
    </p:spTree>
    <p:extLst>
      <p:ext uri="{BB962C8B-B14F-4D97-AF65-F5344CB8AC3E}">
        <p14:creationId xmlns:p14="http://schemas.microsoft.com/office/powerpoint/2010/main" val="16496446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Pages>0</Pages>
  <Words>540</Words>
  <Characters>0</Characters>
  <Application>Microsoft Macintosh PowerPoint</Application>
  <PresentationFormat>Custom</PresentationFormat>
  <Lines>0</Lines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Comic Sans MS</vt:lpstr>
      <vt:lpstr>Papyrus</vt:lpstr>
      <vt:lpstr>Times New Roman</vt:lpstr>
      <vt:lpstr>Times New Roman Bold</vt:lpstr>
      <vt:lpstr>Title &amp; Subtitle</vt:lpstr>
      <vt:lpstr>Title - Top</vt:lpstr>
      <vt:lpstr>ISAIAH</vt:lpstr>
      <vt:lpstr>Isaiah (Part 2)</vt:lpstr>
      <vt:lpstr>Isaiah (Part 2)</vt:lpstr>
      <vt:lpstr>Questions</vt:lpstr>
      <vt:lpstr>Questions</vt:lpstr>
      <vt:lpstr>ISAIAH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GALATIANS</dc:title>
  <dc:creator>Harry</dc:creator>
  <cp:lastModifiedBy>Jeremiah Cox</cp:lastModifiedBy>
  <cp:revision>38</cp:revision>
  <dcterms:modified xsi:type="dcterms:W3CDTF">2022-08-13T18:17:12Z</dcterms:modified>
</cp:coreProperties>
</file>