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9" r:id="rId4"/>
    <p:sldId id="260" r:id="rId5"/>
    <p:sldId id="261" r:id="rId6"/>
    <p:sldId id="258"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73FEFF"/>
    <a:srgbClr val="5C3D1E"/>
    <a:srgbClr val="996633"/>
    <a:srgbClr val="004442"/>
    <a:srgbClr val="006666"/>
    <a:srgbClr val="740000"/>
    <a:srgbClr val="460000"/>
    <a:srgbClr val="800000"/>
    <a:srgbClr val="1F3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02"/>
    <p:restoredTop sz="96405" autoAdjust="0"/>
  </p:normalViewPr>
  <p:slideViewPr>
    <p:cSldViewPr>
      <p:cViewPr varScale="1">
        <p:scale>
          <a:sx n="127" d="100"/>
          <a:sy n="127" d="100"/>
        </p:scale>
        <p:origin x="480"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77DCE9-4E20-2449-8567-AAE589CD43FA}" type="datetimeFigureOut">
              <a:rPr lang="en-US" smtClean="0"/>
              <a:t>9/10/22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1B12CF-E15A-CD49-AA3A-01799DDDD011}" type="slidenum">
              <a:rPr lang="en-US" smtClean="0"/>
              <a:t>‹#›</a:t>
            </a:fld>
            <a:endParaRPr lang="en-US"/>
          </a:p>
        </p:txBody>
      </p:sp>
    </p:spTree>
    <p:extLst>
      <p:ext uri="{BB962C8B-B14F-4D97-AF65-F5344CB8AC3E}">
        <p14:creationId xmlns:p14="http://schemas.microsoft.com/office/powerpoint/2010/main" val="2735347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11B12CF-E15A-CD49-AA3A-01799DDDD011}" type="slidenum">
              <a:rPr lang="en-US" smtClean="0"/>
              <a:t>1</a:t>
            </a:fld>
            <a:endParaRPr lang="en-US"/>
          </a:p>
        </p:txBody>
      </p:sp>
    </p:spTree>
    <p:extLst>
      <p:ext uri="{BB962C8B-B14F-4D97-AF65-F5344CB8AC3E}">
        <p14:creationId xmlns:p14="http://schemas.microsoft.com/office/powerpoint/2010/main" val="2878720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11B12CF-E15A-CD49-AA3A-01799DDDD011}" type="slidenum">
              <a:rPr lang="en-US" smtClean="0"/>
              <a:t>2</a:t>
            </a:fld>
            <a:endParaRPr lang="en-US"/>
          </a:p>
        </p:txBody>
      </p:sp>
    </p:spTree>
    <p:extLst>
      <p:ext uri="{BB962C8B-B14F-4D97-AF65-F5344CB8AC3E}">
        <p14:creationId xmlns:p14="http://schemas.microsoft.com/office/powerpoint/2010/main" val="1681353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11B12CF-E15A-CD49-AA3A-01799DDDD011}" type="slidenum">
              <a:rPr lang="en-US" smtClean="0"/>
              <a:t>3</a:t>
            </a:fld>
            <a:endParaRPr lang="en-US"/>
          </a:p>
        </p:txBody>
      </p:sp>
    </p:spTree>
    <p:extLst>
      <p:ext uri="{BB962C8B-B14F-4D97-AF65-F5344CB8AC3E}">
        <p14:creationId xmlns:p14="http://schemas.microsoft.com/office/powerpoint/2010/main" val="3675794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11B12CF-E15A-CD49-AA3A-01799DDDD011}" type="slidenum">
              <a:rPr lang="en-US" smtClean="0"/>
              <a:t>4</a:t>
            </a:fld>
            <a:endParaRPr lang="en-US"/>
          </a:p>
        </p:txBody>
      </p:sp>
    </p:spTree>
    <p:extLst>
      <p:ext uri="{BB962C8B-B14F-4D97-AF65-F5344CB8AC3E}">
        <p14:creationId xmlns:p14="http://schemas.microsoft.com/office/powerpoint/2010/main" val="2943793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11B12CF-E15A-CD49-AA3A-01799DDDD011}" type="slidenum">
              <a:rPr lang="en-US" smtClean="0"/>
              <a:t>5</a:t>
            </a:fld>
            <a:endParaRPr lang="en-US"/>
          </a:p>
        </p:txBody>
      </p:sp>
    </p:spTree>
    <p:extLst>
      <p:ext uri="{BB962C8B-B14F-4D97-AF65-F5344CB8AC3E}">
        <p14:creationId xmlns:p14="http://schemas.microsoft.com/office/powerpoint/2010/main" val="2461596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11B12CF-E15A-CD49-AA3A-01799DDDD011}" type="slidenum">
              <a:rPr lang="en-US" smtClean="0"/>
              <a:t>6</a:t>
            </a:fld>
            <a:endParaRPr lang="en-US"/>
          </a:p>
        </p:txBody>
      </p:sp>
    </p:spTree>
    <p:extLst>
      <p:ext uri="{BB962C8B-B14F-4D97-AF65-F5344CB8AC3E}">
        <p14:creationId xmlns:p14="http://schemas.microsoft.com/office/powerpoint/2010/main" val="3065910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11B12CF-E15A-CD49-AA3A-01799DDDD011}" type="slidenum">
              <a:rPr lang="en-US" smtClean="0"/>
              <a:t>7</a:t>
            </a:fld>
            <a:endParaRPr lang="en-US"/>
          </a:p>
        </p:txBody>
      </p:sp>
    </p:spTree>
    <p:extLst>
      <p:ext uri="{BB962C8B-B14F-4D97-AF65-F5344CB8AC3E}">
        <p14:creationId xmlns:p14="http://schemas.microsoft.com/office/powerpoint/2010/main" val="725926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DA55B8-B31E-4464-931A-579783C51DA1}" type="datetimeFigureOut">
              <a:rPr lang="en-US" smtClean="0"/>
              <a:t>9/10/22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9/10/22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9/10/22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9/10/22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9/10/22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DA55B8-B31E-4464-931A-579783C51DA1}" type="datetimeFigureOut">
              <a:rPr lang="en-US" smtClean="0"/>
              <a:t>9/10/22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DA55B8-B31E-4464-931A-579783C51DA1}" type="datetimeFigureOut">
              <a:rPr lang="en-US" smtClean="0"/>
              <a:t>9/10/22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DA55B8-B31E-4464-931A-579783C51DA1}" type="datetimeFigureOut">
              <a:rPr lang="en-US" smtClean="0"/>
              <a:t>9/10/22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9/10/22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9/10/22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9/10/22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4000">
              <a:srgbClr val="5C3D1E"/>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9/10/22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3204498-7FEE-192B-E1B2-12CE23677256}"/>
              </a:ext>
            </a:extLst>
          </p:cNvPr>
          <p:cNvPicPr>
            <a:picLocks noChangeAspect="1"/>
          </p:cNvPicPr>
          <p:nvPr/>
        </p:nvPicPr>
        <p:blipFill rotWithShape="1">
          <a:blip r:embed="rId3">
            <a:alphaModFix amt="50000"/>
            <a:extLst>
              <a:ext uri="{28A0092B-C50C-407E-A947-70E740481C1C}">
                <a14:useLocalDpi xmlns:a14="http://schemas.microsoft.com/office/drawing/2010/main" val="0"/>
              </a:ext>
            </a:extLst>
          </a:blip>
          <a:srcRect t="26666"/>
          <a:stretch/>
        </p:blipFill>
        <p:spPr>
          <a:xfrm>
            <a:off x="1182961" y="0"/>
            <a:ext cx="6741839" cy="6850706"/>
          </a:xfrm>
          <a:prstGeom prst="rect">
            <a:avLst/>
          </a:prstGeom>
        </p:spPr>
      </p:pic>
      <p:sp>
        <p:nvSpPr>
          <p:cNvPr id="2" name="Title 1"/>
          <p:cNvSpPr>
            <a:spLocks noGrp="1"/>
          </p:cNvSpPr>
          <p:nvPr>
            <p:ph type="ctrTitle"/>
          </p:nvPr>
        </p:nvSpPr>
        <p:spPr>
          <a:xfrm>
            <a:off x="0" y="3657600"/>
            <a:ext cx="9144000" cy="2209800"/>
          </a:xfrm>
        </p:spPr>
        <p:txBody>
          <a:bodyPr anchor="ctr">
            <a:noAutofit/>
          </a:bodyPr>
          <a:lstStyle/>
          <a:p>
            <a:pPr>
              <a:lnSpc>
                <a:spcPct val="90000"/>
              </a:lnSpc>
            </a:pPr>
            <a:r>
              <a:rPr lang="en-US" sz="8400" b="1" dirty="0">
                <a:solidFill>
                  <a:srgbClr val="FFFF00"/>
                </a:solidFill>
                <a:effectLst>
                  <a:outerShdw blurRad="50800" dist="38100" algn="l" rotWithShape="0">
                    <a:prstClr val="black">
                      <a:alpha val="40000"/>
                    </a:prstClr>
                  </a:outerShdw>
                </a:effectLst>
              </a:rPr>
              <a:t>Jesus Teaches His Love to Peter</a:t>
            </a:r>
          </a:p>
        </p:txBody>
      </p:sp>
      <p:sp>
        <p:nvSpPr>
          <p:cNvPr id="3" name="Subtitle 2"/>
          <p:cNvSpPr>
            <a:spLocks noGrp="1"/>
          </p:cNvSpPr>
          <p:nvPr>
            <p:ph type="subTitle" idx="1"/>
          </p:nvPr>
        </p:nvSpPr>
        <p:spPr>
          <a:xfrm>
            <a:off x="1371600" y="5867400"/>
            <a:ext cx="6400800" cy="914400"/>
          </a:xfrm>
        </p:spPr>
        <p:txBody>
          <a:bodyPr anchor="ctr">
            <a:noAutofit/>
          </a:bodyPr>
          <a:lstStyle/>
          <a:p>
            <a:r>
              <a:rPr lang="en-US" sz="5400" b="1" i="1" dirty="0">
                <a:solidFill>
                  <a:schemeClr val="bg1"/>
                </a:solidFill>
                <a:effectLst>
                  <a:outerShdw blurRad="50800" dist="38100" dir="2700000" algn="tl" rotWithShape="0">
                    <a:prstClr val="black">
                      <a:alpha val="40000"/>
                    </a:prstClr>
                  </a:outerShdw>
                </a:effectLst>
              </a:rPr>
              <a:t>John 21:15-19</a:t>
            </a:r>
          </a:p>
        </p:txBody>
      </p:sp>
    </p:spTree>
    <p:extLst>
      <p:ext uri="{BB962C8B-B14F-4D97-AF65-F5344CB8AC3E}">
        <p14:creationId xmlns:p14="http://schemas.microsoft.com/office/powerpoint/2010/main" val="189829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9221"/>
          </a:xfrm>
        </p:spPr>
        <p:txBody>
          <a:bodyPr>
            <a:normAutofit/>
          </a:bodyPr>
          <a:lstStyle/>
          <a:p>
            <a:r>
              <a:rPr lang="en-US" b="1" dirty="0">
                <a:solidFill>
                  <a:srgbClr val="FFFF00"/>
                </a:solidFill>
                <a:effectLst>
                  <a:outerShdw blurRad="50800" dist="38100" dir="2700000" algn="tl" rotWithShape="0">
                    <a:schemeClr val="tx1">
                      <a:lumMod val="95000"/>
                      <a:lumOff val="5000"/>
                      <a:alpha val="43000"/>
                    </a:schemeClr>
                  </a:outerShdw>
                </a:effectLst>
              </a:rPr>
              <a:t>John 21:15-19</a:t>
            </a:r>
          </a:p>
        </p:txBody>
      </p:sp>
      <p:sp>
        <p:nvSpPr>
          <p:cNvPr id="4" name="TextBox 3"/>
          <p:cNvSpPr txBox="1"/>
          <p:nvPr/>
        </p:nvSpPr>
        <p:spPr>
          <a:xfrm>
            <a:off x="76200" y="838200"/>
            <a:ext cx="9067800" cy="6028830"/>
          </a:xfrm>
          <a:prstGeom prst="rect">
            <a:avLst/>
          </a:prstGeom>
          <a:noFill/>
        </p:spPr>
        <p:txBody>
          <a:bodyPr wrap="square" rtlCol="0">
            <a:spAutoFit/>
          </a:bodyPr>
          <a:lstStyle/>
          <a:p>
            <a:pPr>
              <a:lnSpc>
                <a:spcPct val="95000"/>
              </a:lnSpc>
              <a:spcAft>
                <a:spcPts val="400"/>
              </a:spcAft>
              <a:tabLst>
                <a:tab pos="339725" algn="l"/>
              </a:tabLst>
            </a:pPr>
            <a:r>
              <a:rPr lang="en-US" sz="2700" b="1" baseline="300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15 </a:t>
            </a:r>
            <a:r>
              <a:rPr lang="en-US" sz="27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So when they had eaten breakfast, Jesus said to Simon Peter, “Simon, son of Jonah, do you love Me more than these?”</a:t>
            </a:r>
          </a:p>
          <a:p>
            <a:pPr>
              <a:lnSpc>
                <a:spcPct val="95000"/>
              </a:lnSpc>
              <a:spcAft>
                <a:spcPts val="400"/>
              </a:spcAft>
              <a:tabLst>
                <a:tab pos="339725" algn="l"/>
              </a:tabLst>
            </a:pPr>
            <a:r>
              <a:rPr lang="en-US" sz="27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	He said to Him, “Yes, Lord; You know that I love You.”</a:t>
            </a:r>
          </a:p>
          <a:p>
            <a:pPr>
              <a:lnSpc>
                <a:spcPct val="95000"/>
              </a:lnSpc>
              <a:spcAft>
                <a:spcPts val="400"/>
              </a:spcAft>
              <a:tabLst>
                <a:tab pos="339725" algn="l"/>
              </a:tabLst>
            </a:pPr>
            <a:r>
              <a:rPr lang="en-US" sz="27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	He said to him, “Feed My lambs.” </a:t>
            </a:r>
          </a:p>
          <a:p>
            <a:pPr>
              <a:lnSpc>
                <a:spcPct val="95000"/>
              </a:lnSpc>
              <a:spcAft>
                <a:spcPts val="400"/>
              </a:spcAft>
              <a:tabLst>
                <a:tab pos="339725" algn="l"/>
              </a:tabLst>
            </a:pPr>
            <a:r>
              <a:rPr lang="en-US" sz="2700" b="1" baseline="300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16 </a:t>
            </a:r>
            <a:r>
              <a:rPr lang="en-US" sz="27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He said to him again a second time, “Simon, son of Jonah, do you love Me?”</a:t>
            </a:r>
          </a:p>
          <a:p>
            <a:pPr>
              <a:lnSpc>
                <a:spcPct val="95000"/>
              </a:lnSpc>
              <a:spcAft>
                <a:spcPts val="400"/>
              </a:spcAft>
              <a:tabLst>
                <a:tab pos="339725" algn="l"/>
              </a:tabLst>
            </a:pPr>
            <a:r>
              <a:rPr lang="en-US" sz="27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He said to Him, “Yes, Lord; You know that I love You.”</a:t>
            </a:r>
          </a:p>
          <a:p>
            <a:pPr>
              <a:lnSpc>
                <a:spcPct val="95000"/>
              </a:lnSpc>
              <a:spcAft>
                <a:spcPts val="400"/>
              </a:spcAft>
              <a:tabLst>
                <a:tab pos="339725" algn="l"/>
              </a:tabLst>
            </a:pPr>
            <a:r>
              <a:rPr lang="en-US" sz="27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He said to him, “Tend My sheep.”</a:t>
            </a:r>
          </a:p>
          <a:p>
            <a:pPr>
              <a:lnSpc>
                <a:spcPct val="95000"/>
              </a:lnSpc>
              <a:spcAft>
                <a:spcPts val="400"/>
              </a:spcAft>
              <a:tabLst>
                <a:tab pos="339725" algn="l"/>
              </a:tabLst>
            </a:pPr>
            <a:r>
              <a:rPr lang="en-US" sz="27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17 </a:t>
            </a:r>
            <a:r>
              <a:rPr lang="en-US" sz="27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He said to him the third time, “Simon, son of Jonah, do you love Me?” Peter was grieved because He said to him the third time, “Do you love Me?”</a:t>
            </a:r>
          </a:p>
          <a:p>
            <a:pPr marL="349250" lvl="1">
              <a:lnSpc>
                <a:spcPct val="95000"/>
              </a:lnSpc>
              <a:spcAft>
                <a:spcPts val="400"/>
              </a:spcAft>
              <a:tabLst>
                <a:tab pos="339725" algn="l"/>
              </a:tabLst>
            </a:pPr>
            <a:r>
              <a:rPr lang="en-US" sz="27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he said to Him, “Lord, You know all things; You know that I love You.”</a:t>
            </a:r>
          </a:p>
          <a:p>
            <a:pPr>
              <a:lnSpc>
                <a:spcPct val="95000"/>
              </a:lnSpc>
              <a:spcAft>
                <a:spcPts val="400"/>
              </a:spcAft>
              <a:tabLst>
                <a:tab pos="339725" algn="l"/>
              </a:tabLst>
            </a:pPr>
            <a:r>
              <a:rPr lang="en-US" sz="27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Jesus said to him, “Feed My sheep.</a:t>
            </a:r>
            <a:r>
              <a:rPr lang="en-US" sz="27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7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857796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9221"/>
          </a:xfrm>
        </p:spPr>
        <p:txBody>
          <a:bodyPr>
            <a:normAutofit/>
          </a:bodyPr>
          <a:lstStyle/>
          <a:p>
            <a:r>
              <a:rPr lang="en-US" b="1" dirty="0">
                <a:solidFill>
                  <a:srgbClr val="FFFF00"/>
                </a:solidFill>
                <a:effectLst>
                  <a:outerShdw blurRad="50800" dist="38100" dir="2700000" algn="tl" rotWithShape="0">
                    <a:schemeClr val="tx1">
                      <a:lumMod val="95000"/>
                      <a:lumOff val="5000"/>
                      <a:alpha val="43000"/>
                    </a:schemeClr>
                  </a:outerShdw>
                </a:effectLst>
              </a:rPr>
              <a:t>John 21:15-19</a:t>
            </a:r>
          </a:p>
        </p:txBody>
      </p:sp>
      <p:sp>
        <p:nvSpPr>
          <p:cNvPr id="4" name="TextBox 3"/>
          <p:cNvSpPr txBox="1"/>
          <p:nvPr/>
        </p:nvSpPr>
        <p:spPr>
          <a:xfrm>
            <a:off x="76200" y="838200"/>
            <a:ext cx="9067800" cy="6028830"/>
          </a:xfrm>
          <a:prstGeom prst="rect">
            <a:avLst/>
          </a:prstGeom>
          <a:noFill/>
        </p:spPr>
        <p:txBody>
          <a:bodyPr wrap="square" rtlCol="0">
            <a:spAutoFit/>
          </a:bodyPr>
          <a:lstStyle/>
          <a:p>
            <a:pPr>
              <a:lnSpc>
                <a:spcPct val="95000"/>
              </a:lnSpc>
              <a:spcAft>
                <a:spcPts val="400"/>
              </a:spcAft>
              <a:tabLst>
                <a:tab pos="339725" algn="l"/>
              </a:tabLst>
            </a:pPr>
            <a:r>
              <a:rPr lang="en-US" sz="2700" b="1" baseline="300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15 </a:t>
            </a:r>
            <a:r>
              <a:rPr lang="en-US" sz="27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So when they had eaten breakfast, Jesus said to Simon Peter, “Simon, son of Jonah, do you </a:t>
            </a:r>
            <a:r>
              <a:rPr lang="en-US" sz="2700" b="1" i="1" dirty="0" err="1">
                <a:solidFill>
                  <a:srgbClr val="FFFF66"/>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agapao</a:t>
            </a:r>
            <a:r>
              <a:rPr lang="en-US" sz="27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 Me more than these?”</a:t>
            </a:r>
          </a:p>
          <a:p>
            <a:pPr>
              <a:lnSpc>
                <a:spcPct val="95000"/>
              </a:lnSpc>
              <a:spcAft>
                <a:spcPts val="400"/>
              </a:spcAft>
              <a:tabLst>
                <a:tab pos="339725" algn="l"/>
              </a:tabLst>
            </a:pPr>
            <a:r>
              <a:rPr lang="en-US" sz="27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	He said to Him, “Yes, Lord; You know that I </a:t>
            </a:r>
            <a:r>
              <a:rPr lang="en-US" sz="2700" b="1" i="1" dirty="0" err="1">
                <a:solidFill>
                  <a:srgbClr val="73FEFF"/>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phileo</a:t>
            </a:r>
            <a:r>
              <a:rPr lang="en-US" sz="27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 You.”</a:t>
            </a:r>
          </a:p>
          <a:p>
            <a:pPr>
              <a:lnSpc>
                <a:spcPct val="95000"/>
              </a:lnSpc>
              <a:spcAft>
                <a:spcPts val="400"/>
              </a:spcAft>
              <a:tabLst>
                <a:tab pos="339725" algn="l"/>
              </a:tabLst>
            </a:pPr>
            <a:r>
              <a:rPr lang="en-US" sz="27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	He said to him, “Feed My lambs.” </a:t>
            </a:r>
          </a:p>
          <a:p>
            <a:pPr>
              <a:lnSpc>
                <a:spcPct val="95000"/>
              </a:lnSpc>
              <a:spcAft>
                <a:spcPts val="400"/>
              </a:spcAft>
              <a:tabLst>
                <a:tab pos="339725" algn="l"/>
              </a:tabLst>
            </a:pPr>
            <a:r>
              <a:rPr lang="en-US" sz="2700" b="1" baseline="300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16 </a:t>
            </a:r>
            <a:r>
              <a:rPr lang="en-US" sz="27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He said to him again a second time, “Simon, son of Jonah, do you </a:t>
            </a:r>
            <a:r>
              <a:rPr lang="en-US" sz="2700" b="1" i="1" dirty="0" err="1">
                <a:solidFill>
                  <a:srgbClr val="FFFF66"/>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agapao</a:t>
            </a:r>
            <a:r>
              <a:rPr lang="en-US" sz="27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 Me?”</a:t>
            </a:r>
          </a:p>
          <a:p>
            <a:pPr>
              <a:lnSpc>
                <a:spcPct val="95000"/>
              </a:lnSpc>
              <a:spcAft>
                <a:spcPts val="400"/>
              </a:spcAft>
              <a:tabLst>
                <a:tab pos="339725" algn="l"/>
              </a:tabLst>
            </a:pPr>
            <a:r>
              <a:rPr lang="en-US" sz="27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He said to Him, “Yes, Lord; You know that I </a:t>
            </a:r>
            <a:r>
              <a:rPr lang="en-US" sz="2700" b="1" i="1" dirty="0" err="1">
                <a:solidFill>
                  <a:srgbClr val="73FEFF"/>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phileo</a:t>
            </a:r>
            <a:r>
              <a:rPr lang="en-US" sz="27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You.”</a:t>
            </a:r>
          </a:p>
          <a:p>
            <a:pPr>
              <a:lnSpc>
                <a:spcPct val="95000"/>
              </a:lnSpc>
              <a:spcAft>
                <a:spcPts val="400"/>
              </a:spcAft>
              <a:tabLst>
                <a:tab pos="339725" algn="l"/>
              </a:tabLst>
            </a:pPr>
            <a:r>
              <a:rPr lang="en-US" sz="27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He said to him, “Tend My sheep.”</a:t>
            </a:r>
          </a:p>
          <a:p>
            <a:pPr>
              <a:lnSpc>
                <a:spcPct val="95000"/>
              </a:lnSpc>
              <a:spcAft>
                <a:spcPts val="400"/>
              </a:spcAft>
              <a:tabLst>
                <a:tab pos="339725" algn="l"/>
              </a:tabLst>
            </a:pPr>
            <a:r>
              <a:rPr lang="en-US" sz="27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17 </a:t>
            </a:r>
            <a:r>
              <a:rPr lang="en-US" sz="27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He said to him the third time, “Simon, son of Jonah, do you </a:t>
            </a:r>
            <a:r>
              <a:rPr lang="en-US" sz="2700" b="1" i="1" dirty="0" err="1">
                <a:solidFill>
                  <a:srgbClr val="73FEFF"/>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phileo</a:t>
            </a:r>
            <a:r>
              <a:rPr lang="en-US" sz="27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Me?” Peter was grieved because He said to him the third time, “Do you </a:t>
            </a:r>
            <a:r>
              <a:rPr lang="en-US" sz="2700" b="1" i="1" dirty="0" err="1">
                <a:solidFill>
                  <a:srgbClr val="73FEFF"/>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phileo</a:t>
            </a:r>
            <a:r>
              <a:rPr lang="en-US" sz="27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Me?”</a:t>
            </a:r>
          </a:p>
          <a:p>
            <a:pPr marL="349250" lvl="1">
              <a:lnSpc>
                <a:spcPct val="95000"/>
              </a:lnSpc>
              <a:spcAft>
                <a:spcPts val="400"/>
              </a:spcAft>
              <a:tabLst>
                <a:tab pos="339725" algn="l"/>
              </a:tabLst>
            </a:pPr>
            <a:r>
              <a:rPr lang="en-US" sz="27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he said to Him, “Lord, You know all things; You know that I </a:t>
            </a:r>
            <a:r>
              <a:rPr lang="en-US" sz="2700" b="1" i="1" dirty="0" err="1">
                <a:solidFill>
                  <a:srgbClr val="73FEFF"/>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phileo</a:t>
            </a:r>
            <a:r>
              <a:rPr lang="en-US" sz="27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You.”</a:t>
            </a:r>
          </a:p>
          <a:p>
            <a:pPr>
              <a:lnSpc>
                <a:spcPct val="95000"/>
              </a:lnSpc>
              <a:spcAft>
                <a:spcPts val="400"/>
              </a:spcAft>
              <a:tabLst>
                <a:tab pos="339725" algn="l"/>
              </a:tabLst>
            </a:pPr>
            <a:r>
              <a:rPr lang="en-US" sz="27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Jesus said to him, “Feed My sheep.</a:t>
            </a:r>
            <a:r>
              <a:rPr lang="en-US" sz="27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7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078525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199"/>
          </a:xfrm>
        </p:spPr>
        <p:txBody>
          <a:bodyPr>
            <a:normAutofit/>
          </a:bodyPr>
          <a:lstStyle/>
          <a:p>
            <a:r>
              <a:rPr lang="en-US" b="1" dirty="0">
                <a:solidFill>
                  <a:srgbClr val="FFFF00"/>
                </a:solidFill>
                <a:effectLst>
                  <a:outerShdw blurRad="50800" dist="38100" dir="2700000" algn="tl" rotWithShape="0">
                    <a:schemeClr val="tx1">
                      <a:lumMod val="95000"/>
                      <a:lumOff val="5000"/>
                      <a:alpha val="43000"/>
                    </a:schemeClr>
                  </a:outerShdw>
                </a:effectLst>
              </a:rPr>
              <a:t>John 21:15-19</a:t>
            </a:r>
          </a:p>
        </p:txBody>
      </p:sp>
      <p:sp>
        <p:nvSpPr>
          <p:cNvPr id="4" name="TextBox 3"/>
          <p:cNvSpPr txBox="1"/>
          <p:nvPr/>
        </p:nvSpPr>
        <p:spPr>
          <a:xfrm>
            <a:off x="76200" y="685800"/>
            <a:ext cx="9067800" cy="6237605"/>
          </a:xfrm>
          <a:prstGeom prst="rect">
            <a:avLst/>
          </a:prstGeom>
          <a:noFill/>
        </p:spPr>
        <p:txBody>
          <a:bodyPr wrap="square" rtlCol="0">
            <a:spAutoFit/>
          </a:bodyPr>
          <a:lstStyle/>
          <a:p>
            <a:pPr marL="0" marR="0">
              <a:lnSpc>
                <a:spcPct val="96000"/>
              </a:lnSpc>
              <a:spcBef>
                <a:spcPts val="0"/>
              </a:spcBef>
              <a:spcAft>
                <a:spcPts val="0"/>
              </a:spcAft>
            </a:pPr>
            <a:r>
              <a:rPr lang="en-US" sz="2600" b="1" baseline="30000" dirty="0">
                <a:solidFill>
                  <a:schemeClr val="bg1">
                    <a:lumMod val="75000"/>
                  </a:schemeClr>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rPr>
              <a:t>15 </a:t>
            </a:r>
            <a:r>
              <a:rPr lang="en-US" sz="2600" dirty="0">
                <a:solidFill>
                  <a:schemeClr val="bg1">
                    <a:lumMod val="75000"/>
                  </a:schemeClr>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rPr>
              <a:t>So when they had eaten breakfast, Jesus said to Simon Peter, “Simon, son of Jonah, do you love Me more than these?” He said to Him, “Yes, Lord; You know that I love You.” He said to him, “Feed My lambs.” </a:t>
            </a:r>
            <a:r>
              <a:rPr lang="en-US" sz="2600" b="1" baseline="30000" dirty="0">
                <a:solidFill>
                  <a:schemeClr val="bg1">
                    <a:lumMod val="75000"/>
                  </a:schemeClr>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rPr>
              <a:t>16 </a:t>
            </a:r>
            <a:r>
              <a:rPr lang="en-US" sz="2600" dirty="0">
                <a:solidFill>
                  <a:schemeClr val="bg1">
                    <a:lumMod val="75000"/>
                  </a:schemeClr>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rPr>
              <a:t>He said to him again a second time, “Simon, son of Jonah, do you love Me?” He said to Him, “Yes, Lord; You know that I love You.” He said to him, “Tend My sheep.” </a:t>
            </a:r>
            <a:r>
              <a:rPr lang="en-US" sz="2600" b="1" baseline="30000" dirty="0">
                <a:solidFill>
                  <a:schemeClr val="bg1">
                    <a:lumMod val="75000"/>
                  </a:schemeClr>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rPr>
              <a:t>17 </a:t>
            </a:r>
            <a:r>
              <a:rPr lang="en-US" sz="2600" dirty="0">
                <a:solidFill>
                  <a:schemeClr val="bg1">
                    <a:lumMod val="75000"/>
                  </a:schemeClr>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rPr>
              <a:t>He said to him the third time, “Simon, son of Jonah, do you love Me?” Peter was grieved because He said to him the third time, “Do you love Me?” And he said to Him, “Lord, You know all things; You know that I love You.” Jesus said to him, “Feed My sheep. </a:t>
            </a:r>
          </a:p>
          <a:p>
            <a:pPr marL="0" marR="0">
              <a:lnSpc>
                <a:spcPct val="96000"/>
              </a:lnSpc>
              <a:spcBef>
                <a:spcPts val="0"/>
              </a:spcBef>
              <a:spcAft>
                <a:spcPts val="0"/>
              </a:spcAft>
            </a:pP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rPr>
              <a:t>18 </a:t>
            </a:r>
            <a:r>
              <a:rPr lang="en-US" sz="26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rPr>
              <a:t>Most assuredly, I say to you, when you were younger, you girded yourself and walked where you wished; but when you are old, you will stretch out your hands, and another will gird you and carry you where you do not wish.”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rPr>
              <a:t>19 </a:t>
            </a:r>
            <a:r>
              <a:rPr lang="en-US" sz="26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rPr>
              <a:t>This He spoke, signifying by what death he would glorify God. And when He had spoken this, He said to him, “Follow Me.”</a:t>
            </a:r>
          </a:p>
        </p:txBody>
      </p:sp>
    </p:spTree>
    <p:extLst>
      <p:ext uri="{BB962C8B-B14F-4D97-AF65-F5344CB8AC3E}">
        <p14:creationId xmlns:p14="http://schemas.microsoft.com/office/powerpoint/2010/main" val="3593833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199"/>
          </a:xfrm>
        </p:spPr>
        <p:txBody>
          <a:bodyPr>
            <a:normAutofit/>
          </a:bodyPr>
          <a:lstStyle/>
          <a:p>
            <a:r>
              <a:rPr lang="en-US" b="1" dirty="0">
                <a:solidFill>
                  <a:srgbClr val="FFFF00"/>
                </a:solidFill>
                <a:effectLst>
                  <a:outerShdw blurRad="50800" dist="38100" dir="2700000" algn="tl" rotWithShape="0">
                    <a:schemeClr val="tx1">
                      <a:lumMod val="95000"/>
                      <a:lumOff val="5000"/>
                      <a:alpha val="43000"/>
                    </a:schemeClr>
                  </a:outerShdw>
                </a:effectLst>
              </a:rPr>
              <a:t>John 21:15-19</a:t>
            </a:r>
          </a:p>
        </p:txBody>
      </p:sp>
      <p:sp>
        <p:nvSpPr>
          <p:cNvPr id="4" name="TextBox 3"/>
          <p:cNvSpPr txBox="1"/>
          <p:nvPr/>
        </p:nvSpPr>
        <p:spPr>
          <a:xfrm>
            <a:off x="76200" y="685800"/>
            <a:ext cx="9067800" cy="6237605"/>
          </a:xfrm>
          <a:prstGeom prst="rect">
            <a:avLst/>
          </a:prstGeom>
          <a:noFill/>
        </p:spPr>
        <p:txBody>
          <a:bodyPr wrap="square" rtlCol="0">
            <a:spAutoFit/>
          </a:bodyPr>
          <a:lstStyle/>
          <a:p>
            <a:pPr marL="0" marR="0">
              <a:lnSpc>
                <a:spcPct val="96000"/>
              </a:lnSpc>
              <a:spcBef>
                <a:spcPts val="0"/>
              </a:spcBef>
              <a:spcAft>
                <a:spcPts val="0"/>
              </a:spcAft>
            </a:pPr>
            <a:r>
              <a:rPr lang="en-US" sz="2600" b="1" baseline="30000" dirty="0">
                <a:solidFill>
                  <a:schemeClr val="bg1">
                    <a:lumMod val="75000"/>
                  </a:schemeClr>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rPr>
              <a:t>15 </a:t>
            </a:r>
            <a:r>
              <a:rPr lang="en-US" sz="2600" dirty="0">
                <a:solidFill>
                  <a:schemeClr val="bg1">
                    <a:lumMod val="75000"/>
                  </a:schemeClr>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rPr>
              <a:t>So when they had eaten breakfast, Jesus said to Simon Peter, “Simon, son of Jonah, do you love Me more than these?” He said to Him, “Yes, Lord; You know that I love You.” He said to him, “Feed My lambs.” </a:t>
            </a:r>
            <a:r>
              <a:rPr lang="en-US" sz="2600" b="1" baseline="30000" dirty="0">
                <a:solidFill>
                  <a:schemeClr val="bg1">
                    <a:lumMod val="75000"/>
                  </a:schemeClr>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rPr>
              <a:t>16 </a:t>
            </a:r>
            <a:r>
              <a:rPr lang="en-US" sz="2600" dirty="0">
                <a:solidFill>
                  <a:schemeClr val="bg1">
                    <a:lumMod val="75000"/>
                  </a:schemeClr>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rPr>
              <a:t>He said to him again a second time, “Simon, son of Jonah, do you love Me?” He said to Him, “Yes, Lord; You know that I love You.” He said to him, “Tend My sheep.” </a:t>
            </a:r>
            <a:r>
              <a:rPr lang="en-US" sz="2600" b="1" baseline="30000" dirty="0">
                <a:solidFill>
                  <a:schemeClr val="bg1">
                    <a:lumMod val="75000"/>
                  </a:schemeClr>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rPr>
              <a:t>17 </a:t>
            </a:r>
            <a:r>
              <a:rPr lang="en-US" sz="2600" dirty="0">
                <a:solidFill>
                  <a:schemeClr val="bg1">
                    <a:lumMod val="75000"/>
                  </a:schemeClr>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rPr>
              <a:t>He said to him the third time, “Simon, son of Jonah, do you love Me?” Peter was grieved because He said to him the third time, “Do you love Me?” And he said to Him, “Lord, You know all things; You know that I love You.” Jesus said to him, “Feed My sheep. </a:t>
            </a:r>
          </a:p>
          <a:p>
            <a:pPr marL="0" marR="0">
              <a:lnSpc>
                <a:spcPct val="96000"/>
              </a:lnSpc>
              <a:spcBef>
                <a:spcPts val="0"/>
              </a:spcBef>
              <a:spcAft>
                <a:spcPts val="0"/>
              </a:spcAft>
            </a:pP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rPr>
              <a:t>18 </a:t>
            </a:r>
            <a:r>
              <a:rPr lang="en-US" sz="26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rPr>
              <a:t>Most assuredly, I say to you, when you were younger, you girded yourself and walked where you wished; but when you are old, you will stretch out your hands, and another will gird you and carry you where you do not wish.”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rPr>
              <a:t>19 </a:t>
            </a:r>
            <a:r>
              <a:rPr lang="en-US" sz="26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rPr>
              <a:t>This He spoke, signifying by what death he would glorify God. And when He had spoken this, He said to him, “</a:t>
            </a:r>
            <a:r>
              <a:rPr lang="en-US" sz="2600" b="1" dirty="0">
                <a:solidFill>
                  <a:srgbClr val="FFFF66"/>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rPr>
              <a:t>Follow Me</a:t>
            </a:r>
            <a:r>
              <a:rPr lang="en-US" sz="26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4148659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318E412-F470-DD42-A5E4-7FAFFFEE1A89}"/>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t="26666"/>
          <a:stretch/>
        </p:blipFill>
        <p:spPr>
          <a:xfrm>
            <a:off x="1030561" y="0"/>
            <a:ext cx="7199039" cy="6850706"/>
          </a:xfrm>
          <a:prstGeom prst="rect">
            <a:avLst/>
          </a:prstGeom>
        </p:spPr>
      </p:pic>
      <p:sp>
        <p:nvSpPr>
          <p:cNvPr id="3" name="Title 2"/>
          <p:cNvSpPr>
            <a:spLocks noGrp="1"/>
          </p:cNvSpPr>
          <p:nvPr>
            <p:ph type="title"/>
          </p:nvPr>
        </p:nvSpPr>
        <p:spPr>
          <a:xfrm>
            <a:off x="0" y="0"/>
            <a:ext cx="9144000" cy="838200"/>
          </a:xfrm>
        </p:spPr>
        <p:txBody>
          <a:bodyPr/>
          <a:lstStyle/>
          <a:p>
            <a:r>
              <a:rPr lang="en-US" b="1" dirty="0">
                <a:solidFill>
                  <a:srgbClr val="FFFF00"/>
                </a:solidFill>
                <a:effectLst>
                  <a:outerShdw blurRad="50800" dist="38100" dir="2700000" algn="tl" rotWithShape="0">
                    <a:schemeClr val="tx1">
                      <a:lumMod val="95000"/>
                      <a:lumOff val="5000"/>
                      <a:alpha val="43000"/>
                    </a:schemeClr>
                  </a:outerShdw>
                </a:effectLst>
              </a:rPr>
              <a:t>What Jesus Taught Peter about Love</a:t>
            </a:r>
          </a:p>
        </p:txBody>
      </p:sp>
      <p:sp>
        <p:nvSpPr>
          <p:cNvPr id="4" name="Content Placeholder 3"/>
          <p:cNvSpPr>
            <a:spLocks noGrp="1"/>
          </p:cNvSpPr>
          <p:nvPr>
            <p:ph idx="1"/>
          </p:nvPr>
        </p:nvSpPr>
        <p:spPr>
          <a:xfrm>
            <a:off x="0" y="762000"/>
            <a:ext cx="9144000" cy="6172200"/>
          </a:xfrm>
        </p:spPr>
        <p:txBody>
          <a:bodyPr>
            <a:normAutofit fontScale="92500" lnSpcReduction="10000"/>
          </a:bodyPr>
          <a:lstStyle/>
          <a:p>
            <a:pPr>
              <a:lnSpc>
                <a:spcPct val="105000"/>
              </a:lnSpc>
              <a:spcBef>
                <a:spcPts val="0"/>
              </a:spcBef>
              <a:spcAft>
                <a:spcPts val="600"/>
              </a:spcAft>
              <a:buClr>
                <a:srgbClr val="FFFF00"/>
              </a:buClr>
            </a:pPr>
            <a:r>
              <a:rPr lang="en-US" dirty="0">
                <a:solidFill>
                  <a:schemeClr val="bg1"/>
                </a:solidFill>
                <a:effectLst>
                  <a:outerShdw blurRad="50800" dist="38100" dir="2700000" algn="tl" rotWithShape="0">
                    <a:prstClr val="black">
                      <a:alpha val="40000"/>
                    </a:prstClr>
                  </a:outerShdw>
                </a:effectLst>
              </a:rPr>
              <a:t>Requires selfless action of service, not mere feeling</a:t>
            </a:r>
          </a:p>
          <a:p>
            <a:pPr lvl="1">
              <a:lnSpc>
                <a:spcPct val="105000"/>
              </a:lnSpc>
              <a:spcBef>
                <a:spcPts val="0"/>
              </a:spcBef>
              <a:spcAft>
                <a:spcPts val="600"/>
              </a:spcAft>
              <a:buClr>
                <a:schemeClr val="bg1"/>
              </a:buClr>
            </a:pPr>
            <a:r>
              <a:rPr lang="en-US" b="1" i="1" dirty="0">
                <a:solidFill>
                  <a:srgbClr val="FFFF66"/>
                </a:solidFill>
                <a:effectLst>
                  <a:outerShdw blurRad="50800" dist="38100" dir="2700000" algn="tl" rotWithShape="0">
                    <a:prstClr val="black">
                      <a:alpha val="40000"/>
                    </a:prstClr>
                  </a:outerShdw>
                </a:effectLst>
              </a:rPr>
              <a:t>Matthew 26:33-35 </a:t>
            </a:r>
            <a:r>
              <a:rPr lang="en-US" dirty="0">
                <a:solidFill>
                  <a:srgbClr val="73FEFF"/>
                </a:solidFill>
                <a:effectLst>
                  <a:outerShdw blurRad="50800" dist="38100" dir="2700000" algn="tl" rotWithShape="0">
                    <a:prstClr val="black">
                      <a:alpha val="40000"/>
                    </a:prstClr>
                  </a:outerShdw>
                </a:effectLst>
                <a:sym typeface="Wingdings" pitchFamily="2" charset="2"/>
              </a:rPr>
              <a:t></a:t>
            </a:r>
            <a:r>
              <a:rPr lang="en-US" b="1" i="1" dirty="0">
                <a:solidFill>
                  <a:srgbClr val="FFFF66"/>
                </a:solidFill>
                <a:effectLst>
                  <a:outerShdw blurRad="50800" dist="38100" dir="2700000" algn="tl" rotWithShape="0">
                    <a:prstClr val="black">
                      <a:alpha val="40000"/>
                    </a:prstClr>
                  </a:outerShdw>
                </a:effectLst>
                <a:sym typeface="Wingdings" pitchFamily="2" charset="2"/>
              </a:rPr>
              <a:t>  v. 47-51  </a:t>
            </a:r>
            <a:r>
              <a:rPr lang="en-US" dirty="0">
                <a:solidFill>
                  <a:schemeClr val="bg1"/>
                </a:solidFill>
                <a:effectLst>
                  <a:outerShdw blurRad="50800" dist="38100" dir="2700000" algn="tl" rotWithShape="0">
                    <a:prstClr val="black">
                      <a:alpha val="40000"/>
                    </a:prstClr>
                  </a:outerShdw>
                </a:effectLst>
                <a:sym typeface="Wingdings" pitchFamily="2" charset="2"/>
              </a:rPr>
              <a:t>(cf. </a:t>
            </a:r>
            <a:r>
              <a:rPr lang="en-US" b="1" i="1" dirty="0">
                <a:solidFill>
                  <a:srgbClr val="FFFF66"/>
                </a:solidFill>
                <a:effectLst>
                  <a:outerShdw blurRad="50800" dist="38100" dir="2700000" algn="tl" rotWithShape="0">
                    <a:prstClr val="black">
                      <a:alpha val="40000"/>
                    </a:prstClr>
                  </a:outerShdw>
                </a:effectLst>
                <a:sym typeface="Wingdings" pitchFamily="2" charset="2"/>
              </a:rPr>
              <a:t>John 18:10 </a:t>
            </a:r>
            <a:r>
              <a:rPr lang="en-US" dirty="0">
                <a:solidFill>
                  <a:schemeClr val="bg1"/>
                </a:solidFill>
                <a:effectLst>
                  <a:outerShdw blurRad="50800" dist="38100" dir="2700000" algn="tl" rotWithShape="0">
                    <a:prstClr val="black">
                      <a:alpha val="40000"/>
                    </a:prstClr>
                  </a:outerShdw>
                </a:effectLst>
                <a:sym typeface="Wingdings" pitchFamily="2" charset="2"/>
              </a:rPr>
              <a:t>– Peter)</a:t>
            </a:r>
            <a:endParaRPr lang="en-US" dirty="0">
              <a:solidFill>
                <a:schemeClr val="bg1"/>
              </a:solidFill>
              <a:effectLst>
                <a:outerShdw blurRad="50800" dist="38100" dir="2700000" algn="tl" rotWithShape="0">
                  <a:prstClr val="black">
                    <a:alpha val="40000"/>
                  </a:prstClr>
                </a:outerShdw>
              </a:effectLst>
            </a:endParaRPr>
          </a:p>
          <a:p>
            <a:pPr lvl="1">
              <a:lnSpc>
                <a:spcPct val="105000"/>
              </a:lnSpc>
              <a:spcBef>
                <a:spcPts val="0"/>
              </a:spcBef>
              <a:spcAft>
                <a:spcPts val="600"/>
              </a:spcAft>
              <a:buClr>
                <a:schemeClr val="bg1"/>
              </a:buClr>
            </a:pPr>
            <a:r>
              <a:rPr lang="en-US" b="1" i="1" dirty="0">
                <a:solidFill>
                  <a:srgbClr val="FFFF66"/>
                </a:solidFill>
                <a:effectLst>
                  <a:outerShdw blurRad="50800" dist="38100" dir="2700000" algn="tl" rotWithShape="0">
                    <a:prstClr val="black">
                      <a:alpha val="40000"/>
                    </a:prstClr>
                  </a:outerShdw>
                </a:effectLst>
              </a:rPr>
              <a:t>Ezekiel 33:30-33</a:t>
            </a:r>
          </a:p>
          <a:p>
            <a:pPr lvl="1">
              <a:lnSpc>
                <a:spcPct val="105000"/>
              </a:lnSpc>
              <a:spcBef>
                <a:spcPts val="0"/>
              </a:spcBef>
              <a:spcAft>
                <a:spcPts val="600"/>
              </a:spcAft>
              <a:buClr>
                <a:schemeClr val="bg1"/>
              </a:buClr>
            </a:pPr>
            <a:r>
              <a:rPr lang="en-US" b="1" i="1" dirty="0">
                <a:solidFill>
                  <a:srgbClr val="FFFF66"/>
                </a:solidFill>
                <a:effectLst>
                  <a:outerShdw blurRad="50800" dist="38100" dir="2700000" algn="tl" rotWithShape="0">
                    <a:prstClr val="black">
                      <a:alpha val="40000"/>
                    </a:prstClr>
                  </a:outerShdw>
                </a:effectLst>
              </a:rPr>
              <a:t>Matthew 7:21-23</a:t>
            </a:r>
          </a:p>
          <a:p>
            <a:pPr>
              <a:lnSpc>
                <a:spcPct val="105000"/>
              </a:lnSpc>
              <a:spcBef>
                <a:spcPts val="0"/>
              </a:spcBef>
              <a:spcAft>
                <a:spcPts val="600"/>
              </a:spcAft>
              <a:buClr>
                <a:srgbClr val="FFFF00"/>
              </a:buClr>
            </a:pPr>
            <a:r>
              <a:rPr lang="en-US" dirty="0">
                <a:solidFill>
                  <a:schemeClr val="bg1"/>
                </a:solidFill>
                <a:effectLst>
                  <a:outerShdw blurRad="50800" dist="38100" dir="2700000" algn="tl" rotWithShape="0">
                    <a:prstClr val="black">
                      <a:alpha val="40000"/>
                    </a:prstClr>
                  </a:outerShdw>
                </a:effectLst>
              </a:rPr>
              <a:t>Requires suffering in that service</a:t>
            </a:r>
          </a:p>
          <a:p>
            <a:pPr lvl="1">
              <a:lnSpc>
                <a:spcPct val="105000"/>
              </a:lnSpc>
              <a:spcBef>
                <a:spcPts val="0"/>
              </a:spcBef>
              <a:spcAft>
                <a:spcPts val="600"/>
              </a:spcAft>
              <a:buClr>
                <a:schemeClr val="bg1"/>
              </a:buClr>
            </a:pPr>
            <a:r>
              <a:rPr lang="en-US" b="1" i="1" dirty="0">
                <a:solidFill>
                  <a:srgbClr val="FFFF66"/>
                </a:solidFill>
                <a:effectLst>
                  <a:outerShdw blurRad="50800" dist="38100" dir="2700000" algn="tl" rotWithShape="0">
                    <a:prstClr val="black">
                      <a:alpha val="40000"/>
                    </a:prstClr>
                  </a:outerShdw>
                </a:effectLst>
              </a:rPr>
              <a:t>2 Timothy 3:12</a:t>
            </a:r>
          </a:p>
          <a:p>
            <a:pPr lvl="1">
              <a:lnSpc>
                <a:spcPct val="105000"/>
              </a:lnSpc>
              <a:spcBef>
                <a:spcPts val="0"/>
              </a:spcBef>
              <a:spcAft>
                <a:spcPts val="600"/>
              </a:spcAft>
              <a:buClr>
                <a:schemeClr val="bg1"/>
              </a:buClr>
            </a:pPr>
            <a:r>
              <a:rPr lang="en-US" b="1" i="1" dirty="0">
                <a:solidFill>
                  <a:srgbClr val="FFFF66"/>
                </a:solidFill>
                <a:effectLst>
                  <a:outerShdw blurRad="50800" dist="38100" dir="2700000" algn="tl" rotWithShape="0">
                    <a:prstClr val="black">
                      <a:alpha val="40000"/>
                    </a:prstClr>
                  </a:outerShdw>
                </a:effectLst>
              </a:rPr>
              <a:t>Matthew 5:10-12</a:t>
            </a:r>
          </a:p>
          <a:p>
            <a:pPr lvl="1">
              <a:lnSpc>
                <a:spcPct val="105000"/>
              </a:lnSpc>
              <a:spcBef>
                <a:spcPts val="0"/>
              </a:spcBef>
              <a:spcAft>
                <a:spcPts val="600"/>
              </a:spcAft>
              <a:buClr>
                <a:schemeClr val="bg1"/>
              </a:buClr>
            </a:pPr>
            <a:r>
              <a:rPr lang="en-US" b="1" i="1" dirty="0">
                <a:solidFill>
                  <a:srgbClr val="FFFF66"/>
                </a:solidFill>
                <a:effectLst>
                  <a:outerShdw blurRad="50800" dist="38100" dir="2700000" algn="tl" rotWithShape="0">
                    <a:prstClr val="black">
                      <a:alpha val="40000"/>
                    </a:prstClr>
                  </a:outerShdw>
                </a:effectLst>
              </a:rPr>
              <a:t>1 Peter 3:13-14  </a:t>
            </a:r>
            <a:r>
              <a:rPr lang="en-US" dirty="0">
                <a:solidFill>
                  <a:srgbClr val="73FEFF"/>
                </a:solidFill>
                <a:effectLst>
                  <a:outerShdw blurRad="50800" dist="38100" dir="2700000" algn="tl" rotWithShape="0">
                    <a:prstClr val="black">
                      <a:alpha val="40000"/>
                    </a:prstClr>
                  </a:outerShdw>
                </a:effectLst>
                <a:sym typeface="Wingdings" pitchFamily="2" charset="2"/>
              </a:rPr>
              <a:t></a:t>
            </a:r>
            <a:r>
              <a:rPr lang="en-US" b="1" i="1" dirty="0">
                <a:solidFill>
                  <a:srgbClr val="FFFF66"/>
                </a:solidFill>
                <a:effectLst>
                  <a:outerShdw blurRad="50800" dist="38100" dir="2700000" algn="tl" rotWithShape="0">
                    <a:prstClr val="black">
                      <a:alpha val="40000"/>
                    </a:prstClr>
                  </a:outerShdw>
                </a:effectLst>
                <a:sym typeface="Wingdings" pitchFamily="2" charset="2"/>
              </a:rPr>
              <a:t>  1 Peter 4:12-16</a:t>
            </a:r>
            <a:endParaRPr lang="en-US" dirty="0">
              <a:solidFill>
                <a:schemeClr val="bg1"/>
              </a:solidFill>
              <a:effectLst>
                <a:outerShdw blurRad="50800" dist="38100" dir="2700000" algn="tl" rotWithShape="0">
                  <a:prstClr val="black">
                    <a:alpha val="40000"/>
                  </a:prstClr>
                </a:outerShdw>
              </a:effectLst>
            </a:endParaRPr>
          </a:p>
          <a:p>
            <a:pPr>
              <a:lnSpc>
                <a:spcPct val="105000"/>
              </a:lnSpc>
              <a:spcBef>
                <a:spcPts val="0"/>
              </a:spcBef>
              <a:spcAft>
                <a:spcPts val="600"/>
              </a:spcAft>
              <a:buClr>
                <a:srgbClr val="FFFF00"/>
              </a:buClr>
            </a:pPr>
            <a:r>
              <a:rPr lang="en-US" dirty="0">
                <a:solidFill>
                  <a:schemeClr val="bg1"/>
                </a:solidFill>
                <a:effectLst>
                  <a:outerShdw blurRad="50800" dist="38100" dir="2700000" algn="tl" rotWithShape="0">
                    <a:prstClr val="black">
                      <a:alpha val="40000"/>
                    </a:prstClr>
                  </a:outerShdw>
                </a:effectLst>
              </a:rPr>
              <a:t>Requires service as priority over earthly ties</a:t>
            </a:r>
          </a:p>
          <a:p>
            <a:pPr lvl="1">
              <a:lnSpc>
                <a:spcPct val="105000"/>
              </a:lnSpc>
              <a:spcBef>
                <a:spcPts val="0"/>
              </a:spcBef>
              <a:spcAft>
                <a:spcPts val="600"/>
              </a:spcAft>
              <a:buClr>
                <a:schemeClr val="bg1"/>
              </a:buClr>
            </a:pPr>
            <a:r>
              <a:rPr lang="en-US" b="1" i="1" dirty="0">
                <a:solidFill>
                  <a:srgbClr val="FFFF66"/>
                </a:solidFill>
                <a:effectLst>
                  <a:outerShdw blurRad="50800" dist="38100" dir="2700000" algn="tl" rotWithShape="0">
                    <a:prstClr val="black">
                      <a:alpha val="40000"/>
                    </a:prstClr>
                  </a:outerShdw>
                </a:effectLst>
              </a:rPr>
              <a:t>Matthew 10:34-37</a:t>
            </a:r>
          </a:p>
          <a:p>
            <a:pPr lvl="1">
              <a:lnSpc>
                <a:spcPct val="105000"/>
              </a:lnSpc>
              <a:spcBef>
                <a:spcPts val="0"/>
              </a:spcBef>
              <a:spcAft>
                <a:spcPts val="600"/>
              </a:spcAft>
              <a:buClr>
                <a:schemeClr val="bg1"/>
              </a:buClr>
            </a:pPr>
            <a:r>
              <a:rPr lang="en-US" b="1" i="1" dirty="0">
                <a:solidFill>
                  <a:srgbClr val="FFFF66"/>
                </a:solidFill>
                <a:effectLst>
                  <a:outerShdw blurRad="50800" dist="38100" dir="2700000" algn="tl" rotWithShape="0">
                    <a:prstClr val="black">
                      <a:alpha val="40000"/>
                    </a:prstClr>
                  </a:outerShdw>
                </a:effectLst>
              </a:rPr>
              <a:t>John12:42-43 </a:t>
            </a:r>
            <a:r>
              <a:rPr lang="en-US" dirty="0">
                <a:solidFill>
                  <a:srgbClr val="73FEFF"/>
                </a:solidFill>
                <a:effectLst>
                  <a:outerShdw blurRad="50800" dist="38100" dir="2700000" algn="tl" rotWithShape="0">
                    <a:prstClr val="black">
                      <a:alpha val="40000"/>
                    </a:prstClr>
                  </a:outerShdw>
                </a:effectLst>
                <a:sym typeface="Wingdings" pitchFamily="2" charset="2"/>
              </a:rPr>
              <a:t></a:t>
            </a:r>
            <a:r>
              <a:rPr lang="en-US" b="1" i="1" dirty="0">
                <a:solidFill>
                  <a:srgbClr val="FFFF66"/>
                </a:solidFill>
                <a:effectLst>
                  <a:outerShdw blurRad="50800" dist="38100" dir="2700000" algn="tl" rotWithShape="0">
                    <a:prstClr val="black">
                      <a:alpha val="40000"/>
                    </a:prstClr>
                  </a:outerShdw>
                </a:effectLst>
                <a:sym typeface="Wingdings" pitchFamily="2" charset="2"/>
              </a:rPr>
              <a:t>  Matthew 7:13-14  </a:t>
            </a:r>
            <a:r>
              <a:rPr lang="en-US" dirty="0">
                <a:solidFill>
                  <a:srgbClr val="73FEFF"/>
                </a:solidFill>
                <a:effectLst>
                  <a:outerShdw blurRad="50800" dist="38100" dir="2700000" algn="tl" rotWithShape="0">
                    <a:prstClr val="black">
                      <a:alpha val="40000"/>
                    </a:prstClr>
                  </a:outerShdw>
                </a:effectLst>
                <a:sym typeface="Wingdings" pitchFamily="2" charset="2"/>
              </a:rPr>
              <a:t></a:t>
            </a:r>
            <a:r>
              <a:rPr lang="en-US" b="1" i="1" dirty="0">
                <a:solidFill>
                  <a:srgbClr val="FFFF66"/>
                </a:solidFill>
                <a:effectLst>
                  <a:outerShdw blurRad="50800" dist="38100" dir="2700000" algn="tl" rotWithShape="0">
                    <a:prstClr val="black">
                      <a:alpha val="40000"/>
                    </a:prstClr>
                  </a:outerShdw>
                </a:effectLst>
                <a:sym typeface="Wingdings" pitchFamily="2" charset="2"/>
              </a:rPr>
              <a:t>  Matthew 10:22</a:t>
            </a:r>
            <a:endParaRPr lang="en-US" b="1" i="1" dirty="0">
              <a:solidFill>
                <a:srgbClr val="FFFF66"/>
              </a:solidFill>
              <a:effectLst>
                <a:outerShdw blurRad="50800" dist="38100" dir="2700000" algn="tl" rotWithShape="0">
                  <a:prstClr val="black">
                    <a:alpha val="40000"/>
                  </a:prstClr>
                </a:outerShdw>
              </a:effectLst>
            </a:endParaRPr>
          </a:p>
          <a:p>
            <a:pPr lvl="1">
              <a:lnSpc>
                <a:spcPct val="105000"/>
              </a:lnSpc>
              <a:spcBef>
                <a:spcPts val="0"/>
              </a:spcBef>
              <a:spcAft>
                <a:spcPts val="600"/>
              </a:spcAft>
              <a:buClr>
                <a:schemeClr val="bg1"/>
              </a:buClr>
            </a:pPr>
            <a:r>
              <a:rPr lang="en-US" b="1" i="1" dirty="0">
                <a:solidFill>
                  <a:srgbClr val="FFFF66"/>
                </a:solidFill>
                <a:effectLst>
                  <a:outerShdw blurRad="50800" dist="38100" dir="2700000" algn="tl" rotWithShape="0">
                    <a:prstClr val="black">
                      <a:alpha val="40000"/>
                    </a:prstClr>
                  </a:outerShdw>
                </a:effectLst>
              </a:rPr>
              <a:t>1 John 2:15 </a:t>
            </a:r>
            <a:endParaRPr lang="en-US" dirty="0">
              <a:solidFill>
                <a:schemeClr val="bg1"/>
              </a:solidFill>
              <a:effectLst>
                <a:outerShdw blurRad="50800" dist="38100" dir="2700000" algn="tl" rotWithShape="0">
                  <a:prstClr val="black">
                    <a:alpha val="40000"/>
                  </a:prstClr>
                </a:outerShdw>
              </a:effectLst>
            </a:endParaRPr>
          </a:p>
          <a:p>
            <a:pPr>
              <a:lnSpc>
                <a:spcPct val="105000"/>
              </a:lnSpc>
              <a:spcBef>
                <a:spcPts val="0"/>
              </a:spcBef>
              <a:spcAft>
                <a:spcPts val="600"/>
              </a:spcAft>
              <a:buClr>
                <a:srgbClr val="FFFF00"/>
              </a:buClr>
            </a:pPr>
            <a:r>
              <a:rPr lang="en-US" dirty="0">
                <a:solidFill>
                  <a:schemeClr val="bg1"/>
                </a:solidFill>
                <a:effectLst>
                  <a:outerShdw blurRad="50800" dist="38100" dir="2700000" algn="tl" rotWithShape="0">
                    <a:prstClr val="black">
                      <a:alpha val="40000"/>
                    </a:prstClr>
                  </a:outerShdw>
                </a:effectLst>
              </a:rPr>
              <a:t>Have I learned the lessons about love that Peter needed?</a:t>
            </a:r>
          </a:p>
        </p:txBody>
      </p:sp>
    </p:spTree>
    <p:extLst>
      <p:ext uri="{BB962C8B-B14F-4D97-AF65-F5344CB8AC3E}">
        <p14:creationId xmlns:p14="http://schemas.microsoft.com/office/powerpoint/2010/main" val="207546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left)">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wipe(left)">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wipe(left)">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wipe(left)">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wipe(left)">
                                      <p:cBhvr>
                                        <p:cTn id="67"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3204498-7FEE-192B-E1B2-12CE23677256}"/>
              </a:ext>
            </a:extLst>
          </p:cNvPr>
          <p:cNvPicPr>
            <a:picLocks noChangeAspect="1"/>
          </p:cNvPicPr>
          <p:nvPr/>
        </p:nvPicPr>
        <p:blipFill rotWithShape="1">
          <a:blip r:embed="rId3">
            <a:alphaModFix amt="50000"/>
            <a:extLst>
              <a:ext uri="{28A0092B-C50C-407E-A947-70E740481C1C}">
                <a14:useLocalDpi xmlns:a14="http://schemas.microsoft.com/office/drawing/2010/main" val="0"/>
              </a:ext>
            </a:extLst>
          </a:blip>
          <a:srcRect t="26666"/>
          <a:stretch/>
        </p:blipFill>
        <p:spPr>
          <a:xfrm>
            <a:off x="1182961" y="0"/>
            <a:ext cx="6741839" cy="6850706"/>
          </a:xfrm>
          <a:prstGeom prst="rect">
            <a:avLst/>
          </a:prstGeom>
        </p:spPr>
      </p:pic>
      <p:sp>
        <p:nvSpPr>
          <p:cNvPr id="2" name="Title 1"/>
          <p:cNvSpPr>
            <a:spLocks noGrp="1"/>
          </p:cNvSpPr>
          <p:nvPr>
            <p:ph type="ctrTitle"/>
          </p:nvPr>
        </p:nvSpPr>
        <p:spPr>
          <a:xfrm>
            <a:off x="0" y="3657600"/>
            <a:ext cx="9144000" cy="2209800"/>
          </a:xfrm>
        </p:spPr>
        <p:txBody>
          <a:bodyPr anchor="ctr">
            <a:noAutofit/>
          </a:bodyPr>
          <a:lstStyle/>
          <a:p>
            <a:pPr>
              <a:lnSpc>
                <a:spcPct val="90000"/>
              </a:lnSpc>
            </a:pPr>
            <a:r>
              <a:rPr lang="en-US" sz="7000" b="1" dirty="0">
                <a:solidFill>
                  <a:srgbClr val="FFFF00"/>
                </a:solidFill>
                <a:effectLst>
                  <a:outerShdw blurRad="50800" dist="38100" algn="l" rotWithShape="0">
                    <a:prstClr val="black">
                      <a:alpha val="40000"/>
                    </a:prstClr>
                  </a:outerShdw>
                </a:effectLst>
              </a:rPr>
              <a:t>The Love Jesus Taught We Must Learn</a:t>
            </a:r>
          </a:p>
        </p:txBody>
      </p:sp>
      <p:sp>
        <p:nvSpPr>
          <p:cNvPr id="3" name="Subtitle 2"/>
          <p:cNvSpPr>
            <a:spLocks noGrp="1"/>
          </p:cNvSpPr>
          <p:nvPr>
            <p:ph type="subTitle" idx="1"/>
          </p:nvPr>
        </p:nvSpPr>
        <p:spPr>
          <a:xfrm>
            <a:off x="1371600" y="5867400"/>
            <a:ext cx="6400800" cy="914400"/>
          </a:xfrm>
        </p:spPr>
        <p:txBody>
          <a:bodyPr anchor="ctr">
            <a:noAutofit/>
          </a:bodyPr>
          <a:lstStyle/>
          <a:p>
            <a:r>
              <a:rPr lang="en-US" sz="4800" b="1" i="1" dirty="0">
                <a:solidFill>
                  <a:schemeClr val="bg1"/>
                </a:solidFill>
                <a:effectLst>
                  <a:outerShdw blurRad="50800" dist="38100" dir="2700000" algn="tl" rotWithShape="0">
                    <a:prstClr val="black">
                      <a:alpha val="40000"/>
                    </a:prstClr>
                  </a:outerShdw>
                </a:effectLst>
              </a:rPr>
              <a:t>John 21:15-19</a:t>
            </a:r>
          </a:p>
        </p:txBody>
      </p:sp>
    </p:spTree>
    <p:extLst>
      <p:ext uri="{BB962C8B-B14F-4D97-AF65-F5344CB8AC3E}">
        <p14:creationId xmlns:p14="http://schemas.microsoft.com/office/powerpoint/2010/main" val="3222912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3708</TotalTime>
  <Words>982</Words>
  <Application>Microsoft Macintosh PowerPoint</Application>
  <PresentationFormat>On-screen Show (4:3)</PresentationFormat>
  <Paragraphs>51</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Jesus Teaches His Love to Peter</vt:lpstr>
      <vt:lpstr>John 21:15-19</vt:lpstr>
      <vt:lpstr>John 21:15-19</vt:lpstr>
      <vt:lpstr>John 21:15-19</vt:lpstr>
      <vt:lpstr>John 21:15-19</vt:lpstr>
      <vt:lpstr>What Jesus Taught Peter about Love</vt:lpstr>
      <vt:lpstr>The Love Jesus Taught We Must Learn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18</cp:revision>
  <dcterms:created xsi:type="dcterms:W3CDTF">2017-02-11T14:18:26Z</dcterms:created>
  <dcterms:modified xsi:type="dcterms:W3CDTF">2022-09-11T11:44:23Z</dcterms:modified>
</cp:coreProperties>
</file>