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  <p:sldMasterId id="2147483649" r:id="rId2"/>
    <p:sldMasterId id="2147483650" r:id="rId3"/>
  </p:sldMasterIdLst>
  <p:notesMasterIdLst>
    <p:notesMasterId r:id="rId17"/>
  </p:notesMasterIdLst>
  <p:handoutMasterIdLst>
    <p:handoutMasterId r:id="rId18"/>
  </p:handoutMasterIdLst>
  <p:sldIdLst>
    <p:sldId id="256" r:id="rId4"/>
    <p:sldId id="259" r:id="rId5"/>
    <p:sldId id="258" r:id="rId6"/>
    <p:sldId id="265" r:id="rId7"/>
    <p:sldId id="266" r:id="rId8"/>
    <p:sldId id="267" r:id="rId9"/>
    <p:sldId id="260" r:id="rId10"/>
    <p:sldId id="261" r:id="rId11"/>
    <p:sldId id="262" r:id="rId12"/>
    <p:sldId id="263" r:id="rId13"/>
    <p:sldId id="257" r:id="rId14"/>
    <p:sldId id="268" r:id="rId15"/>
    <p:sldId id="264" r:id="rId16"/>
  </p:sldIdLst>
  <p:sldSz cx="9144000" cy="6858000" type="screen4x3"/>
  <p:notesSz cx="6858000" cy="92662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>
      <p:cViewPr varScale="1">
        <p:scale>
          <a:sx n="121" d="100"/>
          <a:sy n="121" d="100"/>
        </p:scale>
        <p:origin x="16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8DAE2A-D0E4-8868-AC92-C8573CA32A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84511-C490-4D7F-8629-E3815B4E0A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30FE09-B899-8E44-8BBD-6B5C738AE94E}" type="datetimeFigureOut">
              <a:rPr lang="en-US" altLang="en-US"/>
              <a:pPr>
                <a:defRPr/>
              </a:pPr>
              <a:t>10/14/22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2E1DB-4D6A-C2AC-0B82-8571B61BCE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0110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041D6-A148-53AD-657E-4FBBF69893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01100"/>
            <a:ext cx="2971800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D56FE78-B124-3849-8F2F-DCF25B648F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24F63E-9F51-40A9-4D28-0EA2F6B1E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6FEAC-EABC-8788-DE93-C289E700040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0E11E7-1C5D-3F4E-B9B2-30BDEB720858}" type="datetimeFigureOut">
              <a:rPr lang="en-US" altLang="en-US"/>
              <a:pPr>
                <a:defRPr/>
              </a:pPr>
              <a:t>10/14/22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387CCBE-A1B1-3F35-C98F-25795DEF68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695325"/>
            <a:ext cx="4632325" cy="3475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3C93F12-FBBE-161F-D911-6DCC66856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2138"/>
            <a:ext cx="5486400" cy="4168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F7122-8073-67E5-616A-C0A1A72827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0110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CCD82-56E6-8276-A40F-E2944F69B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01100"/>
            <a:ext cx="2971800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064EE4-DF34-FD41-B52D-3F370BE54A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94C6D6C-5C8D-CB74-C108-44E47D5FB7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4D40BC-8B18-614F-90EB-11D28AB79B9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1A52A7F2-519B-F8AC-4D96-D9C478DCC4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8084" name="Rectangle 3">
            <a:extLst>
              <a:ext uri="{FF2B5EF4-FFF2-40B4-BE49-F238E27FC236}">
                <a16:creationId xmlns:a16="http://schemas.microsoft.com/office/drawing/2014/main" id="{0DE10A44-0B41-270A-C69C-5BFA9A5E9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10EBD59C-2960-4449-BC48-80132DC2E3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0AC5CF5-A8FC-ED4C-8D1A-B6C91C951AC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B10C9828-D481-1EE6-E5B8-7D55A7C8FF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8084" name="Rectangle 3">
            <a:extLst>
              <a:ext uri="{FF2B5EF4-FFF2-40B4-BE49-F238E27FC236}">
                <a16:creationId xmlns:a16="http://schemas.microsoft.com/office/drawing/2014/main" id="{56D03D6E-8744-B0D4-88B1-B8B4D972C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DC06DE-91D1-E22C-F0F7-3473A253A4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902960-8800-A0D2-9259-7EB75D8105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63BC5C-CC58-3C6D-4B8F-8BF743A710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8B425-C4D5-3144-AB9C-3ECF3B4CE1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22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41EEDC-9809-6B50-CE5C-27B5831761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C3611B-FF92-6F40-1344-3E8ABE90A2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F318C-0CDB-47FB-EEF7-D0A31EFE5D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24536-80CE-E94E-8498-4B9CB4203C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26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E195DF-9FB6-130C-9B07-5303DB830E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9D2569-960D-9C74-0753-F9FFF49442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F7143D-2FC5-DA9D-0D95-5421ADA43F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0307E-C4E9-6047-BDD6-E3FF99D929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083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069C9D-3F4E-0F18-7CFC-D103352408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051B70-E0D3-2C5E-F341-498F01B967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A77530-E7BB-000B-917D-29570EB03D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ACE32-1367-B641-B4C5-3490C0A791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335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9F5174-E673-9FFA-40FE-0AA0192EC1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B253CD-A34F-7C7B-44AE-0BB71105CE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23F59F-BE5F-0633-4695-5D54CFB8B4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ECB02-84F0-F541-BDB9-E303709488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7CFCBE-2C6F-55B4-07EF-E1FC496783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2AEE14-195B-69B6-E2D6-A9306307BF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BDDAA4-F25E-4BAD-E367-68107BA4A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B18C3-FC00-CB4A-B747-34F7B39F8F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436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0B12DE-4326-8F2D-E72A-8C4D91E33C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D6105-16F2-0BF0-AF8A-5B3175AFE5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B92D39-82BF-5FBB-38EF-9AB83DE7FE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7975B-5FC3-6C40-84A8-ABFB3E46D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592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DB1C55-13D6-5643-5BD5-CDA276343C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BA8818-6F67-EF58-2CE5-FC75A3BB2B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4FAFB4B-80BB-B896-E74F-FB0DD082E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31E75-22BE-9E48-B4BE-BA5065A78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568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CD22EB1-5947-41FE-9623-2644822ABD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EEFCC9-9706-D34E-DC7A-26A869FD13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E54EFF-FA23-E4A0-9AF7-26ADB0581F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3D27E-7AB5-364D-AD04-27F349EF69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447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9F8C92D-844A-EA94-1CC5-0BB276A361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8A65FC3-E987-9E91-3BB4-897477125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538722A-5B97-9F03-B9E2-29B189B3CC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D9F64-4986-4345-A404-B52A17C202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334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CC161E-1C6F-6860-3ABA-13242205C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A0ABC6-9CE9-1E5E-450C-C52980894E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D69BA2-8828-6594-BC2C-19383D861D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9705B-FCD2-9F4C-8A9F-035799DFA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89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E56A94-7309-C7E5-BA03-031C71DDBE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102FB9-F2F7-F960-5887-BFE7C20F0A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E6AB34-9F4D-7437-2280-A793A03D2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84A71-0330-4846-9818-B2DE8E59D0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952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3315EB-CE9E-A457-B61D-F82E4FBD9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10B3C8-62AB-DAA4-FF0E-37F2AE4B2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895D82-25CC-0676-14A7-3BAE14418C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BFF06-5180-6141-94F2-B84BB94401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499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C6C2DD-B4B5-19E6-CAD2-F2E4C0862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8A29DA-B085-482A-A899-85AD056164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26B068-2395-193F-F9FA-75CB183070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B4BF6-3937-B64C-82BC-FB006DFD6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338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E1B05F-E019-97E0-80BE-E65BB9400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6DAE44-DD0F-BA6D-2EE7-27BA1BAF59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1CFED6-0711-77B0-4F38-5B864BD309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591DC-55A3-6B46-B4F7-9804AE002D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447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7CDE49-3BC8-8DAD-C8C1-CA77ABDBB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3C2B34-E8DF-0A6F-D77B-765E05C32A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68D4EF-FD4E-092A-1F62-FF62A4F3E4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18E53-34E1-E04B-930D-00268808C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696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CF4087-B458-BCEA-C971-E5F39D60FD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FC572B-40AB-9868-F108-7A563B7DFF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6EF3D6-2A33-F5E5-C5F1-88C8C0DEF5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1A73-34C8-644C-ADED-751E48F7D0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276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482EFC-3647-3A12-7A7C-F0C0A5A04D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FB5022-89D0-F575-AC49-8F6D02877C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C558C2-BBD6-95AD-64FC-D280615310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1D5AC-A633-0B4F-9F84-04AA6F42B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776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484673-2798-FB14-F481-4E798BDE06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C5A6ED-32B3-D339-9CF1-44B50475A9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8A5BD3-1CDE-7903-EBAE-A2F4B267C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6F42-35A2-BF47-92E1-FEEDB42CA8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137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1FA3D8-E834-C85B-1456-89C9DEC024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3A97D9-91BB-439C-D2B8-08E09D086D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FF72F1-5A5D-8DB5-0121-3B4841F140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EEC49-E17A-3346-AFB7-0DBD3AF809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48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D6739BE-2885-079F-C505-E6EF9F28B8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5344B4D-32EB-D611-A51B-700476931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B26357-42C8-9BA2-5A09-5C6655B9B9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41863-C44E-EC40-ACFF-79616A03ED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199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D60532C-701F-EA9C-207B-8050935CFD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6351D43-1C30-A903-CAFD-2FEA503133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44F117-80C3-84B8-1DBD-0061C9248B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9D3D8-6242-9D48-B90F-970D01C23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8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C00D96-7A3F-DF51-3160-4B1DD3942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7BA295-8870-993E-0E97-55E6A1C230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764C0D-CEFE-05C7-70DC-ADF0104C06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01887-F6B9-5F4E-9207-6DDE2EAE9E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630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FD0538-A933-A50E-7A3C-18F48B345D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C60CFE-4A24-1333-85E7-40CCF68BC9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DC407C-F570-50CB-EF19-A7DEDDF595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82409-0080-C04E-B8C0-886986F02A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611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747D70-26B2-1A16-168E-FC5A802015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B57607-E8F2-C6C5-FDF2-AAE5FADF1A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8BDB6E-FDEC-4ECE-4D29-1BFCC61CA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DF76A-1144-AA4A-A437-832CC99C5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903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AEFEAA-3428-F626-9FF2-8B2FA3BB1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CC7DEF-DB09-E9BE-493A-AADE5916BA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4BEC0A-98CC-F5DD-0732-2613912187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3899A-7858-1C4C-B219-89124C336E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921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77C345-ED12-0559-6AEA-3574925CA5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7BB08C-2A67-9A01-2C5B-428C054AA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77F8D2-CE5A-BB38-C4B6-90EB508A59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C1F84-D7F9-614B-90BC-D3CF5E662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5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620E7D-1DFD-5D7D-D4B3-F5CD7A7E1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AFFFB7-A79C-85B3-ED70-B8B1ECF9E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728C7D-37CA-1985-0DCD-5A83C34D6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AB7CC-B12A-F343-BA43-F8FDF38B9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71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E11961F-FCC4-F059-2008-154A68E870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85004A1-F969-8035-4DAD-4568D6E30F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B7B771C-7471-E088-BCE1-4BC22BF629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B8EEC-A74A-E140-81E2-FE04B131BA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80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AA4C5FC-DCB0-15F5-AA06-DE1F24DA7A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1142A2-F40D-CB4D-3745-DBC4B71937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D83AC9-EAC2-BF23-63C0-6EB6811F68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9CCB0-191F-DE4F-8BF3-BCDDF1918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62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4FF87E0-2B51-20C2-FD69-3638678384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4B73BE-4C5D-710C-826F-52B57EB6C0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1A1EA21-3CB4-9519-0E80-B1569E575A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A0C98-C7BA-364E-9DF1-9B4E18BAA7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59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37F1AD-5B09-027E-9EC6-FDBAE3332F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9EC1BA-39FF-4B6B-B9FE-BE2B267704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AB132A-47B0-0ACB-71AA-D678D2E041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72930-DC14-F840-B7E9-9D8FF31AD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95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58DA21-9EE7-439E-9E0D-A901E0A841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F96073-FEF3-57C7-CBF1-F8348B8262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B470FD-FDE3-5825-7F42-FF919F9A01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232D-53D5-7B42-BAED-C314FBFE4F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24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1E23B82-FFF8-9CB6-B6AE-6DF86ABF3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00E88B3-8DD0-529D-C38F-EDC8F086DC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3BB01A-D087-1AFF-255D-BD6FB524DD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1FC1DEB-B09A-6EEB-2A71-457BD56518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CBDF789-6406-1901-7AE4-1ECA96F65E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C27969A-4166-6E48-A365-9C6830E537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56" descr="friend of god_t_nv">
            <a:extLst>
              <a:ext uri="{FF2B5EF4-FFF2-40B4-BE49-F238E27FC236}">
                <a16:creationId xmlns:a16="http://schemas.microsoft.com/office/drawing/2014/main" id="{EE54ADC3-1A03-E056-518C-FBAACE8395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125CED1-D2F8-0D44-AB09-2E5E505AE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7ADE222-3DDE-DD16-93B9-83D7BD4DB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F83D1FE-2232-3133-7A40-518C469799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C1B44B9-D4F7-E4DC-22EE-265C2D4925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23E4562-55CF-2E54-53D7-D0B1A19383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0D4B8B-7B4E-B54F-AA82-E84F09904D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319" name="Picture 157" descr="friend of god_c_nv">
            <a:extLst>
              <a:ext uri="{FF2B5EF4-FFF2-40B4-BE49-F238E27FC236}">
                <a16:creationId xmlns:a16="http://schemas.microsoft.com/office/drawing/2014/main" id="{A0C1616C-3136-FBDE-94B0-789404DF2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1F758B2-1196-63D6-6BB9-A18EC0516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8BB59BF-F983-DE93-6E55-87292428A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1B7F9D41-8458-DEBA-2558-8FDE2A5003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0C00CC79-12EE-81A8-FFC2-4BB4EF6C93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48943D45-8295-A607-BB60-C5B0C10D8C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793126-365B-B54A-BCCD-5796BC3A06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5607" name="Picture 87" descr="friend of god_cb">
            <a:extLst>
              <a:ext uri="{FF2B5EF4-FFF2-40B4-BE49-F238E27FC236}">
                <a16:creationId xmlns:a16="http://schemas.microsoft.com/office/drawing/2014/main" id="{41D2DE01-F2ED-66C4-EE90-9DB07B40D4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1F889779-4A29-E9FD-A1B2-6BF802D6C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9050"/>
            <a:ext cx="8839200" cy="895350"/>
          </a:xfrm>
        </p:spPr>
        <p:txBody>
          <a:bodyPr/>
          <a:lstStyle/>
          <a:p>
            <a:pPr eaLnBrk="1" hangingPunct="1"/>
            <a:r>
              <a:rPr lang="ja-JP" altLang="en-US" b="1">
                <a:solidFill>
                  <a:srgbClr val="FFFF00"/>
                </a:solidFill>
                <a:latin typeface="Abyssinica SIL" pitchFamily="2" charset="0"/>
                <a:ea typeface="ＭＳ Ｐゴシック" panose="020B0600070205080204" pitchFamily="34" charset="-128"/>
              </a:rPr>
              <a:t>“</a:t>
            </a:r>
            <a:r>
              <a:rPr lang="en-US" altLang="ja-JP" b="1">
                <a:solidFill>
                  <a:srgbClr val="FFFF00"/>
                </a:solidFill>
                <a:latin typeface="Abyssinica SIL" pitchFamily="2" charset="0"/>
                <a:ea typeface="ＭＳ Ｐゴシック" panose="020B0600070205080204" pitchFamily="34" charset="-128"/>
              </a:rPr>
              <a:t>Abraham Did Not Waver</a:t>
            </a:r>
            <a:r>
              <a:rPr lang="ja-JP" altLang="en-US" b="1">
                <a:solidFill>
                  <a:srgbClr val="FFFF00"/>
                </a:solidFill>
                <a:latin typeface="Abyssinica SIL" pitchFamily="2" charset="0"/>
                <a:ea typeface="ＭＳ Ｐゴシック" panose="020B0600070205080204" pitchFamily="34" charset="-128"/>
              </a:rPr>
              <a:t>”</a:t>
            </a:r>
            <a:endParaRPr lang="en-US" altLang="en-US" b="1">
              <a:solidFill>
                <a:srgbClr val="FFFF00"/>
              </a:solidFill>
              <a:latin typeface="Abyssinica SIL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0614CE-B6B9-BAC1-667D-E2765B0AF8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686800" cy="5440363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SzPct val="125000"/>
            </a:pPr>
            <a:r>
              <a:rPr lang="ja-JP" altLang="en-US" sz="3000" b="1">
                <a:solidFill>
                  <a:schemeClr val="bg1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3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Against hope believed in hope…</a:t>
            </a:r>
            <a:r>
              <a:rPr lang="ja-JP" altLang="en-US" sz="3000" b="1">
                <a:solidFill>
                  <a:schemeClr val="bg1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3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(Rom. 4:18)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 altLang="en-US" sz="3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Against all probability he expected (Gen. 17:17).</a:t>
            </a:r>
          </a:p>
          <a:p>
            <a:pPr eaLnBrk="1" hangingPunct="1">
              <a:lnSpc>
                <a:spcPct val="105000"/>
              </a:lnSpc>
              <a:buSzPct val="125000"/>
            </a:pPr>
            <a:r>
              <a:rPr lang="ja-JP" altLang="en-US" sz="3000" b="1">
                <a:solidFill>
                  <a:schemeClr val="bg1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3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He considered not…</a:t>
            </a:r>
            <a:r>
              <a:rPr lang="ja-JP" altLang="en-US" sz="3000" b="1">
                <a:solidFill>
                  <a:schemeClr val="bg1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3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(Rom. 4:19).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 altLang="en-US" sz="3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Faith looks to God</a:t>
            </a:r>
            <a:r>
              <a:rPr lang="ja-JP" altLang="en-US" sz="3000">
                <a:solidFill>
                  <a:schemeClr val="bg1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 sz="3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 strength, not difficulties.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 altLang="en-US" sz="3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Genesis 18:14.</a:t>
            </a:r>
          </a:p>
          <a:p>
            <a:pPr eaLnBrk="1" hangingPunct="1">
              <a:lnSpc>
                <a:spcPct val="105000"/>
              </a:lnSpc>
              <a:buSzPct val="125000"/>
            </a:pPr>
            <a:r>
              <a:rPr lang="ja-JP" altLang="en-US" sz="3000" b="1">
                <a:solidFill>
                  <a:schemeClr val="bg1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3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Giving glory to God…</a:t>
            </a:r>
            <a:r>
              <a:rPr lang="ja-JP" altLang="en-US" sz="3000" b="1">
                <a:solidFill>
                  <a:schemeClr val="bg1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3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(Romans 4:20)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 altLang="en-US" sz="3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Ascribe what is due Him and obey in all things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 altLang="en-US" sz="3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Genesis 21:33</a:t>
            </a:r>
          </a:p>
          <a:p>
            <a:pPr eaLnBrk="1" hangingPunct="1">
              <a:lnSpc>
                <a:spcPct val="105000"/>
              </a:lnSpc>
              <a:buSzPct val="125000"/>
            </a:pPr>
            <a:endParaRPr lang="en-US" altLang="en-US" sz="3000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53F86AE-675E-73E7-2765-1B39D8ED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48E926-140B-95EB-148F-1FA303091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7400"/>
            <a:ext cx="8763000" cy="4144963"/>
          </a:xfrm>
        </p:spPr>
        <p:txBody>
          <a:bodyPr/>
          <a:lstStyle/>
          <a:p>
            <a:pPr marL="0" indent="0" algn="ctr" eaLnBrk="1" hangingPunct="1">
              <a:lnSpc>
                <a:spcPct val="105000"/>
              </a:lnSpc>
              <a:buSzPct val="125000"/>
              <a:buFontTx/>
              <a:buNone/>
              <a:defRPr/>
            </a:pPr>
            <a:r>
              <a:rPr lang="ja-JP" altLang="en-US" sz="3600" b="1">
                <a:solidFill>
                  <a:schemeClr val="bg1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3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It was not written for his sake alone</a:t>
            </a:r>
            <a:r>
              <a:rPr lang="ja-JP" altLang="en-US" sz="3600" b="1">
                <a:solidFill>
                  <a:schemeClr val="bg1"/>
                </a:solidFill>
                <a:ea typeface="ＭＳ Ｐゴシック" panose="020B0600070205080204" pitchFamily="34" charset="-128"/>
              </a:rPr>
              <a:t>”</a:t>
            </a:r>
            <a:endParaRPr lang="en-US" altLang="ja-JP" sz="3600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05000"/>
              </a:lnSpc>
              <a:buSzPct val="125000"/>
              <a:defRPr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Genesis 15:6 is applied as a generalization (See James 2:21-24 which cites both Genesis 15 and 22, while Hebrews 11:8 references Genesis 12).</a:t>
            </a:r>
          </a:p>
          <a:p>
            <a:pPr lvl="1" eaLnBrk="1" hangingPunct="1">
              <a:lnSpc>
                <a:spcPct val="105000"/>
              </a:lnSpc>
              <a:buSzPct val="125000"/>
              <a:defRPr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Abraham</a:t>
            </a:r>
            <a:r>
              <a:rPr lang="ja-JP" altLang="en-US" sz="3200">
                <a:solidFill>
                  <a:schemeClr val="bg1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 biography is preserved in order to give us encouragement. </a:t>
            </a:r>
          </a:p>
          <a:p>
            <a:pPr eaLnBrk="1" hangingPunct="1">
              <a:defRPr/>
            </a:pP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4">
            <a:extLst>
              <a:ext uri="{FF2B5EF4-FFF2-40B4-BE49-F238E27FC236}">
                <a16:creationId xmlns:a16="http://schemas.microsoft.com/office/drawing/2014/main" id="{DCD27777-BAFF-A1F1-1B10-FE2B1A3C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E8AB46-C253-8546-B630-D625BA69C79C}" type="slidenum">
              <a:rPr lang="en-US" altLang="en-US" sz="28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93539" name="Rectangle 2">
            <a:extLst>
              <a:ext uri="{FF2B5EF4-FFF2-40B4-BE49-F238E27FC236}">
                <a16:creationId xmlns:a16="http://schemas.microsoft.com/office/drawing/2014/main" id="{D604C146-2AC1-6D75-926F-463330AE7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Times New Roman" charset="0"/>
                <a:cs typeface="+mj-cs"/>
              </a:rPr>
              <a:t>The Faith of Abraham</a:t>
            </a:r>
          </a:p>
        </p:txBody>
      </p:sp>
      <p:sp>
        <p:nvSpPr>
          <p:cNvPr id="52227" name="AutoShape 4">
            <a:extLst>
              <a:ext uri="{FF2B5EF4-FFF2-40B4-BE49-F238E27FC236}">
                <a16:creationId xmlns:a16="http://schemas.microsoft.com/office/drawing/2014/main" id="{A8470C71-A57D-EB97-CB81-EEC8657D7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343400"/>
            <a:ext cx="2743200" cy="685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2228" name="AutoShape 5">
            <a:extLst>
              <a:ext uri="{FF2B5EF4-FFF2-40B4-BE49-F238E27FC236}">
                <a16:creationId xmlns:a16="http://schemas.microsoft.com/office/drawing/2014/main" id="{AAB0DC8C-6AE3-4148-288E-4214505A1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6005513"/>
            <a:ext cx="2743200" cy="685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2229" name="AutoShape 6">
            <a:extLst>
              <a:ext uri="{FF2B5EF4-FFF2-40B4-BE49-F238E27FC236}">
                <a16:creationId xmlns:a16="http://schemas.microsoft.com/office/drawing/2014/main" id="{EB969FB4-94C6-DA42-491B-499586407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6005513"/>
            <a:ext cx="2743200" cy="685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2230" name="Line 7">
            <a:extLst>
              <a:ext uri="{FF2B5EF4-FFF2-40B4-BE49-F238E27FC236}">
                <a16:creationId xmlns:a16="http://schemas.microsoft.com/office/drawing/2014/main" id="{B4ED9838-1BBD-D1B3-2C90-A088963FCA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5562600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Line 10">
            <a:extLst>
              <a:ext uri="{FF2B5EF4-FFF2-40B4-BE49-F238E27FC236}">
                <a16:creationId xmlns:a16="http://schemas.microsoft.com/office/drawing/2014/main" id="{C3E39B6F-05BF-4094-5568-64A1C4EF7D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029200"/>
            <a:ext cx="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Line 11">
            <a:extLst>
              <a:ext uri="{FF2B5EF4-FFF2-40B4-BE49-F238E27FC236}">
                <a16:creationId xmlns:a16="http://schemas.microsoft.com/office/drawing/2014/main" id="{8CAC4624-DE6C-B146-C716-EA98BC2EF1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548313"/>
            <a:ext cx="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Line 12">
            <a:extLst>
              <a:ext uri="{FF2B5EF4-FFF2-40B4-BE49-F238E27FC236}">
                <a16:creationId xmlns:a16="http://schemas.microsoft.com/office/drawing/2014/main" id="{D31ACD90-F5A2-AA86-A751-C183B7AD52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5029200"/>
            <a:ext cx="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Line 13">
            <a:extLst>
              <a:ext uri="{FF2B5EF4-FFF2-40B4-BE49-F238E27FC236}">
                <a16:creationId xmlns:a16="http://schemas.microsoft.com/office/drawing/2014/main" id="{B1B58C94-5472-FCE4-4A7D-28359E945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5548313"/>
            <a:ext cx="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235" name="Picture 18">
            <a:extLst>
              <a:ext uri="{FF2B5EF4-FFF2-40B4-BE49-F238E27FC236}">
                <a16:creationId xmlns:a16="http://schemas.microsoft.com/office/drawing/2014/main" id="{B7B563E0-C86E-B712-E618-87C7397B4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400"/>
            <a:ext cx="81534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05CE78-F079-3F99-3E8F-2A9600C74E7D}"/>
              </a:ext>
            </a:extLst>
          </p:cNvPr>
          <p:cNvSpPr/>
          <p:nvPr/>
        </p:nvSpPr>
        <p:spPr>
          <a:xfrm>
            <a:off x="228601" y="1600201"/>
            <a:ext cx="238416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Black Oblique"/>
                <a:ea typeface="ＭＳ Ｐゴシック" charset="0"/>
                <a:cs typeface="Avenir Black Oblique"/>
              </a:rPr>
              <a:t>Genesis 15</a:t>
            </a:r>
          </a:p>
          <a:p>
            <a:pPr algn="ctr" eaLnBrk="1" hangingPunct="1"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Black Oblique"/>
                <a:ea typeface="ＭＳ Ｐゴシック" charset="0"/>
                <a:cs typeface="Avenir Black Oblique"/>
              </a:rPr>
              <a:t>(Rom. 4:3)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596674-CF65-CBA4-711D-1DB0F9A838B8}"/>
              </a:ext>
            </a:extLst>
          </p:cNvPr>
          <p:cNvSpPr/>
          <p:nvPr/>
        </p:nvSpPr>
        <p:spPr>
          <a:xfrm>
            <a:off x="3200401" y="1600201"/>
            <a:ext cx="238416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Black Oblique"/>
                <a:ea typeface="ＭＳ Ｐゴシック" charset="0"/>
                <a:cs typeface="Avenir Black Oblique"/>
              </a:rPr>
              <a:t>Genesis 21 </a:t>
            </a:r>
          </a:p>
          <a:p>
            <a:pPr algn="ctr" eaLnBrk="1" hangingPunct="1"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Black Oblique"/>
                <a:ea typeface="ＭＳ Ｐゴシック" charset="0"/>
                <a:cs typeface="Avenir Black Oblique"/>
              </a:rPr>
              <a:t>(Rom. 4:16-21)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BCDC7B-C6EC-D2D7-DC30-2130FA25E85B}"/>
              </a:ext>
            </a:extLst>
          </p:cNvPr>
          <p:cNvSpPr/>
          <p:nvPr/>
        </p:nvSpPr>
        <p:spPr>
          <a:xfrm>
            <a:off x="6096000" y="1600201"/>
            <a:ext cx="2528006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Black Oblique"/>
                <a:ea typeface="ＭＳ Ｐゴシック" charset="0"/>
                <a:cs typeface="Avenir Black Oblique"/>
              </a:rPr>
              <a:t>Genesis 22 </a:t>
            </a:r>
          </a:p>
          <a:p>
            <a:pPr algn="ctr" eaLnBrk="1" hangingPunct="1"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Black Oblique"/>
                <a:ea typeface="ＭＳ Ｐゴシック" charset="0"/>
                <a:cs typeface="Avenir Black Oblique"/>
              </a:rPr>
              <a:t>(James 2:21-23)</a:t>
            </a:r>
          </a:p>
        </p:txBody>
      </p:sp>
      <p:sp>
        <p:nvSpPr>
          <p:cNvPr id="52239" name="TextBox 3">
            <a:extLst>
              <a:ext uri="{FF2B5EF4-FFF2-40B4-BE49-F238E27FC236}">
                <a16:creationId xmlns:a16="http://schemas.microsoft.com/office/drawing/2014/main" id="{59AD7714-E846-752F-7015-BFC7A1F55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22600"/>
            <a:ext cx="251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  <a:latin typeface="Times New Roman" panose="02020603050405020304" pitchFamily="18" charset="0"/>
              </a:rPr>
              <a:t>Believed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  <a:latin typeface="Times New Roman" panose="02020603050405020304" pitchFamily="18" charset="0"/>
              </a:rPr>
              <a:t>the Lord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  <a:latin typeface="Times New Roman" panose="02020603050405020304" pitchFamily="18" charset="0"/>
              </a:rPr>
              <a:t>Reckoned it to him as righteousness</a:t>
            </a:r>
          </a:p>
        </p:txBody>
      </p:sp>
      <p:sp>
        <p:nvSpPr>
          <p:cNvPr id="52240" name="TextBox 28">
            <a:extLst>
              <a:ext uri="{FF2B5EF4-FFF2-40B4-BE49-F238E27FC236}">
                <a16:creationId xmlns:a16="http://schemas.microsoft.com/office/drawing/2014/main" id="{BFC75A25-77A0-CB65-B37B-B5E0B8E3C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022600"/>
            <a:ext cx="2819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bg1"/>
                </a:solidFill>
                <a:latin typeface="Times New Roman" panose="02020603050405020304" pitchFamily="18" charset="0"/>
              </a:rPr>
              <a:t>99 Years Old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  <a:latin typeface="Times New Roman" panose="02020603050405020304" pitchFamily="18" charset="0"/>
              </a:rPr>
              <a:t>“Therefore, it was also credited to him as righteousness</a:t>
            </a:r>
          </a:p>
        </p:txBody>
      </p:sp>
      <p:sp>
        <p:nvSpPr>
          <p:cNvPr id="52241" name="TextBox 29">
            <a:extLst>
              <a:ext uri="{FF2B5EF4-FFF2-40B4-BE49-F238E27FC236}">
                <a16:creationId xmlns:a16="http://schemas.microsoft.com/office/drawing/2014/main" id="{E1A3FC64-E69A-0FB4-BF9D-73396558D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124200"/>
            <a:ext cx="251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bg1"/>
                </a:solidFill>
                <a:latin typeface="Times New Roman" panose="02020603050405020304" pitchFamily="18" charset="0"/>
              </a:rPr>
              <a:t>Working Faith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bg1"/>
                </a:solidFill>
                <a:latin typeface="Times New Roman" panose="02020603050405020304" pitchFamily="18" charset="0"/>
              </a:rPr>
              <a:t>Isaac Offered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  <a:latin typeface="Times New Roman" panose="02020603050405020304" pitchFamily="18" charset="0"/>
              </a:rPr>
              <a:t>Genesis 15:6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  <a:latin typeface="Times New Roman" panose="02020603050405020304" pitchFamily="18" charset="0"/>
              </a:rPr>
              <a:t>Fulfilled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936046-131C-F8F4-798B-8049DF49B446}"/>
              </a:ext>
            </a:extLst>
          </p:cNvPr>
          <p:cNvSpPr/>
          <p:nvPr/>
        </p:nvSpPr>
        <p:spPr>
          <a:xfrm>
            <a:off x="3048001" y="5765800"/>
            <a:ext cx="296274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Black Oblique"/>
                <a:cs typeface="Avenir Black Oblique"/>
              </a:rPr>
              <a:t>Same Faith</a:t>
            </a:r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C5563EED-5934-431D-E991-3AAB93CE9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054600"/>
            <a:ext cx="685800" cy="711200"/>
          </a:xfrm>
          <a:prstGeom prst="up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7" name="Left-Up Arrow 16">
            <a:extLst>
              <a:ext uri="{FF2B5EF4-FFF2-40B4-BE49-F238E27FC236}">
                <a16:creationId xmlns:a16="http://schemas.microsoft.com/office/drawing/2014/main" id="{2A8A361B-6B2F-9A62-DC75-F19E84F16C5D}"/>
              </a:ext>
            </a:extLst>
          </p:cNvPr>
          <p:cNvSpPr>
            <a:spLocks/>
          </p:cNvSpPr>
          <p:nvPr/>
        </p:nvSpPr>
        <p:spPr bwMode="auto">
          <a:xfrm>
            <a:off x="6019800" y="5257800"/>
            <a:ext cx="1536700" cy="1320800"/>
          </a:xfrm>
          <a:custGeom>
            <a:avLst/>
            <a:gdLst>
              <a:gd name="T0" fmla="*/ 0 w 1536700"/>
              <a:gd name="T1" fmla="*/ 990600 h 1320800"/>
              <a:gd name="T2" fmla="*/ 330200 w 1536700"/>
              <a:gd name="T3" fmla="*/ 660400 h 1320800"/>
              <a:gd name="T4" fmla="*/ 330200 w 1536700"/>
              <a:gd name="T5" fmla="*/ 825500 h 1320800"/>
              <a:gd name="T6" fmla="*/ 1041400 w 1536700"/>
              <a:gd name="T7" fmla="*/ 825500 h 1320800"/>
              <a:gd name="T8" fmla="*/ 1041400 w 1536700"/>
              <a:gd name="T9" fmla="*/ 330200 h 1320800"/>
              <a:gd name="T10" fmla="*/ 876300 w 1536700"/>
              <a:gd name="T11" fmla="*/ 330200 h 1320800"/>
              <a:gd name="T12" fmla="*/ 1206500 w 1536700"/>
              <a:gd name="T13" fmla="*/ 0 h 1320800"/>
              <a:gd name="T14" fmla="*/ 1536700 w 1536700"/>
              <a:gd name="T15" fmla="*/ 330200 h 1320800"/>
              <a:gd name="T16" fmla="*/ 1371600 w 1536700"/>
              <a:gd name="T17" fmla="*/ 330200 h 1320800"/>
              <a:gd name="T18" fmla="*/ 1371600 w 1536700"/>
              <a:gd name="T19" fmla="*/ 1155700 h 1320800"/>
              <a:gd name="T20" fmla="*/ 330200 w 1536700"/>
              <a:gd name="T21" fmla="*/ 1155700 h 1320800"/>
              <a:gd name="T22" fmla="*/ 330200 w 1536700"/>
              <a:gd name="T23" fmla="*/ 1320800 h 1320800"/>
              <a:gd name="T24" fmla="*/ 0 w 1536700"/>
              <a:gd name="T25" fmla="*/ 990600 h 13208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36700" h="1320800">
                <a:moveTo>
                  <a:pt x="0" y="990600"/>
                </a:moveTo>
                <a:lnTo>
                  <a:pt x="330200" y="660400"/>
                </a:lnTo>
                <a:lnTo>
                  <a:pt x="330200" y="825500"/>
                </a:lnTo>
                <a:lnTo>
                  <a:pt x="1041400" y="825500"/>
                </a:lnTo>
                <a:lnTo>
                  <a:pt x="1041400" y="330200"/>
                </a:lnTo>
                <a:lnTo>
                  <a:pt x="876300" y="330200"/>
                </a:lnTo>
                <a:lnTo>
                  <a:pt x="1206500" y="0"/>
                </a:lnTo>
                <a:lnTo>
                  <a:pt x="1536700" y="330200"/>
                </a:lnTo>
                <a:lnTo>
                  <a:pt x="1371600" y="330200"/>
                </a:lnTo>
                <a:lnTo>
                  <a:pt x="1371600" y="1155700"/>
                </a:lnTo>
                <a:lnTo>
                  <a:pt x="330200" y="1155700"/>
                </a:lnTo>
                <a:lnTo>
                  <a:pt x="330200" y="1320800"/>
                </a:lnTo>
                <a:lnTo>
                  <a:pt x="0" y="990600"/>
                </a:lnTo>
                <a:close/>
              </a:path>
            </a:pathLst>
          </a:cu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 cap="flat" cmpd="sng">
            <a:solidFill>
              <a:srgbClr val="D5E8EA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4" name="Left-Up Arrow 43">
            <a:extLst>
              <a:ext uri="{FF2B5EF4-FFF2-40B4-BE49-F238E27FC236}">
                <a16:creationId xmlns:a16="http://schemas.microsoft.com/office/drawing/2014/main" id="{646A3B86-22BA-9281-3C74-AA28A3BBC17B}"/>
              </a:ext>
            </a:extLst>
          </p:cNvPr>
          <p:cNvSpPr>
            <a:spLocks/>
          </p:cNvSpPr>
          <p:nvPr/>
        </p:nvSpPr>
        <p:spPr bwMode="auto">
          <a:xfrm rot="-5400000" flipH="1" flipV="1">
            <a:off x="1421606" y="5106194"/>
            <a:ext cx="1531938" cy="1631950"/>
          </a:xfrm>
          <a:custGeom>
            <a:avLst/>
            <a:gdLst>
              <a:gd name="T0" fmla="*/ 0 w 1531938"/>
              <a:gd name="T1" fmla="*/ 1209687 h 1631950"/>
              <a:gd name="T2" fmla="*/ 405335 w 1531938"/>
              <a:gd name="T3" fmla="*/ 787423 h 1631950"/>
              <a:gd name="T4" fmla="*/ 405335 w 1531938"/>
              <a:gd name="T5" fmla="*/ 1051522 h 1631950"/>
              <a:gd name="T6" fmla="*/ 951510 w 1531938"/>
              <a:gd name="T7" fmla="*/ 1051522 h 1631950"/>
              <a:gd name="T8" fmla="*/ 951510 w 1531938"/>
              <a:gd name="T9" fmla="*/ 405335 h 1631950"/>
              <a:gd name="T10" fmla="*/ 687411 w 1531938"/>
              <a:gd name="T11" fmla="*/ 405335 h 1631950"/>
              <a:gd name="T12" fmla="*/ 1109675 w 1531938"/>
              <a:gd name="T13" fmla="*/ 0 h 1631950"/>
              <a:gd name="T14" fmla="*/ 1531938 w 1531938"/>
              <a:gd name="T15" fmla="*/ 405335 h 1631950"/>
              <a:gd name="T16" fmla="*/ 1267840 w 1531938"/>
              <a:gd name="T17" fmla="*/ 405335 h 1631950"/>
              <a:gd name="T18" fmla="*/ 1267840 w 1531938"/>
              <a:gd name="T19" fmla="*/ 1367852 h 1631950"/>
              <a:gd name="T20" fmla="*/ 405335 w 1531938"/>
              <a:gd name="T21" fmla="*/ 1367852 h 1631950"/>
              <a:gd name="T22" fmla="*/ 405335 w 1531938"/>
              <a:gd name="T23" fmla="*/ 1631950 h 1631950"/>
              <a:gd name="T24" fmla="*/ 0 w 1531938"/>
              <a:gd name="T25" fmla="*/ 1209687 h 16319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31938" h="1631950">
                <a:moveTo>
                  <a:pt x="0" y="1209687"/>
                </a:moveTo>
                <a:lnTo>
                  <a:pt x="405335" y="787423"/>
                </a:lnTo>
                <a:lnTo>
                  <a:pt x="405335" y="1051522"/>
                </a:lnTo>
                <a:lnTo>
                  <a:pt x="951510" y="1051522"/>
                </a:lnTo>
                <a:lnTo>
                  <a:pt x="951510" y="405335"/>
                </a:lnTo>
                <a:lnTo>
                  <a:pt x="687411" y="405335"/>
                </a:lnTo>
                <a:lnTo>
                  <a:pt x="1109675" y="0"/>
                </a:lnTo>
                <a:lnTo>
                  <a:pt x="1531938" y="405335"/>
                </a:lnTo>
                <a:lnTo>
                  <a:pt x="1267840" y="405335"/>
                </a:lnTo>
                <a:lnTo>
                  <a:pt x="1267840" y="1367852"/>
                </a:lnTo>
                <a:lnTo>
                  <a:pt x="405335" y="1367852"/>
                </a:lnTo>
                <a:lnTo>
                  <a:pt x="405335" y="1631950"/>
                </a:lnTo>
                <a:lnTo>
                  <a:pt x="0" y="1209687"/>
                </a:lnTo>
                <a:close/>
              </a:path>
            </a:pathLst>
          </a:cu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 cap="flat" cmpd="sng">
            <a:solidFill>
              <a:srgbClr val="D5E8EA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524FF59-DDFA-7467-CE3D-22C251072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1068A4-C706-A0D6-46FE-DC84C83FE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8763000" cy="4144963"/>
          </a:xfrm>
        </p:spPr>
        <p:txBody>
          <a:bodyPr/>
          <a:lstStyle/>
          <a:p>
            <a:pPr marL="0" indent="0" algn="ctr" eaLnBrk="1" hangingPunct="1">
              <a:lnSpc>
                <a:spcPct val="105000"/>
              </a:lnSpc>
              <a:buSzPct val="125000"/>
              <a:buFontTx/>
              <a:buNone/>
              <a:defRPr/>
            </a:pPr>
            <a:r>
              <a:rPr lang="ja-JP" altLang="en-US" sz="3600" b="1">
                <a:solidFill>
                  <a:schemeClr val="bg1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3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It shall be imputed if we believe…</a:t>
            </a:r>
            <a:r>
              <a:rPr lang="ja-JP" altLang="en-US" sz="3600" b="1">
                <a:solidFill>
                  <a:schemeClr val="bg1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3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(Romans 4:24)</a:t>
            </a:r>
          </a:p>
          <a:p>
            <a:pPr lvl="1" eaLnBrk="1" hangingPunct="1">
              <a:lnSpc>
                <a:spcPct val="105000"/>
              </a:lnSpc>
              <a:buSzPct val="125000"/>
              <a:defRPr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Our goal is to get to where we do not stagger.</a:t>
            </a:r>
          </a:p>
          <a:p>
            <a:pPr lvl="1" eaLnBrk="1" hangingPunct="1">
              <a:lnSpc>
                <a:spcPct val="105000"/>
              </a:lnSpc>
              <a:buSzPct val="125000"/>
              <a:defRPr/>
            </a:pPr>
            <a:r>
              <a:rPr lang="ja-JP" altLang="en-US" sz="3200">
                <a:solidFill>
                  <a:schemeClr val="bg1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One step at a time…till faith grows stronger in Thee…till hope grows stronger in me.</a:t>
            </a:r>
            <a:r>
              <a:rPr lang="ja-JP" altLang="en-US" sz="3200">
                <a:solidFill>
                  <a:schemeClr val="bg1"/>
                </a:solidFill>
                <a:ea typeface="ＭＳ Ｐゴシック" panose="020B0600070205080204" pitchFamily="34" charset="-128"/>
              </a:rPr>
              <a:t>”</a:t>
            </a:r>
            <a:endParaRPr lang="en-US" altLang="ja-JP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0CB0BA63-CEFE-F5BE-2B02-B30B309204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971550"/>
          </a:xfrm>
        </p:spPr>
        <p:txBody>
          <a:bodyPr/>
          <a:lstStyle/>
          <a:p>
            <a:pPr eaLnBrk="1" hangingPunct="1"/>
            <a:r>
              <a:rPr lang="ja-JP" altLang="en-US" sz="4800" b="1">
                <a:solidFill>
                  <a:srgbClr val="FFFF00"/>
                </a:solidFill>
                <a:latin typeface="Abyssinica SIL" pitchFamily="2" charset="0"/>
                <a:ea typeface="ＭＳ Ｐゴシック" panose="020B0600070205080204" pitchFamily="34" charset="-128"/>
              </a:rPr>
              <a:t>“</a:t>
            </a:r>
            <a:r>
              <a:rPr lang="en-US" altLang="ja-JP" sz="4800" b="1">
                <a:solidFill>
                  <a:srgbClr val="FFFF00"/>
                </a:solidFill>
                <a:latin typeface="Abyssinica SIL" pitchFamily="2" charset="0"/>
                <a:ea typeface="ＭＳ Ｐゴシック" panose="020B0600070205080204" pitchFamily="34" charset="-128"/>
              </a:rPr>
              <a:t>Abraham Did Not Waver…</a:t>
            </a:r>
            <a:r>
              <a:rPr lang="ja-JP" altLang="en-US" sz="4800" b="1">
                <a:solidFill>
                  <a:srgbClr val="FFFF00"/>
                </a:solidFill>
                <a:latin typeface="Abyssinica SIL" pitchFamily="2" charset="0"/>
                <a:ea typeface="ＭＳ Ｐゴシック" panose="020B0600070205080204" pitchFamily="34" charset="-128"/>
              </a:rPr>
              <a:t>”</a:t>
            </a:r>
            <a:endParaRPr lang="en-US" altLang="en-US" sz="4800" b="1">
              <a:solidFill>
                <a:srgbClr val="FFFF00"/>
              </a:solidFill>
              <a:latin typeface="Abyssinica SIL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C7C78C-6914-41D7-624A-825381941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135563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SzPct val="125000"/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We are awed &amp; overwhelmed by this truth:</a:t>
            </a:r>
          </a:p>
          <a:p>
            <a:pPr lvl="1" eaLnBrk="1" hangingPunct="1">
              <a:lnSpc>
                <a:spcPct val="105000"/>
              </a:lnSpc>
              <a:buSzPct val="125000"/>
              <a:defRPr/>
            </a:pPr>
            <a:r>
              <a:rPr lang="en-US" sz="3200" dirty="0">
                <a:solidFill>
                  <a:schemeClr val="bg1"/>
                </a:solidFill>
              </a:rPr>
              <a:t>Identify with Peter or Barnabas more than one we picture as having unwavering faith (Matthew 26:72; Mark 9:24; Galatians 2:13)</a:t>
            </a:r>
          </a:p>
          <a:p>
            <a:pPr eaLnBrk="1" hangingPunct="1">
              <a:lnSpc>
                <a:spcPct val="105000"/>
              </a:lnSpc>
              <a:buSzPct val="125000"/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We are painfully aware of the shortcomings in our own spiritual maturity!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0D36BC44-AD41-07FD-85B2-F4F5E2494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400"/>
            <a:ext cx="8610600" cy="819150"/>
          </a:xfrm>
        </p:spPr>
        <p:txBody>
          <a:bodyPr/>
          <a:lstStyle/>
          <a:p>
            <a:pPr eaLnBrk="1" hangingPunct="1"/>
            <a:r>
              <a:rPr lang="ja-JP" altLang="en-US" sz="5400" b="1">
                <a:solidFill>
                  <a:srgbClr val="FFFF00"/>
                </a:solidFill>
                <a:latin typeface="Abyssinica SIL" pitchFamily="2" charset="0"/>
                <a:ea typeface="ＭＳ Ｐゴシック" panose="020B0600070205080204" pitchFamily="34" charset="-128"/>
              </a:rPr>
              <a:t>“</a:t>
            </a:r>
            <a:r>
              <a:rPr lang="en-US" altLang="ja-JP" sz="5400" b="1">
                <a:solidFill>
                  <a:srgbClr val="FFFF00"/>
                </a:solidFill>
                <a:latin typeface="Abyssinica SIL" pitchFamily="2" charset="0"/>
                <a:ea typeface="ＭＳ Ｐゴシック" panose="020B0600070205080204" pitchFamily="34" charset="-128"/>
              </a:rPr>
              <a:t>Abraham Did Not Waver…</a:t>
            </a:r>
            <a:r>
              <a:rPr lang="ja-JP" altLang="en-US" sz="5400" b="1">
                <a:solidFill>
                  <a:srgbClr val="FFFF00"/>
                </a:solidFill>
                <a:latin typeface="Abyssinica SIL" pitchFamily="2" charset="0"/>
                <a:ea typeface="ＭＳ Ｐゴシック" panose="020B0600070205080204" pitchFamily="34" charset="-128"/>
              </a:rPr>
              <a:t>”</a:t>
            </a:r>
            <a:endParaRPr lang="en-US" altLang="en-US" sz="5400" b="1">
              <a:solidFill>
                <a:srgbClr val="FFFF00"/>
              </a:solidFill>
              <a:latin typeface="Abyssinica SIL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CAE79F-C812-3EF1-B57F-D76F2E4CB5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135563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SzPct val="125000"/>
            </a:pPr>
            <a:r>
              <a:rPr lang="en-US" altLang="en-US" sz="4000" b="1">
                <a:solidFill>
                  <a:schemeClr val="bg1"/>
                </a:solidFill>
                <a:ea typeface="ＭＳ Ｐゴシック" panose="020B0600070205080204" pitchFamily="34" charset="-128"/>
              </a:rPr>
              <a:t>What it is to </a:t>
            </a:r>
            <a:r>
              <a:rPr lang="ja-JP" altLang="en-US" sz="4000" b="1">
                <a:solidFill>
                  <a:schemeClr val="bg1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4000" b="1">
                <a:solidFill>
                  <a:schemeClr val="bg1"/>
                </a:solidFill>
                <a:ea typeface="ＭＳ Ｐゴシック" panose="020B0600070205080204" pitchFamily="34" charset="-128"/>
              </a:rPr>
              <a:t>Waver</a:t>
            </a:r>
            <a:r>
              <a:rPr lang="ja-JP" altLang="en-US" sz="4000" b="1">
                <a:solidFill>
                  <a:schemeClr val="bg1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4000" b="1">
                <a:solidFill>
                  <a:schemeClr val="bg1"/>
                </a:solidFill>
                <a:ea typeface="ＭＳ Ｐゴシック" panose="020B0600070205080204" pitchFamily="34" charset="-128"/>
              </a:rPr>
              <a:t>?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l-GR" altLang="en-US" sz="3600">
                <a:solidFill>
                  <a:schemeClr val="bg1"/>
                </a:solidFill>
                <a:ea typeface="ＭＳ Ｐゴシック" panose="020B0600070205080204" pitchFamily="34" charset="-128"/>
              </a:rPr>
              <a:t>διακρίνω</a:t>
            </a:r>
            <a:r>
              <a:rPr lang="en-US" altLang="en-US" sz="3600">
                <a:solidFill>
                  <a:schemeClr val="bg1"/>
                </a:solidFill>
                <a:ea typeface="ＭＳ Ｐゴシック" panose="020B0600070205080204" pitchFamily="34" charset="-128"/>
              </a:rPr>
              <a:t> (</a:t>
            </a:r>
            <a:r>
              <a:rPr lang="en-US" altLang="en-US" sz="3600" i="1">
                <a:solidFill>
                  <a:schemeClr val="bg1"/>
                </a:solidFill>
                <a:ea typeface="ＭＳ Ｐゴシック" panose="020B0600070205080204" pitchFamily="34" charset="-128"/>
              </a:rPr>
              <a:t>diakrinō)</a:t>
            </a:r>
            <a:r>
              <a:rPr lang="en-US" altLang="en-US" sz="3600">
                <a:solidFill>
                  <a:schemeClr val="bg1"/>
                </a:solidFill>
                <a:ea typeface="ＭＳ Ｐゴシック" panose="020B0600070205080204" pitchFamily="34" charset="-128"/>
              </a:rPr>
              <a:t> – To stagger (KJV); waver (NASB); hesitate (Strong); doubt (Thayer).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 altLang="en-US" sz="3600">
                <a:solidFill>
                  <a:schemeClr val="bg1"/>
                </a:solidFill>
                <a:ea typeface="ＭＳ Ｐゴシック" panose="020B0600070205080204" pitchFamily="34" charset="-128"/>
              </a:rPr>
              <a:t>But the question is, “Had this always been the case in the life of Abraham?”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 altLang="en-US" sz="3600">
                <a:solidFill>
                  <a:schemeClr val="bg1"/>
                </a:solidFill>
                <a:ea typeface="ＭＳ Ｐゴシック" panose="020B0600070205080204" pitchFamily="34" charset="-128"/>
              </a:rPr>
              <a:t>Can we be like Abraham in faith?</a:t>
            </a:r>
          </a:p>
          <a:p>
            <a:pPr lvl="1" eaLnBrk="1" hangingPunct="1">
              <a:lnSpc>
                <a:spcPct val="105000"/>
              </a:lnSpc>
              <a:buSzPct val="125000"/>
              <a:buFontTx/>
              <a:buNone/>
            </a:pPr>
            <a:endParaRPr lang="en-US" altLang="en-US" sz="360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05000"/>
              </a:lnSpc>
              <a:buSzPct val="125000"/>
            </a:pPr>
            <a:endParaRPr lang="en-US" altLang="en-US" sz="36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1B106DC2-8CAA-804F-36FB-912E73B5C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58200" cy="819150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rgbClr val="FFFF00"/>
                </a:solidFill>
                <a:latin typeface="Abyssinica SIL" pitchFamily="2" charset="0"/>
                <a:ea typeface="ＭＳ Ｐゴシック" panose="020B0600070205080204" pitchFamily="34" charset="-128"/>
              </a:rPr>
              <a:t>Paul’s Use of “</a:t>
            </a:r>
            <a:r>
              <a:rPr lang="en-US" altLang="ja-JP" sz="4800" b="1" i="1">
                <a:solidFill>
                  <a:srgbClr val="FFFF00"/>
                </a:solidFill>
                <a:latin typeface="Abyssinica SIL" pitchFamily="2" charset="0"/>
                <a:ea typeface="ＭＳ Ｐゴシック" panose="020B0600070205080204" pitchFamily="34" charset="-128"/>
              </a:rPr>
              <a:t>Faith</a:t>
            </a:r>
            <a:r>
              <a:rPr lang="en-US" altLang="en-US" sz="4800" b="1" i="1">
                <a:solidFill>
                  <a:srgbClr val="FFFF00"/>
                </a:solidFill>
                <a:latin typeface="Abyssinica SIL" pitchFamily="2" charset="0"/>
                <a:ea typeface="ＭＳ Ｐゴシック" panose="020B0600070205080204" pitchFamily="34" charset="-128"/>
              </a:rPr>
              <a:t>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CA2B05-D613-FA25-A291-34DEC5250E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135563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SzPct val="125000"/>
            </a:pPr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It is a faith that transcends mere mental assent and emphasizes a trust that indicates loyalty, surrender, fidelity and allegiance to Jesus as King (Rom. 1:5; 6:16; 16:26; 6:3, 4; Gal. 2:20).</a:t>
            </a:r>
          </a:p>
          <a:p>
            <a:pPr eaLnBrk="1" hangingPunct="1">
              <a:lnSpc>
                <a:spcPct val="105000"/>
              </a:lnSpc>
              <a:buSzPct val="125000"/>
            </a:pPr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Paul’s contrast between faith and works is not a contrast between mental assent and obedience, but between two different systems of justification (Rom. 3:27).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endParaRPr lang="en-US" altLang="en-US" sz="32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68829D3E-B0F5-A28F-60D5-B687552958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819150"/>
          </a:xfrm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rgbClr val="FFFF00"/>
                </a:solidFill>
                <a:latin typeface="Abyssinica SIL" pitchFamily="2" charset="0"/>
                <a:ea typeface="ＭＳ Ｐゴシック" panose="020B0600070205080204" pitchFamily="34" charset="-128"/>
              </a:rPr>
              <a:t>Abraham Grew Into Great Faith</a:t>
            </a:r>
            <a:br>
              <a:rPr lang="en-US" altLang="en-US" sz="4000" b="1" i="1">
                <a:solidFill>
                  <a:srgbClr val="FFFF00"/>
                </a:solidFill>
                <a:latin typeface="Abyssinica SIL" pitchFamily="2" charset="0"/>
                <a:ea typeface="ＭＳ Ｐゴシック" panose="020B0600070205080204" pitchFamily="34" charset="-128"/>
              </a:rPr>
            </a:br>
            <a:r>
              <a:rPr lang="en-US" altLang="en-US" sz="2800" b="1" i="1">
                <a:solidFill>
                  <a:srgbClr val="FFFF00"/>
                </a:solidFill>
                <a:latin typeface="Abyssinica SIL" pitchFamily="2" charset="0"/>
                <a:ea typeface="ＭＳ Ｐゴシック" panose="020B0600070205080204" pitchFamily="34" charset="-128"/>
              </a:rPr>
              <a:t>Romans 4:19-26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61050E-E717-4EE5-ADBF-8B3E6C6E15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52575"/>
            <a:ext cx="8261350" cy="914400"/>
          </a:xfrm>
        </p:spPr>
        <p:txBody>
          <a:bodyPr/>
          <a:lstStyle/>
          <a:p>
            <a:pPr marL="457200" lvl="1" indent="0" algn="ctr" eaLnBrk="1" hangingPunct="1">
              <a:lnSpc>
                <a:spcPct val="105000"/>
              </a:lnSpc>
              <a:buSzPct val="125000"/>
              <a:buFontTx/>
              <a:buNone/>
            </a:pPr>
            <a:r>
              <a:rPr lang="en-US" altLang="en-US" sz="6000" b="1">
                <a:solidFill>
                  <a:srgbClr val="FFFFFF"/>
                </a:solidFill>
                <a:latin typeface="Avenir Black Oblique" panose="02000503020000020003" pitchFamily="2" charset="0"/>
                <a:ea typeface="ＭＳ Ｐゴシック" panose="020B0600070205080204" pitchFamily="34" charset="-128"/>
              </a:rPr>
              <a:t>Faith is a Journey, Not a Snapshot!</a:t>
            </a:r>
          </a:p>
          <a:p>
            <a:pPr marL="457200" lvl="1" indent="0" eaLnBrk="1" hangingPunct="1">
              <a:lnSpc>
                <a:spcPct val="105000"/>
              </a:lnSpc>
              <a:buSzPct val="125000"/>
              <a:buFontTx/>
              <a:buNone/>
            </a:pPr>
            <a:endParaRPr lang="en-US" altLang="en-US" sz="6000" b="1">
              <a:solidFill>
                <a:srgbClr val="FFFFFF"/>
              </a:solidFill>
              <a:latin typeface="Avenir Black Oblique" panose="02000503020000020003" pitchFamily="2" charset="0"/>
              <a:ea typeface="ＭＳ Ｐゴシック" panose="020B0600070205080204" pitchFamily="34" charset="-128"/>
            </a:endParaRPr>
          </a:p>
        </p:txBody>
      </p:sp>
      <p:pic>
        <p:nvPicPr>
          <p:cNvPr id="2" name="Picture 1" descr="praying hands.jpg">
            <a:extLst>
              <a:ext uri="{FF2B5EF4-FFF2-40B4-BE49-F238E27FC236}">
                <a16:creationId xmlns:a16="http://schemas.microsoft.com/office/drawing/2014/main" id="{90F41624-C229-E248-B3DA-6A4DEDD3A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765" y="3810000"/>
            <a:ext cx="38100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90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>
            <a:extLst>
              <a:ext uri="{FF2B5EF4-FFF2-40B4-BE49-F238E27FC236}">
                <a16:creationId xmlns:a16="http://schemas.microsoft.com/office/drawing/2014/main" id="{E24A6277-B8B5-5BAF-5DF8-2573A6C6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5AFB9E-CDC2-AA44-9ADC-9354AA26C6DA}" type="slidenum">
              <a:rPr lang="en-US" altLang="en-US" sz="28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93539" name="Rectangle 2">
            <a:extLst>
              <a:ext uri="{FF2B5EF4-FFF2-40B4-BE49-F238E27FC236}">
                <a16:creationId xmlns:a16="http://schemas.microsoft.com/office/drawing/2014/main" id="{14F6F84F-197E-66E7-C5DE-97B0D582E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Times New Roman" charset="0"/>
                <a:cs typeface="+mj-cs"/>
              </a:rPr>
              <a:t>The Faith of Abraham</a:t>
            </a:r>
          </a:p>
        </p:txBody>
      </p:sp>
      <p:sp>
        <p:nvSpPr>
          <p:cNvPr id="45060" name="AutoShape 3">
            <a:extLst>
              <a:ext uri="{FF2B5EF4-FFF2-40B4-BE49-F238E27FC236}">
                <a16:creationId xmlns:a16="http://schemas.microsoft.com/office/drawing/2014/main" id="{375D23ED-0F92-0CDD-CEDB-BC07AA3F7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114800"/>
            <a:ext cx="2743200" cy="685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45061" name="AutoShape 4">
            <a:extLst>
              <a:ext uri="{FF2B5EF4-FFF2-40B4-BE49-F238E27FC236}">
                <a16:creationId xmlns:a16="http://schemas.microsoft.com/office/drawing/2014/main" id="{B0ED0507-12CA-C8C4-E784-A85389C46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343400"/>
            <a:ext cx="2743200" cy="685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45062" name="AutoShape 5">
            <a:extLst>
              <a:ext uri="{FF2B5EF4-FFF2-40B4-BE49-F238E27FC236}">
                <a16:creationId xmlns:a16="http://schemas.microsoft.com/office/drawing/2014/main" id="{86622B8C-C8D4-B288-D958-9480E7FE7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6005513"/>
            <a:ext cx="2743200" cy="685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45063" name="AutoShape 6">
            <a:extLst>
              <a:ext uri="{FF2B5EF4-FFF2-40B4-BE49-F238E27FC236}">
                <a16:creationId xmlns:a16="http://schemas.microsoft.com/office/drawing/2014/main" id="{B02FD12A-2FB8-A50A-7B44-86CC226B0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6005513"/>
            <a:ext cx="2743200" cy="685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45064" name="Line 7">
            <a:extLst>
              <a:ext uri="{FF2B5EF4-FFF2-40B4-BE49-F238E27FC236}">
                <a16:creationId xmlns:a16="http://schemas.microsoft.com/office/drawing/2014/main" id="{1DC3EADE-C28D-14FD-BF38-0E0EB5460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5562600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45" name="Text Box 8">
            <a:extLst>
              <a:ext uri="{FF2B5EF4-FFF2-40B4-BE49-F238E27FC236}">
                <a16:creationId xmlns:a16="http://schemas.microsoft.com/office/drawing/2014/main" id="{122E64FC-A47E-D42B-474F-EEE00F58D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98600"/>
            <a:ext cx="7788275" cy="13112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40000"/>
              </a:spcBef>
              <a:defRPr/>
            </a:pPr>
            <a:r>
              <a:rPr lang="en-US" b="1" dirty="0">
                <a:latin typeface="Times New Roman" charset="0"/>
              </a:rPr>
              <a:t>Romans 4:12 (NKJV)  </a:t>
            </a:r>
          </a:p>
          <a:p>
            <a:pPr algn="ctr" eaLnBrk="1" hangingPunct="1">
              <a:spcBef>
                <a:spcPct val="40000"/>
              </a:spcBef>
              <a:defRPr/>
            </a:pPr>
            <a:r>
              <a:rPr lang="en-US" b="1" dirty="0">
                <a:latin typeface="Times New Roman" charset="0"/>
              </a:rPr>
              <a:t>    and the father of circumcision to those who not only are of the circumcision, </a:t>
            </a:r>
            <a:r>
              <a:rPr lang="en-US" sz="1600" b="1" dirty="0">
                <a:latin typeface="Times New Roman" charset="0"/>
              </a:rPr>
              <a:t>but</a:t>
            </a:r>
            <a:r>
              <a:rPr lang="en-US" b="1" dirty="0">
                <a:latin typeface="Times New Roman" charset="0"/>
              </a:rPr>
              <a:t> </a:t>
            </a:r>
            <a:r>
              <a:rPr lang="en-US" b="1" u="sng" dirty="0">
                <a:latin typeface="Times New Roman" charset="0"/>
              </a:rPr>
              <a:t>who also walk in the steps of the faith</a:t>
            </a:r>
            <a:r>
              <a:rPr lang="en-US" b="1" dirty="0">
                <a:latin typeface="Times New Roman" charset="0"/>
              </a:rPr>
              <a:t> which our father Abraham had while still uncircumcised. </a:t>
            </a: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3392A31A-4740-5A0F-1398-C9364618BD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029200"/>
            <a:ext cx="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84E459AE-915C-9386-036C-51084A0558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548313"/>
            <a:ext cx="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Line 12">
            <a:extLst>
              <a:ext uri="{FF2B5EF4-FFF2-40B4-BE49-F238E27FC236}">
                <a16:creationId xmlns:a16="http://schemas.microsoft.com/office/drawing/2014/main" id="{CCF03429-CE20-8892-14E9-0A94316F98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5029200"/>
            <a:ext cx="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9" name="Line 13">
            <a:extLst>
              <a:ext uri="{FF2B5EF4-FFF2-40B4-BE49-F238E27FC236}">
                <a16:creationId xmlns:a16="http://schemas.microsoft.com/office/drawing/2014/main" id="{CBC81D27-5094-846E-B390-AEAF63023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5548313"/>
            <a:ext cx="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4638" name="Text Box 14">
            <a:extLst>
              <a:ext uri="{FF2B5EF4-FFF2-40B4-BE49-F238E27FC236}">
                <a16:creationId xmlns:a16="http://schemas.microsoft.com/office/drawing/2014/main" id="{9036E048-0623-45B9-EE35-DA65741C1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19600"/>
            <a:ext cx="3349625" cy="70802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BT" panose="020B0602020204020204" pitchFamily="34" charset="0"/>
              </a:rPr>
              <a:t>Genesis 15:6</a:t>
            </a:r>
          </a:p>
        </p:txBody>
      </p:sp>
      <p:sp>
        <p:nvSpPr>
          <p:cNvPr id="794640" name="Text Box 16">
            <a:extLst>
              <a:ext uri="{FF2B5EF4-FFF2-40B4-BE49-F238E27FC236}">
                <a16:creationId xmlns:a16="http://schemas.microsoft.com/office/drawing/2014/main" id="{109B15C9-16B5-BE99-43FA-5A03ECBF3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327400"/>
            <a:ext cx="3505200" cy="8302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BT" panose="020B0602020204020204" pitchFamily="34" charset="0"/>
              </a:rPr>
              <a:t>Genesis 12:1-3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BT" panose="020B0602020204020204" pitchFamily="34" charset="0"/>
              </a:rPr>
              <a:t>Heb. 11:8; Acts 7:2</a:t>
            </a:r>
          </a:p>
        </p:txBody>
      </p:sp>
      <p:pic>
        <p:nvPicPr>
          <p:cNvPr id="45072" name="Picture 18">
            <a:extLst>
              <a:ext uri="{FF2B5EF4-FFF2-40B4-BE49-F238E27FC236}">
                <a16:creationId xmlns:a16="http://schemas.microsoft.com/office/drawing/2014/main" id="{2B18034F-9761-1A46-92D4-9BFABCB22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52400"/>
            <a:ext cx="81534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6">
            <a:extLst>
              <a:ext uri="{FF2B5EF4-FFF2-40B4-BE49-F238E27FC236}">
                <a16:creationId xmlns:a16="http://schemas.microsoft.com/office/drawing/2014/main" id="{3E439E23-15A4-CE52-D581-D4C7FC304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445000"/>
            <a:ext cx="3505200" cy="8302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BT" panose="020B0602020204020204" pitchFamily="34" charset="0"/>
              </a:rPr>
              <a:t>Genesis 15:6; 21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BT" panose="020B0602020204020204" pitchFamily="34" charset="0"/>
              </a:rPr>
              <a:t>Romans 4:1-4,12</a:t>
            </a:r>
          </a:p>
        </p:txBody>
      </p:sp>
      <p:sp>
        <p:nvSpPr>
          <p:cNvPr id="26" name="Text Box 16">
            <a:extLst>
              <a:ext uri="{FF2B5EF4-FFF2-40B4-BE49-F238E27FC236}">
                <a16:creationId xmlns:a16="http://schemas.microsoft.com/office/drawing/2014/main" id="{4B2D76C0-C03D-8D81-9BA4-724104711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562600"/>
            <a:ext cx="3505200" cy="8302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BT" panose="020B0602020204020204" pitchFamily="34" charset="0"/>
              </a:rPr>
              <a:t>Genesis 15:6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BT" panose="020B0602020204020204" pitchFamily="34" charset="0"/>
              </a:rPr>
              <a:t>James 2:21-23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12466A9-C994-2981-0609-B50AA73836B7}"/>
              </a:ext>
            </a:extLst>
          </p:cNvPr>
          <p:cNvCxnSpPr>
            <a:cxnSpLocks noChangeShapeType="1"/>
            <a:endCxn id="794640" idx="1"/>
          </p:cNvCxnSpPr>
          <p:nvPr/>
        </p:nvCxnSpPr>
        <p:spPr bwMode="auto">
          <a:xfrm flipV="1">
            <a:off x="3581400" y="3743325"/>
            <a:ext cx="1219200" cy="80327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AD4D55-1EAD-360B-920D-9631030859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78225" y="4800600"/>
            <a:ext cx="1222375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FCA8ED-573F-4F56-CFFD-3F45EF6BB3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81400" y="5054600"/>
            <a:ext cx="1219200" cy="812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51DE6BC9-E9D2-BFC1-0957-9444F666F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77800"/>
            <a:ext cx="8458200" cy="742950"/>
          </a:xfrm>
        </p:spPr>
        <p:txBody>
          <a:bodyPr/>
          <a:lstStyle/>
          <a:p>
            <a:pPr eaLnBrk="1" hangingPunct="1"/>
            <a:r>
              <a:rPr lang="ja-JP" altLang="en-US" sz="4800" b="1" i="1">
                <a:solidFill>
                  <a:srgbClr val="FFFF00"/>
                </a:solidFill>
                <a:latin typeface="Abyssinica SIL" pitchFamily="2" charset="0"/>
                <a:ea typeface="ＭＳ Ｐゴシック" panose="020B0600070205080204" pitchFamily="34" charset="-128"/>
              </a:rPr>
              <a:t>“</a:t>
            </a:r>
            <a:r>
              <a:rPr lang="en-US" altLang="ja-JP" sz="4800" b="1" i="1">
                <a:solidFill>
                  <a:srgbClr val="FFFF00"/>
                </a:solidFill>
                <a:latin typeface="Abyssinica SIL" pitchFamily="2" charset="0"/>
                <a:ea typeface="ＭＳ Ｐゴシック" panose="020B0600070205080204" pitchFamily="34" charset="-128"/>
              </a:rPr>
              <a:t>Abraham Did Not Waver</a:t>
            </a:r>
            <a:r>
              <a:rPr lang="ja-JP" altLang="en-US" sz="4800" b="1" i="1">
                <a:solidFill>
                  <a:srgbClr val="FFFF00"/>
                </a:solidFill>
                <a:latin typeface="Abyssinica SIL" pitchFamily="2" charset="0"/>
                <a:ea typeface="ＭＳ Ｐゴシック" panose="020B0600070205080204" pitchFamily="34" charset="-128"/>
              </a:rPr>
              <a:t>”</a:t>
            </a:r>
            <a:endParaRPr lang="en-US" altLang="en-US" sz="4800" b="1" i="1">
              <a:solidFill>
                <a:srgbClr val="FFFF00"/>
              </a:solidFill>
              <a:latin typeface="Abyssinica SIL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EEF810-82A3-D273-35B8-853CDBC88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35563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SzPct val="125000"/>
              <a:defRPr/>
            </a:pPr>
            <a:r>
              <a:rPr lang="en-US" sz="2800" b="1" dirty="0">
                <a:solidFill>
                  <a:schemeClr val="bg1"/>
                </a:solidFill>
                <a:cs typeface="+mn-cs"/>
              </a:rPr>
              <a:t>Abraham Struggled With His Faith:</a:t>
            </a:r>
          </a:p>
          <a:p>
            <a:pPr lvl="1" eaLnBrk="1" hangingPunct="1">
              <a:lnSpc>
                <a:spcPct val="105000"/>
              </a:lnSpc>
              <a:buSzPct val="125000"/>
              <a:defRPr/>
            </a:pPr>
            <a:r>
              <a:rPr lang="en-US" dirty="0">
                <a:solidFill>
                  <a:schemeClr val="bg1"/>
                </a:solidFill>
              </a:rPr>
              <a:t>He sinned seriously (Gn. 12:13-19; 20:2-12).</a:t>
            </a:r>
          </a:p>
          <a:p>
            <a:pPr lvl="1" eaLnBrk="1" hangingPunct="1">
              <a:lnSpc>
                <a:spcPct val="105000"/>
              </a:lnSpc>
              <a:buSzPct val="125000"/>
              <a:defRPr/>
            </a:pPr>
            <a:r>
              <a:rPr lang="en-US" dirty="0">
                <a:solidFill>
                  <a:schemeClr val="bg1"/>
                </a:solidFill>
              </a:rPr>
              <a:t>He was impatient (Gn. 15:1-6).</a:t>
            </a:r>
          </a:p>
          <a:p>
            <a:pPr lvl="1" eaLnBrk="1" hangingPunct="1">
              <a:lnSpc>
                <a:spcPct val="105000"/>
              </a:lnSpc>
              <a:buSzPct val="125000"/>
              <a:defRPr/>
            </a:pPr>
            <a:r>
              <a:rPr lang="en-US" dirty="0">
                <a:solidFill>
                  <a:schemeClr val="bg1"/>
                </a:solidFill>
              </a:rPr>
              <a:t>He was willing to compromise  (Gn. 16:2; 17:18).</a:t>
            </a:r>
          </a:p>
          <a:p>
            <a:pPr eaLnBrk="1" hangingPunct="1">
              <a:lnSpc>
                <a:spcPct val="105000"/>
              </a:lnSpc>
              <a:buSzPct val="125000"/>
              <a:defRPr/>
            </a:pPr>
            <a:r>
              <a:rPr lang="en-US" sz="2800" b="1" dirty="0">
                <a:solidFill>
                  <a:schemeClr val="bg1"/>
                </a:solidFill>
                <a:cs typeface="+mn-cs"/>
              </a:rPr>
              <a:t>Abraham Reached a Turning Point:</a:t>
            </a:r>
          </a:p>
          <a:p>
            <a:pPr lvl="1" eaLnBrk="1" hangingPunct="1">
              <a:lnSpc>
                <a:spcPct val="105000"/>
              </a:lnSpc>
              <a:buSzPct val="125000"/>
              <a:defRPr/>
            </a:pPr>
            <a:r>
              <a:rPr lang="en-US" dirty="0">
                <a:solidFill>
                  <a:schemeClr val="bg1"/>
                </a:solidFill>
              </a:rPr>
              <a:t>Romans 4:20-21 parallels Genesis 21.</a:t>
            </a:r>
          </a:p>
          <a:p>
            <a:pPr lvl="1" eaLnBrk="1" hangingPunct="1">
              <a:lnSpc>
                <a:spcPct val="105000"/>
              </a:lnSpc>
              <a:buSzPct val="125000"/>
              <a:defRPr/>
            </a:pPr>
            <a:r>
              <a:rPr lang="en-US" dirty="0">
                <a:solidFill>
                  <a:schemeClr val="bg1"/>
                </a:solidFill>
              </a:rPr>
              <a:t>The visitation of the Lord to Sarah (cf. 18:10).</a:t>
            </a:r>
          </a:p>
          <a:p>
            <a:pPr lvl="1" eaLnBrk="1" hangingPunct="1">
              <a:lnSpc>
                <a:spcPct val="105000"/>
              </a:lnSpc>
              <a:buSzPct val="125000"/>
              <a:defRPr/>
            </a:pPr>
            <a:r>
              <a:rPr lang="en-US" dirty="0">
                <a:solidFill>
                  <a:schemeClr val="bg1"/>
                </a:solidFill>
              </a:rPr>
              <a:t>Abraham ceased to waver (cf. James 1:6).</a:t>
            </a:r>
          </a:p>
          <a:p>
            <a:pPr eaLnBrk="1" hangingPunct="1">
              <a:defRPr/>
            </a:pPr>
            <a:endParaRPr lang="en-US" sz="28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DDC15E5B-9DAD-80E2-851A-CAFA4211D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938"/>
            <a:ext cx="8839200" cy="819150"/>
          </a:xfrm>
        </p:spPr>
        <p:txBody>
          <a:bodyPr/>
          <a:lstStyle/>
          <a:p>
            <a:pPr eaLnBrk="1" hangingPunct="1"/>
            <a:r>
              <a:rPr lang="ja-JP" altLang="en-US" sz="4800" b="1" i="1">
                <a:solidFill>
                  <a:srgbClr val="FFFF00"/>
                </a:solidFill>
                <a:latin typeface="Abyssinica SIL" pitchFamily="2" charset="0"/>
                <a:ea typeface="ＭＳ Ｐゴシック" panose="020B0600070205080204" pitchFamily="34" charset="-128"/>
              </a:rPr>
              <a:t>“</a:t>
            </a:r>
            <a:r>
              <a:rPr lang="en-US" altLang="ja-JP" sz="4800" b="1" i="1">
                <a:solidFill>
                  <a:srgbClr val="FFFF00"/>
                </a:solidFill>
                <a:latin typeface="Abyssinica SIL" pitchFamily="2" charset="0"/>
                <a:ea typeface="ＭＳ Ｐゴシック" panose="020B0600070205080204" pitchFamily="34" charset="-128"/>
              </a:rPr>
              <a:t>Abraham Did Not Waver</a:t>
            </a:r>
            <a:r>
              <a:rPr lang="ja-JP" altLang="en-US" sz="4800" b="1" i="1">
                <a:solidFill>
                  <a:srgbClr val="FFFF00"/>
                </a:solidFill>
                <a:latin typeface="Abyssinica SIL" pitchFamily="2" charset="0"/>
                <a:ea typeface="ＭＳ Ｐゴシック" panose="020B0600070205080204" pitchFamily="34" charset="-128"/>
              </a:rPr>
              <a:t>”</a:t>
            </a:r>
            <a:endParaRPr lang="en-US" altLang="en-US" sz="4800" b="1" i="1">
              <a:solidFill>
                <a:srgbClr val="FFFF00"/>
              </a:solidFill>
              <a:latin typeface="Abyssinica SIL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8CF832-0FE0-7B2C-EDBC-50C39093E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35563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SzPct val="125000"/>
              <a:defRPr/>
            </a:pPr>
            <a:r>
              <a:rPr lang="en-US" sz="3600" b="1" dirty="0">
                <a:solidFill>
                  <a:schemeClr val="bg1"/>
                </a:solidFill>
                <a:cs typeface="+mn-cs"/>
              </a:rPr>
              <a:t>Why did Abraham Struggle So?</a:t>
            </a:r>
          </a:p>
          <a:p>
            <a:pPr lvl="1" eaLnBrk="1" hangingPunct="1">
              <a:lnSpc>
                <a:spcPct val="105000"/>
              </a:lnSpc>
              <a:buSzPct val="125000"/>
              <a:defRPr/>
            </a:pPr>
            <a:r>
              <a:rPr lang="en-US" dirty="0">
                <a:solidFill>
                  <a:schemeClr val="bg1"/>
                </a:solidFill>
              </a:rPr>
              <a:t>He was afraid (Gen. 12:12; 20:11).</a:t>
            </a:r>
          </a:p>
          <a:p>
            <a:pPr lvl="1" eaLnBrk="1" hangingPunct="1">
              <a:lnSpc>
                <a:spcPct val="105000"/>
              </a:lnSpc>
              <a:buSzPct val="125000"/>
              <a:defRPr/>
            </a:pPr>
            <a:r>
              <a:rPr lang="en-US" dirty="0">
                <a:solidFill>
                  <a:schemeClr val="bg1"/>
                </a:solidFill>
              </a:rPr>
              <a:t>He was anxious (Gen. 15:2-3).</a:t>
            </a:r>
          </a:p>
          <a:p>
            <a:pPr lvl="1" eaLnBrk="1" hangingPunct="1">
              <a:lnSpc>
                <a:spcPct val="105000"/>
              </a:lnSpc>
              <a:buSzPct val="125000"/>
              <a:defRPr/>
            </a:pPr>
            <a:r>
              <a:rPr lang="en-US" dirty="0">
                <a:solidFill>
                  <a:schemeClr val="bg1"/>
                </a:solidFill>
              </a:rPr>
              <a:t>He wanted to please men (Gen. 16:2).</a:t>
            </a:r>
          </a:p>
          <a:p>
            <a:pPr lvl="1" eaLnBrk="1" hangingPunct="1">
              <a:lnSpc>
                <a:spcPct val="105000"/>
              </a:lnSpc>
              <a:buSzPct val="125000"/>
              <a:defRPr/>
            </a:pPr>
            <a:r>
              <a:rPr lang="en-US" dirty="0">
                <a:solidFill>
                  <a:schemeClr val="bg1"/>
                </a:solidFill>
              </a:rPr>
              <a:t>He was led by emotion (Gen. 17:18; cf. 21:11).</a:t>
            </a:r>
          </a:p>
          <a:p>
            <a:pPr lvl="1" eaLnBrk="1" hangingPunct="1">
              <a:lnSpc>
                <a:spcPct val="105000"/>
              </a:lnSpc>
              <a:buSzPct val="125000"/>
              <a:defRPr/>
            </a:pPr>
            <a:r>
              <a:rPr lang="en-US" dirty="0">
                <a:solidFill>
                  <a:schemeClr val="bg1"/>
                </a:solidFill>
              </a:rPr>
              <a:t>He was plagued by the consequences of his past mistakes (Gen. 16:5; cf. 21:9-13).</a:t>
            </a:r>
          </a:p>
          <a:p>
            <a:pPr lvl="1" eaLnBrk="1" hangingPunct="1">
              <a:lnSpc>
                <a:spcPct val="105000"/>
              </a:lnSpc>
              <a:buSzPct val="125000"/>
              <a:defRPr/>
            </a:pPr>
            <a:r>
              <a:rPr lang="en-US" dirty="0">
                <a:solidFill>
                  <a:schemeClr val="bg1"/>
                </a:solidFill>
              </a:rPr>
              <a:t>He was surrounded by doubters (Gen. 18:12-14).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4BD94226-38BC-CF8C-895D-14CCBCC20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2100" y="42863"/>
            <a:ext cx="8839200" cy="819150"/>
          </a:xfrm>
        </p:spPr>
        <p:txBody>
          <a:bodyPr/>
          <a:lstStyle/>
          <a:p>
            <a:pPr eaLnBrk="1" hangingPunct="1"/>
            <a:r>
              <a:rPr lang="ja-JP" altLang="en-US" b="1">
                <a:solidFill>
                  <a:srgbClr val="FFFF00"/>
                </a:solidFill>
                <a:latin typeface="Abyssinica SIL" pitchFamily="2" charset="0"/>
                <a:ea typeface="ＭＳ Ｐゴシック" panose="020B0600070205080204" pitchFamily="34" charset="-128"/>
              </a:rPr>
              <a:t>“</a:t>
            </a:r>
            <a:r>
              <a:rPr lang="en-US" altLang="ja-JP" b="1">
                <a:solidFill>
                  <a:srgbClr val="FFFF00"/>
                </a:solidFill>
                <a:latin typeface="Abyssinica SIL" pitchFamily="2" charset="0"/>
                <a:ea typeface="ＭＳ Ｐゴシック" panose="020B0600070205080204" pitchFamily="34" charset="-128"/>
              </a:rPr>
              <a:t>Abraham Did Not Waver</a:t>
            </a:r>
            <a:r>
              <a:rPr lang="ja-JP" altLang="en-US" b="1">
                <a:solidFill>
                  <a:srgbClr val="FFFF00"/>
                </a:solidFill>
                <a:latin typeface="Abyssinica SIL" pitchFamily="2" charset="0"/>
                <a:ea typeface="ＭＳ Ｐゴシック" panose="020B0600070205080204" pitchFamily="34" charset="-128"/>
              </a:rPr>
              <a:t>”</a:t>
            </a:r>
            <a:endParaRPr lang="en-US" altLang="en-US" b="1">
              <a:solidFill>
                <a:srgbClr val="FFFF00"/>
              </a:solidFill>
              <a:latin typeface="Abyssinica SIL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132CBE-E8A3-EBA9-B09C-9C7CE87C77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200" cy="5135563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SzPct val="125000"/>
            </a:pPr>
            <a:r>
              <a:rPr lang="en-US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  <a:t>Abraham Overcame and Was </a:t>
            </a:r>
            <a:r>
              <a:rPr lang="ja-JP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b="1">
                <a:solidFill>
                  <a:schemeClr val="bg1"/>
                </a:solidFill>
                <a:ea typeface="ＭＳ Ｐゴシック" panose="020B0600070205080204" pitchFamily="34" charset="-128"/>
              </a:rPr>
              <a:t>Strong</a:t>
            </a:r>
            <a:r>
              <a:rPr lang="ja-JP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  <a:t>”</a:t>
            </a:r>
            <a:endParaRPr lang="en-US" altLang="ja-JP" b="1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In order to be strong, we must be tested.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God tested Abraham (Gn. 22:1-18).</a:t>
            </a:r>
          </a:p>
          <a:p>
            <a:pPr lvl="2" eaLnBrk="1" hangingPunct="1">
              <a:lnSpc>
                <a:spcPct val="105000"/>
              </a:lnSpc>
              <a:buSzPct val="125000"/>
            </a:pPr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Mt. Moriah </a:t>
            </a:r>
          </a:p>
          <a:p>
            <a:pPr lvl="2" eaLnBrk="1" hangingPunct="1">
              <a:lnSpc>
                <a:spcPct val="105000"/>
              </a:lnSpc>
              <a:buSzPct val="125000"/>
            </a:pPr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The fire, the wood and a knife.</a:t>
            </a:r>
          </a:p>
          <a:p>
            <a:pPr lvl="2" eaLnBrk="1" hangingPunct="1">
              <a:lnSpc>
                <a:spcPct val="105000"/>
              </a:lnSpc>
              <a:buSzPct val="125000"/>
            </a:pPr>
            <a:r>
              <a:rPr lang="ja-JP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solidFill>
                  <a:schemeClr val="bg1"/>
                </a:solidFill>
                <a:ea typeface="ＭＳ Ｐゴシック" panose="020B0600070205080204" pitchFamily="34" charset="-128"/>
              </a:rPr>
              <a:t>Where is the lamb for a burnt offering?</a:t>
            </a:r>
            <a:r>
              <a:rPr lang="ja-JP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”</a:t>
            </a:r>
            <a:endParaRPr lang="en-US" altLang="ja-JP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105000"/>
              </a:lnSpc>
              <a:buSzPct val="125000"/>
            </a:pPr>
            <a:r>
              <a:rPr lang="ja-JP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solidFill>
                  <a:schemeClr val="bg1"/>
                </a:solidFill>
                <a:ea typeface="ＭＳ Ｐゴシック" panose="020B0600070205080204" pitchFamily="34" charset="-128"/>
              </a:rPr>
              <a:t>God will provide Himself a lamb</a:t>
            </a:r>
            <a:r>
              <a:rPr lang="ja-JP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solidFill>
                  <a:schemeClr val="bg1"/>
                </a:solidFill>
                <a:ea typeface="ＭＳ Ｐゴシック" panose="020B0600070205080204" pitchFamily="34" charset="-128"/>
              </a:rPr>
              <a:t> (vv. 5 &amp; 8).</a:t>
            </a:r>
          </a:p>
          <a:p>
            <a:pPr lvl="2" eaLnBrk="1" hangingPunct="1">
              <a:lnSpc>
                <a:spcPct val="105000"/>
              </a:lnSpc>
              <a:buSzPct val="125000"/>
            </a:pPr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Abraham</a:t>
            </a:r>
            <a:r>
              <a:rPr lang="ja-JP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solidFill>
                  <a:schemeClr val="bg1"/>
                </a:solidFill>
                <a:ea typeface="ＭＳ Ｐゴシック" panose="020B0600070205080204" pitchFamily="34" charset="-128"/>
              </a:rPr>
              <a:t>s faith is settled (Heb. 11:17-19).</a:t>
            </a:r>
          </a:p>
          <a:p>
            <a:pPr eaLnBrk="1" hangingPunct="1">
              <a:lnSpc>
                <a:spcPct val="105000"/>
              </a:lnSpc>
              <a:buSzPct val="125000"/>
            </a:pPr>
            <a:r>
              <a:rPr lang="en-US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  <a:t>Finally, God says </a:t>
            </a:r>
            <a:r>
              <a:rPr lang="ja-JP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b="1">
                <a:solidFill>
                  <a:schemeClr val="bg1"/>
                </a:solidFill>
                <a:ea typeface="ＭＳ Ｐゴシック" panose="020B0600070205080204" pitchFamily="34" charset="-128"/>
              </a:rPr>
              <a:t>Now, I know…</a:t>
            </a:r>
            <a:r>
              <a:rPr lang="ja-JP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b="1">
                <a:solidFill>
                  <a:schemeClr val="bg1"/>
                </a:solidFill>
                <a:ea typeface="ＭＳ Ｐゴシック" panose="020B0600070205080204" pitchFamily="34" charset="-128"/>
              </a:rPr>
              <a:t>(v. 12).  </a:t>
            </a:r>
          </a:p>
          <a:p>
            <a:pPr eaLnBrk="1" hangingPunct="1">
              <a:lnSpc>
                <a:spcPct val="105000"/>
              </a:lnSpc>
              <a:buSzPct val="125000"/>
              <a:buFontTx/>
              <a:buNone/>
            </a:pPr>
            <a:endParaRPr lang="en-US" altLang="en-US" sz="4000" b="1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3326</TotalTime>
  <Words>764</Words>
  <Application>Microsoft Macintosh PowerPoint</Application>
  <PresentationFormat>On-screen Show (4:3)</PresentationFormat>
  <Paragraphs>87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Abyssinica SIL</vt:lpstr>
      <vt:lpstr>Arial</vt:lpstr>
      <vt:lpstr>Avenir Black Oblique</vt:lpstr>
      <vt:lpstr>Calibri</vt:lpstr>
      <vt:lpstr>Humanst521 BT</vt:lpstr>
      <vt:lpstr>Times New Roman</vt:lpstr>
      <vt:lpstr>Default Design</vt:lpstr>
      <vt:lpstr>Custom Design</vt:lpstr>
      <vt:lpstr>1_Custom Design</vt:lpstr>
      <vt:lpstr>PowerPoint Presentation</vt:lpstr>
      <vt:lpstr>“Abraham Did Not Waver…”</vt:lpstr>
      <vt:lpstr>“Abraham Did Not Waver…”</vt:lpstr>
      <vt:lpstr>Paul’s Use of “Faith”</vt:lpstr>
      <vt:lpstr>Abraham Grew Into Great Faith Romans 4:19-26</vt:lpstr>
      <vt:lpstr>The Faith of Abraham</vt:lpstr>
      <vt:lpstr>“Abraham Did Not Waver”</vt:lpstr>
      <vt:lpstr>“Abraham Did Not Waver”</vt:lpstr>
      <vt:lpstr>“Abraham Did Not Waver”</vt:lpstr>
      <vt:lpstr>“Abraham Did Not Waver”</vt:lpstr>
      <vt:lpstr>PowerPoint Presentation</vt:lpstr>
      <vt:lpstr>The Faith of Abraham</vt:lpstr>
      <vt:lpstr>PowerPoint Presentation</vt:lpstr>
    </vt:vector>
  </TitlesOfParts>
  <Company>sundaysource.org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Bruce Reeves</cp:lastModifiedBy>
  <cp:revision>187</cp:revision>
  <cp:lastPrinted>2013-06-30T20:10:41Z</cp:lastPrinted>
  <dcterms:created xsi:type="dcterms:W3CDTF">2005-04-15T19:25:47Z</dcterms:created>
  <dcterms:modified xsi:type="dcterms:W3CDTF">2022-10-14T19:33:13Z</dcterms:modified>
</cp:coreProperties>
</file>