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sldIdLst>
    <p:sldId id="289" r:id="rId2"/>
    <p:sldId id="256" r:id="rId3"/>
    <p:sldId id="258" r:id="rId4"/>
    <p:sldId id="290" r:id="rId5"/>
    <p:sldId id="262" r:id="rId6"/>
    <p:sldId id="276" r:id="rId7"/>
    <p:sldId id="277" r:id="rId8"/>
    <p:sldId id="279" r:id="rId9"/>
    <p:sldId id="281" r:id="rId10"/>
    <p:sldId id="282" r:id="rId11"/>
    <p:sldId id="283" r:id="rId12"/>
    <p:sldId id="286" r:id="rId13"/>
    <p:sldId id="288" r:id="rId14"/>
    <p:sldId id="285" r:id="rId15"/>
    <p:sldId id="284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43"/>
    <p:restoredTop sz="94694"/>
  </p:normalViewPr>
  <p:slideViewPr>
    <p:cSldViewPr>
      <p:cViewPr varScale="1">
        <p:scale>
          <a:sx n="121" d="100"/>
          <a:sy n="121" d="100"/>
        </p:scale>
        <p:origin x="696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09A90E-1A7E-49D9-99D3-A3FCBEC1964C}" type="datetimeFigureOut">
              <a:rPr lang="en-US" smtClean="0"/>
              <a:pPr/>
              <a:t>10/26/22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E50E63-C413-416C-A737-B1F11683311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50E63-C413-416C-A737-B1F11683311D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50E63-C413-416C-A737-B1F11683311D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50E63-C413-416C-A737-B1F11683311D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50E63-C413-416C-A737-B1F11683311D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50E63-C413-416C-A737-B1F11683311D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50E63-C413-416C-A737-B1F11683311D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50E63-C413-416C-A737-B1F11683311D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50E63-C413-416C-A737-B1F11683311D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50E63-C413-416C-A737-B1F11683311D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50E63-C413-416C-A737-B1F11683311D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50E63-C413-416C-A737-B1F11683311D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50E63-C413-416C-A737-B1F11683311D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50E63-C413-416C-A737-B1F11683311D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50E63-C413-416C-A737-B1F11683311D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50E63-C413-416C-A737-B1F11683311D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W. 65th St church of Christ / June 8, 2008</a:t>
            </a: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52730-868B-4828-BA0B-55F6928501F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W. 65th St church of Christ / June 8, 2008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52730-868B-4828-BA0B-55F6928501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W. 65th St church of Christ / June 8, 2008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52730-868B-4828-BA0B-55F6928501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W. 65th St church of Christ / June 8, 2008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52730-868B-4828-BA0B-55F6928501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W. 65th St church of Christ / June 8, 2008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AA952730-868B-4828-BA0B-55F6928501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W. 65th St church of Christ / June 8, 2008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52730-868B-4828-BA0B-55F6928501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W. 65th St church of Christ / June 8, 2008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52730-868B-4828-BA0B-55F6928501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W. 65th St church of Christ / June 8, 2008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52730-868B-4828-BA0B-55F6928501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W. 65th St church of Christ / June 8, 2008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52730-868B-4828-BA0B-55F6928501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W. 65th St church of Christ / June 8, 2008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52730-868B-4828-BA0B-55F6928501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W. 65th St church of Christ / June 8, 2008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52730-868B-4828-BA0B-55F6928501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0" y="6629400"/>
            <a:ext cx="2895600" cy="22860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 b="1" i="1" cap="none" spc="5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419600" y="6553200"/>
            <a:ext cx="4724400" cy="30480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200" b="1" i="1" cap="none" spc="5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defRPr>
            </a:lvl1pPr>
          </a:lstStyle>
          <a:p>
            <a:r>
              <a:rPr lang="en-US"/>
              <a:t>W. 65th St church of Christ / June 8, 2008</a:t>
            </a: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382000" y="0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 b="1" i="1" cap="none" spc="5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defRPr>
            </a:lvl1pPr>
          </a:lstStyle>
          <a:p>
            <a:fld id="{AA952730-868B-4828-BA0B-55F6928501F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dissolve/>
  </p:transition>
  <p:hf sldNum="0" hdr="0" ftr="0" dt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b="1" dirty="0">
                <a:ln w="11430"/>
                <a:solidFill>
                  <a:srgbClr val="F0CCE2">
                    <a:lumMod val="20000"/>
                    <a:lumOff val="80000"/>
                  </a:srgb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Pythagoras" pitchFamily="2" charset="0"/>
              </a:rPr>
              <a:t>“The Just Shall Live By Faith”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609600"/>
            <a:ext cx="9144000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>
                <a:ln w="11430"/>
                <a:solidFill>
                  <a:schemeClr val="bg1">
                    <a:lumMod val="9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itchFamily="34" charset="0"/>
              </a:rPr>
              <a:t>The Prophets “Song":    </a:t>
            </a:r>
          </a:p>
          <a:p>
            <a:pPr algn="ctr"/>
            <a:r>
              <a:rPr lang="en-US" sz="3600" b="1" dirty="0">
                <a:ln w="11430"/>
                <a:solidFill>
                  <a:schemeClr val="bg1">
                    <a:lumMod val="9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itchFamily="34" charset="0"/>
              </a:rPr>
              <a:t>Faith Glorying In Assurance - 3:17-19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371" y="2133600"/>
            <a:ext cx="3276829" cy="397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2800" y="1905000"/>
            <a:ext cx="5791200" cy="4876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4038600" y="2209800"/>
            <a:ext cx="43434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Habakkuk 3:17-19 (NKJV) </a:t>
            </a:r>
            <a:br>
              <a:rPr lang="en-US" sz="2400" dirty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</a:br>
            <a:r>
              <a:rPr lang="en-US" sz="2400" baseline="30000" dirty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17 </a:t>
            </a:r>
            <a:r>
              <a:rPr lang="en-US" sz="2400" dirty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Though the fig tree may not blossom, Nor fruit be on the vines; Though the labor of the olive may fail, And the fields yield no food; Though the flock may be cut off from the fold, And there be no herd in the stalls--</a:t>
            </a:r>
          </a:p>
        </p:txBody>
      </p:sp>
    </p:spTree>
  </p:cSld>
  <p:clrMapOvr>
    <a:masterClrMapping/>
  </p:clrMapOvr>
  <p:transition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b="1" dirty="0">
                <a:ln w="11430"/>
                <a:solidFill>
                  <a:srgbClr val="F0CCE2">
                    <a:lumMod val="20000"/>
                    <a:lumOff val="80000"/>
                  </a:srgb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Pythagoras" pitchFamily="2" charset="0"/>
              </a:rPr>
              <a:t>“The Just Shall Live By Faith”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609600"/>
            <a:ext cx="9144000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>
                <a:ln w="11430"/>
                <a:solidFill>
                  <a:schemeClr val="bg1">
                    <a:lumMod val="9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itchFamily="34" charset="0"/>
              </a:rPr>
              <a:t>The Prophets “Song":    </a:t>
            </a:r>
          </a:p>
          <a:p>
            <a:pPr algn="ctr"/>
            <a:r>
              <a:rPr lang="en-US" sz="3600" b="1" dirty="0">
                <a:ln w="11430"/>
                <a:solidFill>
                  <a:schemeClr val="bg1">
                    <a:lumMod val="9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itchFamily="34" charset="0"/>
              </a:rPr>
              <a:t>Faith Glorying In Assurance - 3:17-19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371" y="2133600"/>
            <a:ext cx="3276829" cy="397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2800" y="1905000"/>
            <a:ext cx="5791200" cy="4876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4038600" y="2209800"/>
            <a:ext cx="434340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Habakkuk 3:17-19 (NKJV) </a:t>
            </a:r>
            <a:br>
              <a:rPr lang="en-US" sz="2400" dirty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</a:br>
            <a:r>
              <a:rPr lang="en-US" sz="2300" baseline="30000" dirty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18 </a:t>
            </a:r>
            <a:r>
              <a:rPr lang="en-US" sz="2300" dirty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Yet I will rejoice in the Lord, I will joy in the God of my salvation. </a:t>
            </a:r>
            <a:r>
              <a:rPr lang="en-US" sz="2300" baseline="30000" dirty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19 </a:t>
            </a:r>
            <a:r>
              <a:rPr lang="en-US" sz="2300" dirty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The Lord God is my strength; He will make my feet like deer's </a:t>
            </a:r>
            <a:r>
              <a:rPr lang="en-US" sz="2300" i="1" dirty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feet,</a:t>
            </a:r>
            <a:r>
              <a:rPr lang="en-US" sz="2300" dirty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And He will make me walk on my high hills. To the Chief Musician. With my stringed instruments. </a:t>
            </a:r>
          </a:p>
        </p:txBody>
      </p:sp>
    </p:spTree>
  </p:cSld>
  <p:clrMapOvr>
    <a:masterClrMapping/>
  </p:clrMapOvr>
  <p:transition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Diagonal Corner Rectangle 4"/>
          <p:cNvSpPr/>
          <p:nvPr/>
        </p:nvSpPr>
        <p:spPr>
          <a:xfrm>
            <a:off x="381000" y="838200"/>
            <a:ext cx="4800600" cy="5638800"/>
          </a:xfrm>
          <a:prstGeom prst="round2Diag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57200" y="990600"/>
            <a:ext cx="4724400" cy="549381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468313" indent="-468313">
              <a:spcBef>
                <a:spcPts val="600"/>
              </a:spcBef>
              <a:buClr>
                <a:schemeClr val="tx1">
                  <a:lumMod val="75000"/>
                </a:schemeClr>
              </a:buClr>
              <a:buFont typeface="Wingdings 2" pitchFamily="18" charset="2"/>
              <a:buChar char="è"/>
            </a:pPr>
            <a:r>
              <a:rPr lang="en-US" sz="2800" b="1" dirty="0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Faith Struggling With A Problem &amp; The Lord’s Reply – 1:1-11</a:t>
            </a:r>
          </a:p>
          <a:p>
            <a:pPr marL="468313" indent="-468313">
              <a:spcBef>
                <a:spcPts val="600"/>
              </a:spcBef>
              <a:buClr>
                <a:schemeClr val="tx1">
                  <a:lumMod val="75000"/>
                </a:schemeClr>
              </a:buClr>
              <a:buFont typeface="Wingdings 2" pitchFamily="18" charset="2"/>
              <a:buChar char="è"/>
            </a:pPr>
            <a:r>
              <a:rPr lang="en-US" sz="2800" b="1" dirty="0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Faith Struggling With The Solution &amp; The Lord’s Reply – 1:12-2:20</a:t>
            </a:r>
          </a:p>
          <a:p>
            <a:pPr marL="468313" indent="-468313">
              <a:spcBef>
                <a:spcPts val="600"/>
              </a:spcBef>
              <a:buClr>
                <a:schemeClr val="tx1">
                  <a:lumMod val="75000"/>
                </a:schemeClr>
              </a:buClr>
              <a:buFont typeface="Wingdings 2" pitchFamily="18" charset="2"/>
              <a:buChar char="è"/>
            </a:pPr>
            <a:r>
              <a:rPr lang="en-US" sz="2800" b="1" dirty="0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 Prophets Prayer: Fear &amp; Humility With Hope before God - 3:1-16</a:t>
            </a:r>
          </a:p>
          <a:p>
            <a:pPr marL="468313" indent="-468313">
              <a:spcBef>
                <a:spcPts val="600"/>
              </a:spcBef>
              <a:buClr>
                <a:schemeClr val="tx1">
                  <a:lumMod val="75000"/>
                </a:schemeClr>
              </a:buClr>
              <a:buFont typeface="Wingdings 2" pitchFamily="18" charset="2"/>
              <a:buChar char="è"/>
            </a:pPr>
            <a:r>
              <a:rPr lang="en-US" sz="2800" b="1" dirty="0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 Prophets “Song“: Faith Glorying In Assurance - 3:17-19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b="1" dirty="0">
                <a:ln w="11430"/>
                <a:solidFill>
                  <a:srgbClr val="F0CCE2">
                    <a:lumMod val="20000"/>
                    <a:lumOff val="80000"/>
                  </a:srgb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Pythagoras" pitchFamily="2" charset="0"/>
              </a:rPr>
              <a:t>“The Just Shall Live By Faith”</a:t>
            </a:r>
          </a:p>
        </p:txBody>
      </p:sp>
      <p:sp>
        <p:nvSpPr>
          <p:cNvPr id="6" name="Rectangle 5"/>
          <p:cNvSpPr/>
          <p:nvPr/>
        </p:nvSpPr>
        <p:spPr>
          <a:xfrm>
            <a:off x="5029200" y="1066800"/>
            <a:ext cx="3886200" cy="181588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dirty="0">
                <a:ln w="11430"/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Habakkuk 1:1 (NKJV) </a:t>
            </a:r>
            <a:br>
              <a:rPr lang="en-US" sz="2800" b="1" dirty="0">
                <a:ln w="11430"/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</a:br>
            <a:r>
              <a:rPr lang="en-US" sz="2800" b="1" baseline="30000" dirty="0">
                <a:ln w="11430"/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1 </a:t>
            </a:r>
            <a:r>
              <a:rPr lang="en-US" sz="2800" b="1" dirty="0">
                <a:ln w="11430"/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The burden which the prophet Habakkuk saw.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38021" y="3124200"/>
            <a:ext cx="490598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Diagonal Corner Rectangle 4"/>
          <p:cNvSpPr/>
          <p:nvPr/>
        </p:nvSpPr>
        <p:spPr>
          <a:xfrm>
            <a:off x="381000" y="838200"/>
            <a:ext cx="4800600" cy="5638800"/>
          </a:xfrm>
          <a:prstGeom prst="round2Diag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57200" y="1155442"/>
            <a:ext cx="4724400" cy="501675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468313" indent="-468313">
              <a:spcBef>
                <a:spcPts val="600"/>
              </a:spcBef>
              <a:buClr>
                <a:schemeClr val="tx1">
                  <a:lumMod val="75000"/>
                </a:schemeClr>
              </a:buClr>
              <a:buFont typeface="Wingdings 2" pitchFamily="18" charset="2"/>
              <a:buChar char="è"/>
            </a:pPr>
            <a:r>
              <a:rPr lang="en-US" sz="3000" b="1" dirty="0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God will judge the wicked  </a:t>
            </a:r>
          </a:p>
          <a:p>
            <a:pPr marL="468313" indent="-468313">
              <a:spcBef>
                <a:spcPts val="600"/>
              </a:spcBef>
              <a:buClr>
                <a:schemeClr val="tx1">
                  <a:lumMod val="75000"/>
                </a:schemeClr>
              </a:buClr>
              <a:buFont typeface="Wingdings 2" pitchFamily="18" charset="2"/>
              <a:buChar char="è"/>
            </a:pPr>
            <a:r>
              <a:rPr lang="en-US" sz="3000" b="1" dirty="0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 faithful often suffer because of wickedness of others  </a:t>
            </a:r>
          </a:p>
          <a:p>
            <a:pPr marL="468313" indent="-468313">
              <a:spcBef>
                <a:spcPts val="600"/>
              </a:spcBef>
              <a:buClr>
                <a:schemeClr val="tx1">
                  <a:lumMod val="75000"/>
                </a:schemeClr>
              </a:buClr>
              <a:buFont typeface="Wingdings 2" pitchFamily="18" charset="2"/>
              <a:buChar char="è"/>
            </a:pPr>
            <a:r>
              <a:rPr lang="en-US" sz="3000" b="1" dirty="0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Evil is self destructive </a:t>
            </a:r>
          </a:p>
          <a:p>
            <a:pPr marL="468313" indent="-468313">
              <a:spcBef>
                <a:spcPts val="600"/>
              </a:spcBef>
              <a:buClr>
                <a:schemeClr val="tx1">
                  <a:lumMod val="75000"/>
                </a:schemeClr>
              </a:buClr>
              <a:buFont typeface="Wingdings 2" pitchFamily="18" charset="2"/>
              <a:buChar char="è"/>
            </a:pPr>
            <a:r>
              <a:rPr lang="en-US" sz="3000" b="1" dirty="0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 fact of divine discipline </a:t>
            </a:r>
          </a:p>
          <a:p>
            <a:pPr marL="468313" indent="-468313">
              <a:spcBef>
                <a:spcPts val="600"/>
              </a:spcBef>
              <a:buClr>
                <a:schemeClr val="tx1">
                  <a:lumMod val="75000"/>
                </a:schemeClr>
              </a:buClr>
              <a:buFont typeface="Wingdings 2" pitchFamily="18" charset="2"/>
              <a:buChar char="è"/>
            </a:pPr>
            <a:r>
              <a:rPr lang="en-US" sz="3000" b="1" dirty="0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“The just shall live by his faith”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b="1" dirty="0">
                <a:ln w="11430"/>
                <a:solidFill>
                  <a:srgbClr val="F0CCE2">
                    <a:lumMod val="20000"/>
                    <a:lumOff val="80000"/>
                  </a:srgb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Pythagoras" pitchFamily="2" charset="0"/>
              </a:rPr>
              <a:t>“The Just Shall Live By Faith”</a:t>
            </a:r>
          </a:p>
        </p:txBody>
      </p:sp>
      <p:sp>
        <p:nvSpPr>
          <p:cNvPr id="6" name="Rectangle 5"/>
          <p:cNvSpPr/>
          <p:nvPr/>
        </p:nvSpPr>
        <p:spPr>
          <a:xfrm>
            <a:off x="5029200" y="1066800"/>
            <a:ext cx="3886200" cy="181588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dirty="0">
                <a:ln w="11430"/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Habakkuk 1:1 (NKJV) </a:t>
            </a:r>
            <a:br>
              <a:rPr lang="en-US" sz="2800" b="1" dirty="0">
                <a:ln w="11430"/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</a:br>
            <a:r>
              <a:rPr lang="en-US" sz="2800" b="1" baseline="30000" dirty="0">
                <a:ln w="11430"/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1 </a:t>
            </a:r>
            <a:r>
              <a:rPr lang="en-US" sz="2800" b="1" dirty="0">
                <a:ln w="11430"/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The burden which the prophet Habakkuk saw.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38021" y="3124200"/>
            <a:ext cx="490598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Diagonal Corner Rectangle 5"/>
          <p:cNvSpPr/>
          <p:nvPr/>
        </p:nvSpPr>
        <p:spPr>
          <a:xfrm>
            <a:off x="228600" y="1066800"/>
            <a:ext cx="5715000" cy="5410200"/>
          </a:xfrm>
          <a:prstGeom prst="round2Diag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>
                <a:ln w="11430"/>
                <a:solidFill>
                  <a:schemeClr val="bg1">
                    <a:lumMod val="20000"/>
                    <a:lumOff val="80000"/>
                  </a:schemeClr>
                </a:solidFill>
                <a:effectLst>
                  <a:outerShdw blurRad="50800" dist="88900" dir="4200000" sx="101000" sy="101000" algn="l" rotWithShape="0">
                    <a:prstClr val="black">
                      <a:alpha val="49000"/>
                    </a:prstClr>
                  </a:outerShdw>
                </a:effectLst>
                <a:latin typeface="Pythagoras" pitchFamily="2" charset="0"/>
              </a:rPr>
              <a:t>“The Just Shall Live By Faith”</a:t>
            </a: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1200" y="1447800"/>
            <a:ext cx="3352800" cy="2935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20936888" lon="21016834" rev="97475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sp>
        <p:nvSpPr>
          <p:cNvPr id="3" name="Rectangle 2"/>
          <p:cNvSpPr/>
          <p:nvPr/>
        </p:nvSpPr>
        <p:spPr>
          <a:xfrm>
            <a:off x="381000" y="1371600"/>
            <a:ext cx="5410200" cy="483209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ts val="1200"/>
              </a:spcBef>
            </a:pPr>
            <a:r>
              <a:rPr lang="en-US" sz="2400" b="1" dirty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Romans 1:17 (NKJV) </a:t>
            </a:r>
            <a:br>
              <a:rPr lang="en-US" sz="2400" dirty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</a:br>
            <a:r>
              <a:rPr lang="en-US" sz="2400" baseline="30000" dirty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17 </a:t>
            </a:r>
            <a:r>
              <a:rPr lang="en-US" sz="2400" dirty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For in it the righteousness of God is revealed from faith to faith; as it is written, </a:t>
            </a:r>
            <a:r>
              <a:rPr lang="en-US" sz="2400" i="1" dirty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"</a:t>
            </a:r>
            <a:r>
              <a:rPr lang="en-US" sz="2400" b="1" i="1" u="sng" dirty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The just shall live by faith</a:t>
            </a:r>
            <a:r>
              <a:rPr lang="en-US" sz="2400" i="1" dirty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."</a:t>
            </a:r>
            <a:r>
              <a:rPr lang="en-US" sz="2400" dirty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</a:t>
            </a:r>
          </a:p>
          <a:p>
            <a:pPr algn="ctr">
              <a:spcBef>
                <a:spcPts val="1200"/>
              </a:spcBef>
            </a:pPr>
            <a:r>
              <a:rPr lang="en-US" sz="2400" dirty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Galatians 3:11 (NKJV) </a:t>
            </a:r>
            <a:br>
              <a:rPr lang="en-US" sz="2400" dirty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</a:br>
            <a:r>
              <a:rPr lang="en-US" sz="2400" baseline="30000" dirty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11</a:t>
            </a:r>
            <a:r>
              <a:rPr lang="en-US" sz="2400" dirty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But that no one is justified by the law in the sight of God is evident, for "</a:t>
            </a:r>
            <a:r>
              <a:rPr lang="en-US" sz="2400" b="1" u="sng" dirty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the just shall live by faith</a:t>
            </a:r>
            <a:r>
              <a:rPr lang="en-US" sz="2400" dirty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." </a:t>
            </a:r>
          </a:p>
          <a:p>
            <a:pPr algn="ctr">
              <a:spcBef>
                <a:spcPts val="1200"/>
              </a:spcBef>
            </a:pPr>
            <a:r>
              <a:rPr lang="en-US" sz="2400" dirty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Hebrews 10:38 (NKJV) </a:t>
            </a:r>
            <a:br>
              <a:rPr lang="en-US" sz="2400" dirty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</a:br>
            <a:r>
              <a:rPr lang="en-US" sz="2400" baseline="30000" dirty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38</a:t>
            </a:r>
            <a:r>
              <a:rPr lang="en-US" sz="2400" dirty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Now </a:t>
            </a:r>
            <a:r>
              <a:rPr lang="en-US" sz="2400" b="1" u="sng" dirty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the just shall live by faith</a:t>
            </a:r>
            <a:r>
              <a:rPr lang="en-US" sz="2400" dirty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; But if anyone draws back, My soul has no pleasure in him.“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95999" y="4343400"/>
            <a:ext cx="2743201" cy="224676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28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This always has been and always will be the case!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duotone>
              <a:schemeClr val="bg2">
                <a:shade val="3000"/>
                <a:satMod val="110000"/>
              </a:schemeClr>
              <a:schemeClr val="bg2">
                <a:tint val="60000"/>
                <a:satMod val="42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58674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effectLst>
                  <a:outerShdw blurRad="63500" dist="165100" dir="1500000" sx="98000" sy="98000" algn="tl" rotWithShape="0">
                    <a:prstClr val="black">
                      <a:alpha val="62000"/>
                    </a:prstClr>
                  </a:outerShdw>
                </a:effectLst>
                <a:latin typeface="Arial Rounded MT Bold" pitchFamily="34" charset="0"/>
              </a:rPr>
              <a:t>A Survey of The Book of Habakkuk</a:t>
            </a:r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228600" y="-533400"/>
            <a:ext cx="4267200" cy="5867400"/>
          </a:xfrm>
        </p:spPr>
        <p:txBody>
          <a:bodyPr>
            <a:noAutofit/>
          </a:bodyPr>
          <a:lstStyle/>
          <a:p>
            <a:r>
              <a:rPr lang="en-US" sz="8000" cap="none" dirty="0">
                <a:latin typeface="Berlin Sans FB Demi" pitchFamily="34" charset="0"/>
              </a:rPr>
              <a:t>“The Just Shall Live By Faith”</a:t>
            </a:r>
          </a:p>
        </p:txBody>
      </p:sp>
      <p:pic>
        <p:nvPicPr>
          <p:cNvPr id="1030" name="Picture 6" descr="Who Was Habakkuk - History &amp; Things to Know about This Prophet">
            <a:extLst>
              <a:ext uri="{FF2B5EF4-FFF2-40B4-BE49-F238E27FC236}">
                <a16:creationId xmlns:a16="http://schemas.microsoft.com/office/drawing/2014/main" id="{8200D015-6FBD-ABD5-8D12-AE6CEA335A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481959"/>
            <a:ext cx="4038598" cy="3886200"/>
          </a:xfrm>
          <a:prstGeom prst="rect">
            <a:avLst/>
          </a:prstGeom>
          <a:noFill/>
          <a:effectLst>
            <a:softEdge rad="373335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Diagonal Corner Rectangle 5"/>
          <p:cNvSpPr/>
          <p:nvPr/>
        </p:nvSpPr>
        <p:spPr>
          <a:xfrm>
            <a:off x="228600" y="1066800"/>
            <a:ext cx="5715000" cy="5410200"/>
          </a:xfrm>
          <a:prstGeom prst="round2Diag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>
                <a:ln w="11430"/>
                <a:solidFill>
                  <a:schemeClr val="bg1">
                    <a:lumMod val="20000"/>
                    <a:lumOff val="80000"/>
                  </a:schemeClr>
                </a:solidFill>
                <a:effectLst>
                  <a:outerShdw blurRad="50800" dist="88900" dir="4200000" sx="101000" sy="101000" algn="l" rotWithShape="0">
                    <a:prstClr val="black">
                      <a:alpha val="49000"/>
                    </a:prstClr>
                  </a:outerShdw>
                </a:effectLst>
                <a:latin typeface="Pythagoras" pitchFamily="2" charset="0"/>
              </a:rPr>
              <a:t>“The Just Shall Live By Faith”</a:t>
            </a: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1200" y="1447800"/>
            <a:ext cx="3352800" cy="2935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20936888" lon="21016834" rev="97475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sp>
        <p:nvSpPr>
          <p:cNvPr id="3" name="Rectangle 2"/>
          <p:cNvSpPr/>
          <p:nvPr/>
        </p:nvSpPr>
        <p:spPr>
          <a:xfrm>
            <a:off x="381000" y="1371600"/>
            <a:ext cx="5410200" cy="483209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ts val="1200"/>
              </a:spcBef>
            </a:pPr>
            <a:r>
              <a:rPr lang="en-US" sz="2400" b="1" dirty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Romans 1:17 (NKJV) </a:t>
            </a:r>
            <a:br>
              <a:rPr lang="en-US" sz="2400" dirty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</a:br>
            <a:r>
              <a:rPr lang="en-US" sz="2400" baseline="30000" dirty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17 </a:t>
            </a:r>
            <a:r>
              <a:rPr lang="en-US" sz="2400" dirty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For in it the righteousness of God is revealed from faith to faith; as it is written, </a:t>
            </a:r>
            <a:r>
              <a:rPr lang="en-US" sz="2400" i="1" dirty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"</a:t>
            </a:r>
            <a:r>
              <a:rPr lang="en-US" sz="2400" b="1" i="1" u="sng" dirty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The just shall live by faith</a:t>
            </a:r>
            <a:r>
              <a:rPr lang="en-US" sz="2400" i="1" dirty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."</a:t>
            </a:r>
            <a:r>
              <a:rPr lang="en-US" sz="2400" dirty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</a:t>
            </a:r>
          </a:p>
          <a:p>
            <a:pPr algn="ctr">
              <a:spcBef>
                <a:spcPts val="1200"/>
              </a:spcBef>
            </a:pPr>
            <a:r>
              <a:rPr lang="en-US" sz="2400" dirty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Galatians 3:11 (NKJV) </a:t>
            </a:r>
            <a:br>
              <a:rPr lang="en-US" sz="2400" dirty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</a:br>
            <a:r>
              <a:rPr lang="en-US" sz="2400" baseline="30000" dirty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11</a:t>
            </a:r>
            <a:r>
              <a:rPr lang="en-US" sz="2400" dirty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But that no one is justified by the law in the sight of God is evident, for "</a:t>
            </a:r>
            <a:r>
              <a:rPr lang="en-US" sz="2400" b="1" u="sng" dirty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the just shall live by faith</a:t>
            </a:r>
            <a:r>
              <a:rPr lang="en-US" sz="2400" dirty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." </a:t>
            </a:r>
          </a:p>
          <a:p>
            <a:pPr algn="ctr">
              <a:spcBef>
                <a:spcPts val="1200"/>
              </a:spcBef>
            </a:pPr>
            <a:r>
              <a:rPr lang="en-US" sz="2400" dirty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Hebrews 10:38 (NKJV) </a:t>
            </a:r>
            <a:br>
              <a:rPr lang="en-US" sz="2400" dirty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</a:br>
            <a:r>
              <a:rPr lang="en-US" sz="2400" baseline="30000" dirty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38</a:t>
            </a:r>
            <a:r>
              <a:rPr lang="en-US" sz="2400" dirty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Now </a:t>
            </a:r>
            <a:r>
              <a:rPr lang="en-US" sz="2400" b="1" u="sng" dirty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the just shall live by faith</a:t>
            </a:r>
            <a:r>
              <a:rPr lang="en-US" sz="2400" dirty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; But if anyone draws back, My soul has no pleasure in him.“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95999" y="4343400"/>
            <a:ext cx="2743201" cy="224676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28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This always has been and always will be the case!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Diagonal Corner Rectangle 5"/>
          <p:cNvSpPr/>
          <p:nvPr/>
        </p:nvSpPr>
        <p:spPr>
          <a:xfrm>
            <a:off x="228600" y="1066800"/>
            <a:ext cx="5715000" cy="5410200"/>
          </a:xfrm>
          <a:prstGeom prst="round2Diag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>
                <a:ln w="11430"/>
                <a:solidFill>
                  <a:schemeClr val="bg1">
                    <a:lumMod val="20000"/>
                    <a:lumOff val="80000"/>
                  </a:schemeClr>
                </a:solidFill>
                <a:effectLst>
                  <a:outerShdw blurRad="50800" dist="88900" dir="4200000" sx="101000" sy="101000" algn="l" rotWithShape="0">
                    <a:prstClr val="black">
                      <a:alpha val="49000"/>
                    </a:prstClr>
                  </a:outerShdw>
                </a:effectLst>
                <a:latin typeface="Berlin Sans FB Demi" pitchFamily="34" charset="0"/>
              </a:rPr>
              <a:t>“The Just Shall Live By Faith”</a:t>
            </a: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1200" y="1447800"/>
            <a:ext cx="3352800" cy="2935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20936888" lon="21016834" rev="97475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sp>
        <p:nvSpPr>
          <p:cNvPr id="3" name="Rectangle 2"/>
          <p:cNvSpPr/>
          <p:nvPr/>
        </p:nvSpPr>
        <p:spPr>
          <a:xfrm>
            <a:off x="381000" y="1143000"/>
            <a:ext cx="5410200" cy="541686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ts val="1200"/>
              </a:spcBef>
            </a:pPr>
            <a:r>
              <a:rPr lang="en-US" sz="2800" b="1" dirty="0"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Date of writing: 612-606 B.C.</a:t>
            </a:r>
          </a:p>
          <a:p>
            <a:pPr>
              <a:spcBef>
                <a:spcPts val="1200"/>
              </a:spcBef>
              <a:buFont typeface="Wingdings" pitchFamily="2" charset="2"/>
              <a:buChar char="§"/>
            </a:pPr>
            <a:r>
              <a:rPr lang="en-US" sz="2400" b="1" dirty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Habakkuk’s statement: </a:t>
            </a:r>
            <a:r>
              <a:rPr lang="en-US" sz="2400" b="1" i="1" dirty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“I must wait quietly for the day of trouble, for the coming up of the people that invade us” </a:t>
            </a:r>
            <a:r>
              <a:rPr lang="en-US" sz="2400" b="1" dirty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(3:16).</a:t>
            </a:r>
          </a:p>
          <a:p>
            <a:pPr>
              <a:spcBef>
                <a:spcPts val="1200"/>
              </a:spcBef>
              <a:buFont typeface="Wingdings" pitchFamily="2" charset="2"/>
              <a:buChar char="§"/>
            </a:pPr>
            <a:r>
              <a:rPr lang="en-US" sz="2400" b="1" i="1" dirty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</a:t>
            </a:r>
            <a:r>
              <a:rPr lang="en-US" sz="2400" dirty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The oppression of Judah and the carrying of the first group into Babylon, 605 B.C., had not taken place yet.</a:t>
            </a:r>
          </a:p>
          <a:p>
            <a:pPr>
              <a:spcBef>
                <a:spcPts val="1200"/>
              </a:spcBef>
              <a:buFont typeface="Wingdings" pitchFamily="2" charset="2"/>
              <a:buChar char="§"/>
            </a:pPr>
            <a:r>
              <a:rPr lang="en-US" sz="2400" b="1" i="1" dirty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</a:t>
            </a:r>
            <a:r>
              <a:rPr lang="en-US" sz="2400" dirty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This book was written after the beginning of Babylon’s westward move for world conquest, but prior to the invasion of Jerusalem.</a:t>
            </a:r>
            <a:r>
              <a:rPr lang="en-US" sz="2400" b="1" i="1" dirty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</a:t>
            </a:r>
            <a:endParaRPr lang="en-US" sz="2400" b="1" dirty="0">
              <a:solidFill>
                <a:srgbClr val="00000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5999" y="4343400"/>
            <a:ext cx="2743201" cy="224676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28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This always has been and always will be the case!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628"/>
            <a:ext cx="9144000" cy="304698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0000"/>
                </a:solidFill>
                <a:latin typeface="Berlin Sans FB Demi" pitchFamily="34" charset="0"/>
              </a:rPr>
              <a:t>Author</a:t>
            </a:r>
            <a:r>
              <a:rPr lang="en-US" sz="3200" dirty="0">
                <a:solidFill>
                  <a:srgbClr val="000000"/>
                </a:solidFill>
              </a:rPr>
              <a:t> - Habakkuk: [</a:t>
            </a:r>
            <a:r>
              <a:rPr lang="en-US" sz="3200" i="1" dirty="0">
                <a:solidFill>
                  <a:srgbClr val="000000"/>
                </a:solidFill>
              </a:rPr>
              <a:t>Love's Embrace</a:t>
            </a:r>
            <a:r>
              <a:rPr lang="en-US" sz="3200" dirty="0">
                <a:solidFill>
                  <a:srgbClr val="000000"/>
                </a:solidFill>
              </a:rPr>
              <a:t>] Nothing is known of Habakkuk's birthplace or heritage. Unlike the other prophets, Habakkuk presented his message in the form of questions addressed to God - (Hab. 1:2,3). </a:t>
            </a:r>
          </a:p>
          <a:p>
            <a:pPr algn="ctr"/>
            <a:r>
              <a:rPr lang="en-US" sz="3200" dirty="0">
                <a:solidFill>
                  <a:srgbClr val="000000"/>
                </a:solidFill>
                <a:latin typeface="Berlin Sans FB Demi" pitchFamily="34" charset="0"/>
              </a:rPr>
              <a:t>Written - 612-606 B.C</a:t>
            </a:r>
            <a:r>
              <a:rPr lang="en-US" sz="3200" dirty="0">
                <a:solidFill>
                  <a:srgbClr val="000000"/>
                </a:solidFill>
              </a:rPr>
              <a:t>. (3:16)</a:t>
            </a:r>
          </a:p>
        </p:txBody>
      </p:sp>
      <p:pic>
        <p:nvPicPr>
          <p:cNvPr id="2050" name="Picture 2" descr="Old Testament Prophet">
            <a:extLst>
              <a:ext uri="{FF2B5EF4-FFF2-40B4-BE49-F238E27FC236}">
                <a16:creationId xmlns:a16="http://schemas.microsoft.com/office/drawing/2014/main" id="{87B8F28E-CE8E-B515-7F4C-5C8F5D1907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9616"/>
            <a:ext cx="9144000" cy="3808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Diagonal Corner Rectangle 4"/>
          <p:cNvSpPr/>
          <p:nvPr/>
        </p:nvSpPr>
        <p:spPr>
          <a:xfrm>
            <a:off x="152400" y="1828800"/>
            <a:ext cx="4343400" cy="4724400"/>
          </a:xfrm>
          <a:prstGeom prst="round2Diag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52400" y="2057400"/>
            <a:ext cx="4343400" cy="38010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8313" indent="-468313">
              <a:spcBef>
                <a:spcPts val="600"/>
              </a:spcBef>
              <a:buClr>
                <a:schemeClr val="tx1">
                  <a:lumMod val="75000"/>
                </a:schemeClr>
              </a:buClr>
              <a:buFont typeface="Wingdings 2" pitchFamily="18" charset="2"/>
              <a:buChar char="è"/>
            </a:pPr>
            <a:r>
              <a:rPr lang="en-US" sz="2800" dirty="0">
                <a:ln w="18415" cmpd="sng">
                  <a:noFill/>
                  <a:prstDash val="solid"/>
                </a:ln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The prophet’s struggle: </a:t>
            </a:r>
            <a:r>
              <a:rPr lang="en-US" sz="2800" dirty="0">
                <a:ln w="18415" cmpd="sng">
                  <a:noFill/>
                  <a:prstDash val="solid"/>
                </a:ln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</a:t>
            </a:r>
            <a:r>
              <a:rPr lang="en-US" sz="2400" dirty="0">
                <a:ln w="18415" cmpd="sng">
                  <a:noFill/>
                  <a:prstDash val="solid"/>
                </a:ln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How can God remain indifferent to the wickedness of His people? (1:2)</a:t>
            </a:r>
            <a:endParaRPr lang="en-US" sz="2800" dirty="0">
              <a:ln w="18415" cmpd="sng">
                <a:noFill/>
                <a:prstDash val="solid"/>
              </a:ln>
              <a:solidFill>
                <a:srgbClr val="00000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  <a:p>
            <a:pPr marL="468313" indent="-468313">
              <a:spcBef>
                <a:spcPts val="600"/>
              </a:spcBef>
              <a:buClr>
                <a:schemeClr val="tx1">
                  <a:lumMod val="75000"/>
                </a:schemeClr>
              </a:buClr>
              <a:buFont typeface="Wingdings 2" pitchFamily="18" charset="2"/>
              <a:buChar char="è"/>
            </a:pPr>
            <a:r>
              <a:rPr lang="en-US" sz="2800" dirty="0">
                <a:ln w="18415" cmpd="sng">
                  <a:noFill/>
                  <a:prstDash val="solid"/>
                </a:ln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The prophet’s lamentation: </a:t>
            </a:r>
            <a:r>
              <a:rPr lang="en-US" sz="2400" dirty="0">
                <a:ln w="18415" cmpd="sng">
                  <a:noFill/>
                  <a:prstDash val="solid"/>
                </a:ln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     </a:t>
            </a:r>
            <a:r>
              <a:rPr lang="en-US" sz="2400" dirty="0">
                <a:ln w="18415" cmpd="sng">
                  <a:noFill/>
                  <a:prstDash val="solid"/>
                </a:ln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wickedness &amp; violence rules in the land (1:3,4)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400" b="1" dirty="0">
                <a:ln w="11430"/>
                <a:solidFill>
                  <a:srgbClr val="F0CCE2">
                    <a:lumMod val="20000"/>
                    <a:lumOff val="80000"/>
                  </a:srgb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 Demi" pitchFamily="34" charset="0"/>
              </a:rPr>
              <a:t>“The Just Shall Live By Faith”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609600"/>
            <a:ext cx="9144000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Faith Struggling With His Own Sinful Nation and the Lord’s Reply – 1:1-11</a:t>
            </a:r>
          </a:p>
        </p:txBody>
      </p:sp>
      <p:sp>
        <p:nvSpPr>
          <p:cNvPr id="7" name="Round Diagonal Corner Rectangle 6"/>
          <p:cNvSpPr/>
          <p:nvPr/>
        </p:nvSpPr>
        <p:spPr>
          <a:xfrm flipH="1">
            <a:off x="4648200" y="1828800"/>
            <a:ext cx="4267200" cy="4724400"/>
          </a:xfrm>
          <a:prstGeom prst="round2DiagRect">
            <a:avLst/>
          </a:prstGeom>
          <a:solidFill>
            <a:schemeClr val="tx1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572000" y="2057400"/>
            <a:ext cx="4343400" cy="447814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468313" indent="-468313">
              <a:spcBef>
                <a:spcPts val="600"/>
              </a:spcBef>
              <a:buClr>
                <a:schemeClr val="bg2">
                  <a:lumMod val="20000"/>
                  <a:lumOff val="80000"/>
                </a:schemeClr>
              </a:buClr>
              <a:buFont typeface="Wingdings 2" pitchFamily="18" charset="2"/>
              <a:buChar char="è"/>
            </a:pPr>
            <a:r>
              <a:rPr lang="en-US" sz="2800" b="1" dirty="0">
                <a:ln w="11430"/>
                <a:solidFill>
                  <a:schemeClr val="tx1">
                    <a:lumMod val="20000"/>
                    <a:lumOff val="80000"/>
                  </a:schemeClr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God’s reply </a:t>
            </a:r>
            <a:r>
              <a:rPr lang="en-US" sz="2800" b="1" dirty="0">
                <a:ln w="11430"/>
                <a:solidFill>
                  <a:schemeClr val="tx1">
                    <a:lumMod val="20000"/>
                    <a:lumOff val="80000"/>
                  </a:schemeClr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– “I am raising up the Chaldeans” to judge this people – 1:5,6</a:t>
            </a:r>
          </a:p>
          <a:p>
            <a:pPr marL="468313" indent="-468313">
              <a:spcBef>
                <a:spcPts val="600"/>
              </a:spcBef>
              <a:buClr>
                <a:schemeClr val="bg2">
                  <a:lumMod val="20000"/>
                  <a:lumOff val="80000"/>
                </a:schemeClr>
              </a:buClr>
              <a:buFont typeface="Wingdings 2" pitchFamily="18" charset="2"/>
              <a:buChar char="è"/>
            </a:pPr>
            <a:r>
              <a:rPr lang="en-US" sz="2800" b="1" dirty="0">
                <a:ln w="11430"/>
                <a:solidFill>
                  <a:schemeClr val="tx1">
                    <a:lumMod val="20000"/>
                    <a:lumOff val="80000"/>
                  </a:schemeClr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God’s description of their character – </a:t>
            </a:r>
            <a:r>
              <a:rPr lang="en-US" sz="2800" b="1" dirty="0">
                <a:ln w="11430"/>
                <a:solidFill>
                  <a:schemeClr val="tx1">
                    <a:lumMod val="20000"/>
                    <a:lumOff val="80000"/>
                  </a:schemeClr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Bitter, hasty, terrible, dreadful, violent, mockers, idolatrous – 1:6-11</a:t>
            </a: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Diagonal Corner Rectangle 4"/>
          <p:cNvSpPr/>
          <p:nvPr/>
        </p:nvSpPr>
        <p:spPr>
          <a:xfrm>
            <a:off x="152400" y="1828800"/>
            <a:ext cx="4038600" cy="4724400"/>
          </a:xfrm>
          <a:prstGeom prst="round2Diag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52400" y="1905000"/>
            <a:ext cx="4191000" cy="447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8313" indent="-468313">
              <a:spcBef>
                <a:spcPts val="600"/>
              </a:spcBef>
              <a:buClr>
                <a:schemeClr val="tx1">
                  <a:lumMod val="75000"/>
                </a:schemeClr>
              </a:buClr>
              <a:buFont typeface="Wingdings 2" pitchFamily="18" charset="2"/>
              <a:buChar char="è"/>
            </a:pPr>
            <a:r>
              <a:rPr lang="en-US" sz="2800" dirty="0">
                <a:ln w="18415" cmpd="sng">
                  <a:noFill/>
                  <a:prstDash val="solid"/>
                </a:ln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The prophet’s perplexity </a:t>
            </a:r>
            <a:r>
              <a:rPr lang="en-US" sz="2800" dirty="0">
                <a:ln w="18415" cmpd="sng">
                  <a:noFill/>
                  <a:prstDash val="solid"/>
                </a:ln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– How can a holy God employ an impure and godless agent? – (1:12,13)</a:t>
            </a:r>
          </a:p>
          <a:p>
            <a:pPr marL="468313" indent="-468313">
              <a:spcBef>
                <a:spcPts val="600"/>
              </a:spcBef>
              <a:buClr>
                <a:schemeClr val="tx1">
                  <a:lumMod val="75000"/>
                </a:schemeClr>
              </a:buClr>
              <a:buFont typeface="Wingdings 2" pitchFamily="18" charset="2"/>
              <a:buChar char="è"/>
            </a:pPr>
            <a:r>
              <a:rPr lang="en-US" sz="2800" dirty="0">
                <a:ln w="18415" cmpd="sng">
                  <a:noFill/>
                  <a:prstDash val="solid"/>
                </a:ln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The prophet’s rationalization </a:t>
            </a:r>
            <a:r>
              <a:rPr lang="en-US" sz="2800" dirty="0">
                <a:ln w="18415" cmpd="sng">
                  <a:noFill/>
                  <a:prstDash val="solid"/>
                </a:ln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– The Chaldeans were more wicked than Israel – (1:14-2:1)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b="1" dirty="0">
                <a:ln w="11430"/>
                <a:solidFill>
                  <a:srgbClr val="F0CCE2">
                    <a:lumMod val="20000"/>
                    <a:lumOff val="80000"/>
                  </a:srgb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Pythagoras" pitchFamily="2" charset="0"/>
              </a:rPr>
              <a:t>“The Just Shall Live By Faith”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609600"/>
            <a:ext cx="9144000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>
                <a:ln w="11430"/>
                <a:solidFill>
                  <a:schemeClr val="bg1">
                    <a:lumMod val="9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Faith Struggling With The Solution &amp;   The Lord’s Reply – 1:12-2:20</a:t>
            </a:r>
          </a:p>
        </p:txBody>
      </p:sp>
      <p:sp>
        <p:nvSpPr>
          <p:cNvPr id="7" name="Round Diagonal Corner Rectangle 6"/>
          <p:cNvSpPr/>
          <p:nvPr/>
        </p:nvSpPr>
        <p:spPr>
          <a:xfrm flipH="1">
            <a:off x="4267200" y="1828800"/>
            <a:ext cx="4648200" cy="4724400"/>
          </a:xfrm>
          <a:prstGeom prst="round2DiagRect">
            <a:avLst/>
          </a:prstGeom>
          <a:solidFill>
            <a:schemeClr val="tx1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267200" y="1905000"/>
            <a:ext cx="4648200" cy="43396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468313" indent="-468313" algn="ctr">
              <a:spcBef>
                <a:spcPts val="600"/>
              </a:spcBef>
              <a:buClr>
                <a:schemeClr val="bg2">
                  <a:lumMod val="20000"/>
                  <a:lumOff val="80000"/>
                </a:schemeClr>
              </a:buClr>
            </a:pPr>
            <a:r>
              <a:rPr lang="en-US" sz="3200" b="1" dirty="0">
                <a:ln w="11430"/>
                <a:solidFill>
                  <a:schemeClr val="tx1">
                    <a:lumMod val="20000"/>
                    <a:lumOff val="80000"/>
                  </a:schemeClr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God’s reply </a:t>
            </a:r>
            <a:r>
              <a:rPr lang="en-US" sz="3200" b="1" dirty="0">
                <a:ln w="11430"/>
                <a:solidFill>
                  <a:schemeClr val="tx1">
                    <a:lumMod val="20000"/>
                    <a:lumOff val="80000"/>
                  </a:schemeClr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– (2:2-20)</a:t>
            </a:r>
          </a:p>
          <a:p>
            <a:pPr marL="468313" indent="-468313">
              <a:spcBef>
                <a:spcPts val="600"/>
              </a:spcBef>
              <a:buClr>
                <a:schemeClr val="bg2">
                  <a:lumMod val="20000"/>
                  <a:lumOff val="80000"/>
                </a:schemeClr>
              </a:buClr>
              <a:buFont typeface="Wingdings 2" pitchFamily="18" charset="2"/>
              <a:buChar char="è"/>
            </a:pPr>
            <a:r>
              <a:rPr lang="en-US" sz="2800" b="1" dirty="0">
                <a:ln w="11430"/>
                <a:solidFill>
                  <a:schemeClr val="tx1">
                    <a:lumMod val="20000"/>
                    <a:lumOff val="80000"/>
                  </a:schemeClr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Write it down and make it plain – (2)</a:t>
            </a:r>
          </a:p>
          <a:p>
            <a:pPr marL="468313" indent="-468313">
              <a:spcBef>
                <a:spcPts val="600"/>
              </a:spcBef>
              <a:buClr>
                <a:schemeClr val="bg2">
                  <a:lumMod val="20000"/>
                  <a:lumOff val="80000"/>
                </a:schemeClr>
              </a:buClr>
              <a:buFont typeface="Wingdings 2" pitchFamily="18" charset="2"/>
              <a:buChar char="è"/>
            </a:pPr>
            <a:r>
              <a:rPr lang="en-US" sz="2800" b="1" dirty="0">
                <a:ln w="11430"/>
                <a:solidFill>
                  <a:schemeClr val="tx1">
                    <a:lumMod val="20000"/>
                    <a:lumOff val="80000"/>
                  </a:schemeClr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The time will come – (3)</a:t>
            </a:r>
          </a:p>
          <a:p>
            <a:pPr marL="468313" indent="-468313">
              <a:spcBef>
                <a:spcPts val="600"/>
              </a:spcBef>
              <a:buClr>
                <a:schemeClr val="bg2">
                  <a:lumMod val="20000"/>
                  <a:lumOff val="80000"/>
                </a:schemeClr>
              </a:buClr>
              <a:buFont typeface="Wingdings 2" pitchFamily="18" charset="2"/>
              <a:buChar char="è"/>
            </a:pPr>
            <a:r>
              <a:rPr lang="en-US" sz="2800" b="1" dirty="0">
                <a:ln w="11430"/>
                <a:solidFill>
                  <a:schemeClr val="tx1">
                    <a:lumMod val="20000"/>
                    <a:lumOff val="80000"/>
                  </a:schemeClr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A proud soul is not upright – but the just shall live by faith – (4)</a:t>
            </a:r>
          </a:p>
          <a:p>
            <a:pPr marL="468313" indent="-468313">
              <a:spcBef>
                <a:spcPts val="600"/>
              </a:spcBef>
              <a:buClr>
                <a:schemeClr val="bg2">
                  <a:lumMod val="20000"/>
                  <a:lumOff val="80000"/>
                </a:schemeClr>
              </a:buClr>
              <a:buFont typeface="Wingdings 2" pitchFamily="18" charset="2"/>
              <a:buChar char="è"/>
            </a:pPr>
            <a:r>
              <a:rPr lang="en-US" sz="2800" b="1" dirty="0">
                <a:ln w="11430"/>
                <a:solidFill>
                  <a:schemeClr val="tx1">
                    <a:lumMod val="20000"/>
                    <a:lumOff val="80000"/>
                  </a:schemeClr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Five woes proclaimed against wicked – (5-20)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Diagonal Corner Rectangle 4"/>
          <p:cNvSpPr/>
          <p:nvPr/>
        </p:nvSpPr>
        <p:spPr>
          <a:xfrm>
            <a:off x="228600" y="1752600"/>
            <a:ext cx="8763000" cy="4953000"/>
          </a:xfrm>
          <a:prstGeom prst="round2Diag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81000" y="2572131"/>
            <a:ext cx="86106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8313" indent="-468313">
              <a:spcBef>
                <a:spcPts val="600"/>
              </a:spcBef>
              <a:buClr>
                <a:schemeClr val="tx1">
                  <a:lumMod val="75000"/>
                </a:schemeClr>
              </a:buClr>
              <a:buFont typeface="Wingdings 2" pitchFamily="18" charset="2"/>
              <a:buChar char="è"/>
            </a:pPr>
            <a:r>
              <a:rPr lang="en-US" sz="3000" b="1" dirty="0">
                <a:ln w="18415" cmpd="sng">
                  <a:noFill/>
                  <a:prstDash val="solid"/>
                </a:ln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Woe – Endless appetite for conquest           </a:t>
            </a:r>
            <a:r>
              <a:rPr lang="en-US" sz="3000" dirty="0">
                <a:ln w="18415" cmpd="sng">
                  <a:noFill/>
                  <a:prstDash val="solid"/>
                </a:ln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</a:t>
            </a:r>
            <a:r>
              <a:rPr lang="en-US" sz="3000" i="1" dirty="0">
                <a:ln w="18415" cmpd="sng">
                  <a:noFill/>
                  <a:prstDash val="solid"/>
                </a:ln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Hab. 2:5-8</a:t>
            </a:r>
          </a:p>
          <a:p>
            <a:pPr marL="468313" indent="-468313">
              <a:spcBef>
                <a:spcPts val="600"/>
              </a:spcBef>
              <a:buClr>
                <a:schemeClr val="tx1">
                  <a:lumMod val="75000"/>
                </a:schemeClr>
              </a:buClr>
              <a:buFont typeface="Wingdings 2" pitchFamily="18" charset="2"/>
              <a:buChar char="è"/>
            </a:pPr>
            <a:r>
              <a:rPr lang="en-US" sz="3000" b="1" dirty="0">
                <a:ln w="18415" cmpd="sng">
                  <a:noFill/>
                  <a:prstDash val="solid"/>
                </a:ln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Woe – Greed and Pride </a:t>
            </a:r>
            <a:r>
              <a:rPr lang="en-US" sz="3000" dirty="0">
                <a:ln w="18415" cmpd="sng">
                  <a:noFill/>
                  <a:prstDash val="solid"/>
                </a:ln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– </a:t>
            </a:r>
            <a:r>
              <a:rPr lang="en-US" sz="3000" i="1" dirty="0">
                <a:ln w="18415" cmpd="sng">
                  <a:noFill/>
                  <a:prstDash val="solid"/>
                </a:ln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Hab. 2:9-11</a:t>
            </a:r>
          </a:p>
          <a:p>
            <a:pPr marL="468313" indent="-468313">
              <a:spcBef>
                <a:spcPts val="600"/>
              </a:spcBef>
              <a:buClr>
                <a:schemeClr val="tx1">
                  <a:lumMod val="75000"/>
                </a:schemeClr>
              </a:buClr>
              <a:buFont typeface="Wingdings 2" pitchFamily="18" charset="2"/>
              <a:buChar char="è"/>
            </a:pPr>
            <a:r>
              <a:rPr lang="en-US" sz="3000" b="1" dirty="0">
                <a:ln w="18415" cmpd="sng">
                  <a:noFill/>
                  <a:prstDash val="solid"/>
                </a:ln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Woe – Enrichment through bloodshed         </a:t>
            </a:r>
            <a:r>
              <a:rPr lang="en-US" sz="3000" i="1" dirty="0">
                <a:ln w="18415" cmpd="sng">
                  <a:noFill/>
                  <a:prstDash val="solid"/>
                </a:ln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Hab. 2:12-14</a:t>
            </a:r>
          </a:p>
          <a:p>
            <a:pPr marL="468313" indent="-468313">
              <a:spcBef>
                <a:spcPts val="600"/>
              </a:spcBef>
              <a:buClr>
                <a:schemeClr val="tx1">
                  <a:lumMod val="75000"/>
                </a:schemeClr>
              </a:buClr>
              <a:buFont typeface="Wingdings 2" pitchFamily="18" charset="2"/>
              <a:buChar char="è"/>
            </a:pPr>
            <a:r>
              <a:rPr lang="en-US" sz="3000" b="1" dirty="0">
                <a:ln w="18415" cmpd="sng">
                  <a:noFill/>
                  <a:prstDash val="solid"/>
                </a:ln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Woe – Corruption of neighbors</a:t>
            </a:r>
            <a:r>
              <a:rPr lang="en-US" sz="3000" dirty="0">
                <a:ln w="18415" cmpd="sng">
                  <a:noFill/>
                  <a:prstDash val="solid"/>
                </a:ln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</a:t>
            </a:r>
            <a:r>
              <a:rPr lang="en-US" sz="3000" i="1" dirty="0">
                <a:ln w="18415" cmpd="sng">
                  <a:noFill/>
                  <a:prstDash val="solid"/>
                </a:ln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Hab. 2:15-17</a:t>
            </a:r>
          </a:p>
          <a:p>
            <a:pPr marL="468313" indent="-468313">
              <a:spcBef>
                <a:spcPts val="600"/>
              </a:spcBef>
              <a:buClr>
                <a:schemeClr val="tx1">
                  <a:lumMod val="75000"/>
                </a:schemeClr>
              </a:buClr>
              <a:buFont typeface="Wingdings 2" pitchFamily="18" charset="2"/>
              <a:buChar char="è"/>
            </a:pPr>
            <a:r>
              <a:rPr lang="en-US" sz="3000" b="1" dirty="0">
                <a:ln w="18415" cmpd="sng">
                  <a:noFill/>
                  <a:prstDash val="solid"/>
                </a:ln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Woe to those given over to idolatry </a:t>
            </a:r>
            <a:r>
              <a:rPr lang="en-US" sz="3000" dirty="0">
                <a:ln w="18415" cmpd="sng">
                  <a:noFill/>
                  <a:prstDash val="solid"/>
                </a:ln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            </a:t>
            </a:r>
            <a:r>
              <a:rPr lang="en-US" sz="3000" i="1" dirty="0">
                <a:ln w="18415" cmpd="sng">
                  <a:noFill/>
                  <a:prstDash val="solid"/>
                </a:ln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Hab. 2:18-20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b="1" dirty="0">
                <a:ln w="11430"/>
                <a:solidFill>
                  <a:srgbClr val="F0CCE2">
                    <a:lumMod val="20000"/>
                    <a:lumOff val="80000"/>
                  </a:srgb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Pythagoras" pitchFamily="2" charset="0"/>
              </a:rPr>
              <a:t>“The Just Shall Live By Faith”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609600"/>
            <a:ext cx="9144000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>
                <a:ln w="11430"/>
                <a:solidFill>
                  <a:schemeClr val="bg1">
                    <a:lumMod val="9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Faith Struggling With The Solution &amp;   The Lord’s Reply – 1:12-2:20</a:t>
            </a:r>
          </a:p>
        </p:txBody>
      </p:sp>
      <p:sp>
        <p:nvSpPr>
          <p:cNvPr id="7" name="Rectangle 6"/>
          <p:cNvSpPr/>
          <p:nvPr/>
        </p:nvSpPr>
        <p:spPr>
          <a:xfrm>
            <a:off x="457200" y="1947315"/>
            <a:ext cx="8610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Five woes proclaimed against wicked (5-20)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Diagonal Corner Rectangle 4"/>
          <p:cNvSpPr/>
          <p:nvPr/>
        </p:nvSpPr>
        <p:spPr>
          <a:xfrm>
            <a:off x="2057400" y="1981200"/>
            <a:ext cx="6934200" cy="4724400"/>
          </a:xfrm>
          <a:prstGeom prst="round2DiagRect">
            <a:avLst>
              <a:gd name="adj1" fmla="val 13319"/>
              <a:gd name="adj2" fmla="val 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209800" y="2057400"/>
            <a:ext cx="6629400" cy="4755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8313" indent="-468313">
              <a:spcBef>
                <a:spcPts val="600"/>
              </a:spcBef>
              <a:buClr>
                <a:schemeClr val="tx1">
                  <a:lumMod val="75000"/>
                </a:schemeClr>
              </a:buClr>
              <a:buFont typeface="Wingdings 2" pitchFamily="18" charset="2"/>
              <a:buChar char="è"/>
            </a:pPr>
            <a:r>
              <a:rPr lang="en-US" sz="2400" dirty="0">
                <a:ln w="18415" cmpd="sng">
                  <a:noFill/>
                  <a:prstDash val="solid"/>
                </a:ln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Praise for the Person of God (3:1-3)</a:t>
            </a:r>
            <a:r>
              <a:rPr lang="en-US" sz="2400" i="1" dirty="0">
                <a:ln w="18415" cmpd="sng">
                  <a:noFill/>
                  <a:prstDash val="solid"/>
                </a:ln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–(Asking that in His wrath He remember mercy - Praised God as Holy; Glorious; Praiseworthy)</a:t>
            </a:r>
          </a:p>
          <a:p>
            <a:pPr marL="468313" indent="-468313">
              <a:spcBef>
                <a:spcPts val="600"/>
              </a:spcBef>
              <a:buClr>
                <a:schemeClr val="tx1">
                  <a:lumMod val="75000"/>
                </a:schemeClr>
              </a:buClr>
              <a:buFont typeface="Wingdings 2" pitchFamily="18" charset="2"/>
              <a:buChar char="è"/>
            </a:pPr>
            <a:r>
              <a:rPr lang="en-US" sz="2400" dirty="0">
                <a:ln w="18415" cmpd="sng">
                  <a:noFill/>
                  <a:prstDash val="solid"/>
                </a:ln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Praise for the Power of God (3:4-7) </a:t>
            </a:r>
            <a:r>
              <a:rPr lang="en-US" sz="2400" dirty="0">
                <a:ln w="18415" cmpd="sng">
                  <a:noFill/>
                  <a:prstDash val="solid"/>
                </a:ln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– </a:t>
            </a:r>
            <a:r>
              <a:rPr lang="en-US" sz="2400" i="1" dirty="0">
                <a:ln w="18415" cmpd="sng">
                  <a:noFill/>
                  <a:prstDash val="solid"/>
                </a:ln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(God’s exposing light; His judgment upon the nations; power over the earth)</a:t>
            </a:r>
          </a:p>
          <a:p>
            <a:pPr marL="468313" indent="-468313">
              <a:spcBef>
                <a:spcPts val="600"/>
              </a:spcBef>
              <a:buClr>
                <a:schemeClr val="tx1">
                  <a:lumMod val="75000"/>
                </a:schemeClr>
              </a:buClr>
              <a:buFont typeface="Wingdings 2" pitchFamily="18" charset="2"/>
              <a:buChar char="è"/>
            </a:pPr>
            <a:r>
              <a:rPr lang="en-US" sz="2400" dirty="0">
                <a:ln w="18415" cmpd="sng">
                  <a:noFill/>
                  <a:prstDash val="solid"/>
                </a:ln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Praise for the Purpose of God (3:8-16) </a:t>
            </a:r>
            <a:r>
              <a:rPr lang="en-US" sz="2400" dirty="0">
                <a:ln w="18415" cmpd="sng">
                  <a:noFill/>
                  <a:prstDash val="solid"/>
                </a:ln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– </a:t>
            </a:r>
            <a:r>
              <a:rPr lang="en-US" sz="2400" i="1" dirty="0">
                <a:ln w="18415" cmpd="sng">
                  <a:noFill/>
                  <a:prstDash val="solid"/>
                </a:ln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(Bringing both judgment to the wicked and salvation to His people )</a:t>
            </a:r>
          </a:p>
          <a:p>
            <a:pPr marL="468313" indent="-468313">
              <a:spcBef>
                <a:spcPts val="600"/>
              </a:spcBef>
              <a:buClr>
                <a:schemeClr val="tx1">
                  <a:lumMod val="75000"/>
                </a:schemeClr>
              </a:buClr>
              <a:buFont typeface="Wingdings 2" pitchFamily="18" charset="2"/>
              <a:buChar char="è"/>
            </a:pPr>
            <a:r>
              <a:rPr lang="en-US" sz="2400" dirty="0">
                <a:ln w="18415" cmpd="sng">
                  <a:noFill/>
                  <a:prstDash val="solid"/>
                </a:ln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Humility &amp; Hope Before God (3:16) – </a:t>
            </a:r>
            <a:r>
              <a:rPr lang="en-US" sz="2400" i="1" dirty="0">
                <a:ln w="18415" cmpd="sng">
                  <a:noFill/>
                  <a:prstDash val="solid"/>
                </a:ln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(He trembled at what he has heard, that he will have rest in the day of trouble )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b="1" dirty="0">
                <a:ln w="11430"/>
                <a:solidFill>
                  <a:srgbClr val="F0CCE2">
                    <a:lumMod val="20000"/>
                    <a:lumOff val="80000"/>
                  </a:srgb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Pythagoras" pitchFamily="2" charset="0"/>
              </a:rPr>
              <a:t>“The Just Shall Live By Faith”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609600"/>
            <a:ext cx="9144000" cy="107721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>
                <a:ln w="11430"/>
                <a:solidFill>
                  <a:schemeClr val="bg1">
                    <a:lumMod val="9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itchFamily="34" charset="0"/>
              </a:rPr>
              <a:t>The Prophets "Prayer":    </a:t>
            </a:r>
          </a:p>
          <a:p>
            <a:pPr algn="ctr"/>
            <a:r>
              <a:rPr lang="en-US" sz="2800" b="1" dirty="0">
                <a:ln w="11430"/>
                <a:solidFill>
                  <a:schemeClr val="bg1">
                    <a:lumMod val="9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itchFamily="34" charset="0"/>
              </a:rPr>
              <a:t>Fear &amp; Humility With Hope before God - 3:1-16</a:t>
            </a:r>
          </a:p>
        </p:txBody>
      </p:sp>
      <p:pic>
        <p:nvPicPr>
          <p:cNvPr id="5120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-3" y="2362200"/>
            <a:ext cx="2590801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Custom 3">
      <a:dk1>
        <a:srgbClr val="F0CCE2"/>
      </a:dk1>
      <a:lt1>
        <a:srgbClr val="E29AC5"/>
      </a:lt1>
      <a:dk2>
        <a:srgbClr val="932968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4538</TotalTime>
  <Words>1096</Words>
  <Application>Microsoft Macintosh PowerPoint</Application>
  <PresentationFormat>On-screen Show (4:3)</PresentationFormat>
  <Paragraphs>86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Arial</vt:lpstr>
      <vt:lpstr>Arial Rounded MT Bold</vt:lpstr>
      <vt:lpstr>Berlin Sans FB Demi</vt:lpstr>
      <vt:lpstr>Book Antiqua</vt:lpstr>
      <vt:lpstr>Calibri</vt:lpstr>
      <vt:lpstr>Lucida Sans</vt:lpstr>
      <vt:lpstr>Pythagoras</vt:lpstr>
      <vt:lpstr>Wingdings</vt:lpstr>
      <vt:lpstr>Wingdings 2</vt:lpstr>
      <vt:lpstr>Wingdings 3</vt:lpstr>
      <vt:lpstr>Apex</vt:lpstr>
      <vt:lpstr>PowerPoint Presentation</vt:lpstr>
      <vt:lpstr>“The Just Shall Live By Faith”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 Don McClain</dc:creator>
  <cp:lastModifiedBy>Bruce Reeves</cp:lastModifiedBy>
  <cp:revision>79</cp:revision>
  <dcterms:created xsi:type="dcterms:W3CDTF">2008-06-02T13:44:13Z</dcterms:created>
  <dcterms:modified xsi:type="dcterms:W3CDTF">2022-10-26T21:03:16Z</dcterms:modified>
</cp:coreProperties>
</file>