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/>
    <p:restoredTop sz="94719"/>
  </p:normalViewPr>
  <p:slideViewPr>
    <p:cSldViewPr snapToGrid="0">
      <p:cViewPr varScale="1">
        <p:scale>
          <a:sx n="147" d="100"/>
          <a:sy n="147" d="100"/>
        </p:scale>
        <p:origin x="2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F3D-65F6-A440-95E0-21CAB4264EC7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0BC-0ADA-9C48-B87D-A2FD5BF8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8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F3D-65F6-A440-95E0-21CAB4264EC7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0BC-0ADA-9C48-B87D-A2FD5BF8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4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F3D-65F6-A440-95E0-21CAB4264EC7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0BC-0ADA-9C48-B87D-A2FD5BF8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9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F3D-65F6-A440-95E0-21CAB4264EC7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0BC-0ADA-9C48-B87D-A2FD5BF8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9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F3D-65F6-A440-95E0-21CAB4264EC7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0BC-0ADA-9C48-B87D-A2FD5BF8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1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F3D-65F6-A440-95E0-21CAB4264EC7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0BC-0ADA-9C48-B87D-A2FD5BF8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F3D-65F6-A440-95E0-21CAB4264EC7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0BC-0ADA-9C48-B87D-A2FD5BF8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3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F3D-65F6-A440-95E0-21CAB4264EC7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0BC-0ADA-9C48-B87D-A2FD5BF8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2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F3D-65F6-A440-95E0-21CAB4264EC7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0BC-0ADA-9C48-B87D-A2FD5BF8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3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F3D-65F6-A440-95E0-21CAB4264EC7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0BC-0ADA-9C48-B87D-A2FD5BF8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F3D-65F6-A440-95E0-21CAB4264EC7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0BC-0ADA-9C48-B87D-A2FD5BF8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CF3D-65F6-A440-95E0-21CAB4264EC7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2C0BC-0ADA-9C48-B87D-A2FD5BF8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7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8BF57-395B-9405-8BEE-4D0A2466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1D09A-B8DC-B72D-DFE7-9A81F7C37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3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D1DF836E-DDA1-9032-C7A1-59683C3E6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-455620"/>
            <a:ext cx="7772400" cy="789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5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D1DF836E-DDA1-9032-C7A1-59683C3E6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-455620"/>
            <a:ext cx="7772400" cy="789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5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19624CE-D45B-5D8D-F178-736C2FA6E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79" y="-224071"/>
            <a:ext cx="9060864" cy="19543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71FA2-45C6-FF95-1F45-A26BEE933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05" y="1471749"/>
            <a:ext cx="8705589" cy="512946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Parable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vv. 1-8a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vv. 1-2</a:t>
            </a:r>
            <a:r>
              <a:rPr lang="en-US" sz="3200" dirty="0">
                <a:solidFill>
                  <a:schemeClr val="bg1"/>
                </a:solidFill>
              </a:rPr>
              <a:t>) – accused of wasting goods.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vv. 3-4</a:t>
            </a:r>
            <a:r>
              <a:rPr lang="en-US" sz="3200" dirty="0">
                <a:solidFill>
                  <a:schemeClr val="bg1"/>
                </a:solidFill>
              </a:rPr>
              <a:t>) – thinking of what to do to provide for his future.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vv. 5-7</a:t>
            </a:r>
            <a:r>
              <a:rPr lang="en-US" sz="3200" dirty="0">
                <a:solidFill>
                  <a:schemeClr val="bg1"/>
                </a:solidFill>
              </a:rPr>
              <a:t>) – his plan, and execution.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v. 8a</a:t>
            </a:r>
            <a:r>
              <a:rPr lang="en-US" sz="3200" dirty="0">
                <a:solidFill>
                  <a:schemeClr val="bg1"/>
                </a:solidFill>
              </a:rPr>
              <a:t>) – the master’s commendation of his prudence.</a:t>
            </a:r>
          </a:p>
        </p:txBody>
      </p:sp>
    </p:spTree>
    <p:extLst>
      <p:ext uri="{BB962C8B-B14F-4D97-AF65-F5344CB8AC3E}">
        <p14:creationId xmlns:p14="http://schemas.microsoft.com/office/powerpoint/2010/main" val="91833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71FA2-45C6-FF95-1F45-A26BEE933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05" y="1463040"/>
            <a:ext cx="8705589" cy="51381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</a:rPr>
              <a:t>The Application </a:t>
            </a:r>
            <a:r>
              <a:rPr lang="en-US" sz="3900" dirty="0">
                <a:solidFill>
                  <a:schemeClr val="bg1"/>
                </a:solidFill>
              </a:rPr>
              <a:t>(</a:t>
            </a:r>
            <a:r>
              <a:rPr lang="en-US" sz="3900" dirty="0">
                <a:solidFill>
                  <a:srgbClr val="FFC000"/>
                </a:solidFill>
              </a:rPr>
              <a:t>vv. 8b-13</a:t>
            </a:r>
            <a:r>
              <a:rPr lang="en-US" sz="3900" dirty="0">
                <a:solidFill>
                  <a:schemeClr val="bg1"/>
                </a:solidFill>
              </a:rPr>
              <a:t>)</a:t>
            </a:r>
          </a:p>
          <a:p>
            <a:r>
              <a:rPr lang="en-US" sz="3500" dirty="0">
                <a:solidFill>
                  <a:schemeClr val="bg1"/>
                </a:solidFill>
              </a:rPr>
              <a:t>(</a:t>
            </a:r>
            <a:r>
              <a:rPr lang="en-US" sz="3500" dirty="0">
                <a:solidFill>
                  <a:srgbClr val="FFC000"/>
                </a:solidFill>
              </a:rPr>
              <a:t>v. 8b</a:t>
            </a:r>
            <a:r>
              <a:rPr lang="en-US" sz="3500" dirty="0">
                <a:solidFill>
                  <a:schemeClr val="bg1"/>
                </a:solidFill>
              </a:rPr>
              <a:t>) – prudence in living for spiritual future.</a:t>
            </a:r>
          </a:p>
          <a:p>
            <a:r>
              <a:rPr lang="en-US" sz="3500" dirty="0">
                <a:solidFill>
                  <a:schemeClr val="bg1"/>
                </a:solidFill>
              </a:rPr>
              <a:t>(</a:t>
            </a:r>
            <a:r>
              <a:rPr lang="en-US" sz="3500" dirty="0">
                <a:solidFill>
                  <a:srgbClr val="FFC000"/>
                </a:solidFill>
              </a:rPr>
              <a:t>v. 9</a:t>
            </a:r>
            <a:r>
              <a:rPr lang="en-US" sz="3500" dirty="0">
                <a:solidFill>
                  <a:schemeClr val="bg1"/>
                </a:solidFill>
              </a:rPr>
              <a:t>) – using the physical to lay up spiritual treasure. (</a:t>
            </a:r>
            <a:r>
              <a:rPr lang="en-US" sz="3500" dirty="0">
                <a:solidFill>
                  <a:srgbClr val="FFC000"/>
                </a:solidFill>
              </a:rPr>
              <a:t>cf. 1 Timothy 6:18-19; Mat. 25:34-40</a:t>
            </a:r>
            <a:r>
              <a:rPr lang="en-US" sz="3500" dirty="0">
                <a:solidFill>
                  <a:schemeClr val="bg1"/>
                </a:solidFill>
              </a:rPr>
              <a:t>)</a:t>
            </a:r>
          </a:p>
          <a:p>
            <a:r>
              <a:rPr lang="en-US" sz="3500" dirty="0">
                <a:solidFill>
                  <a:schemeClr val="bg1"/>
                </a:solidFill>
              </a:rPr>
              <a:t>(</a:t>
            </a:r>
            <a:r>
              <a:rPr lang="en-US" sz="3500" dirty="0">
                <a:solidFill>
                  <a:srgbClr val="FFC000"/>
                </a:solidFill>
              </a:rPr>
              <a:t>vv. 10-12</a:t>
            </a:r>
            <a:r>
              <a:rPr lang="en-US" sz="3500" dirty="0">
                <a:solidFill>
                  <a:schemeClr val="bg1"/>
                </a:solidFill>
              </a:rPr>
              <a:t>) – use of the physical shows (un)faithfulness in the the spiritual.</a:t>
            </a:r>
          </a:p>
          <a:p>
            <a:r>
              <a:rPr lang="en-US" sz="3500" dirty="0">
                <a:solidFill>
                  <a:schemeClr val="bg1"/>
                </a:solidFill>
              </a:rPr>
              <a:t>(</a:t>
            </a:r>
            <a:r>
              <a:rPr lang="en-US" sz="3500" dirty="0">
                <a:solidFill>
                  <a:srgbClr val="FFC000"/>
                </a:solidFill>
              </a:rPr>
              <a:t>v. 13</a:t>
            </a:r>
            <a:r>
              <a:rPr lang="en-US" sz="3500" dirty="0">
                <a:solidFill>
                  <a:schemeClr val="bg1"/>
                </a:solidFill>
              </a:rPr>
              <a:t>) – faithfulness to God requires entire devotion in service to Him.</a:t>
            </a:r>
          </a:p>
          <a:p>
            <a:r>
              <a:rPr lang="en-US" sz="3500" dirty="0">
                <a:solidFill>
                  <a:schemeClr val="bg1"/>
                </a:solidFill>
              </a:rPr>
              <a:t>About more than money – concerns the relation            of everything in our lives to stewardship,           and use of it in view of eternity.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89CC77F-59C9-9685-BDE6-4F3A7B246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79" y="-224071"/>
            <a:ext cx="9060864" cy="195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0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71FA2-45C6-FF95-1F45-A26BEE933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05" y="1463040"/>
            <a:ext cx="8705589" cy="5138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God Knows Their Heart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vv. 14-15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v. 14</a:t>
            </a:r>
            <a:r>
              <a:rPr lang="en-US" sz="3200" dirty="0">
                <a:solidFill>
                  <a:schemeClr val="bg1"/>
                </a:solidFill>
              </a:rPr>
              <a:t>) – loved money. (</a:t>
            </a:r>
            <a:r>
              <a:rPr lang="en-US" sz="3200" dirty="0">
                <a:solidFill>
                  <a:srgbClr val="FFC000"/>
                </a:solidFill>
              </a:rPr>
              <a:t>cf. Matthew 23:14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v. 15</a:t>
            </a:r>
            <a:r>
              <a:rPr lang="en-US" sz="3200" dirty="0">
                <a:solidFill>
                  <a:schemeClr val="bg1"/>
                </a:solidFill>
              </a:rPr>
              <a:t>) – justified themselves. (</a:t>
            </a:r>
            <a:r>
              <a:rPr lang="en-US" sz="3200" dirty="0">
                <a:solidFill>
                  <a:srgbClr val="FFC000"/>
                </a:solidFill>
              </a:rPr>
              <a:t>cf. Mark 7:9-13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Not right with God – </a:t>
            </a:r>
            <a:r>
              <a:rPr lang="en-US" sz="3200" dirty="0">
                <a:solidFill>
                  <a:srgbClr val="FFC000"/>
                </a:solidFill>
              </a:rPr>
              <a:t>Matthew 23:27-28;     Romans 2:28-29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7481EF79-13D2-19EA-443F-86325152E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489" y="-222071"/>
            <a:ext cx="9069574" cy="19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3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7F8C2DAA-D31B-5F13-6742-FAAD9F578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489" y="-222071"/>
            <a:ext cx="9069574" cy="19561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71FA2-45C6-FF95-1F45-A26BEE933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05" y="1463040"/>
            <a:ext cx="8705589" cy="51381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</a:rPr>
              <a:t>Fruit of Their Unbelief </a:t>
            </a:r>
            <a:r>
              <a:rPr lang="en-US" sz="3900" dirty="0">
                <a:solidFill>
                  <a:schemeClr val="bg1"/>
                </a:solidFill>
              </a:rPr>
              <a:t>(</a:t>
            </a:r>
            <a:r>
              <a:rPr lang="en-US" sz="3900" dirty="0">
                <a:solidFill>
                  <a:srgbClr val="FFC000"/>
                </a:solidFill>
              </a:rPr>
              <a:t>vv. 16-18</a:t>
            </a:r>
            <a:r>
              <a:rPr lang="en-US" sz="3900" dirty="0">
                <a:solidFill>
                  <a:schemeClr val="bg1"/>
                </a:solidFill>
              </a:rPr>
              <a:t>)</a:t>
            </a:r>
          </a:p>
          <a:p>
            <a:r>
              <a:rPr lang="en-US" sz="3500" dirty="0">
                <a:solidFill>
                  <a:schemeClr val="bg1"/>
                </a:solidFill>
              </a:rPr>
              <a:t>What shows their unbelieving heart further than their poor stewardship of mammon was their poor stewardship of the law.</a:t>
            </a:r>
          </a:p>
          <a:p>
            <a:r>
              <a:rPr lang="en-US" sz="3500" dirty="0">
                <a:solidFill>
                  <a:schemeClr val="bg1"/>
                </a:solidFill>
              </a:rPr>
              <a:t>(</a:t>
            </a:r>
            <a:r>
              <a:rPr lang="en-US" sz="3500" dirty="0">
                <a:solidFill>
                  <a:srgbClr val="FFC000"/>
                </a:solidFill>
              </a:rPr>
              <a:t>v. 16-17</a:t>
            </a:r>
            <a:r>
              <a:rPr lang="en-US" sz="3500" dirty="0">
                <a:solidFill>
                  <a:schemeClr val="bg1"/>
                </a:solidFill>
              </a:rPr>
              <a:t>) – rejection of the gospel of the kingdom. (</a:t>
            </a:r>
            <a:r>
              <a:rPr lang="en-US" sz="3500" dirty="0">
                <a:solidFill>
                  <a:srgbClr val="FFC000"/>
                </a:solidFill>
              </a:rPr>
              <a:t>cf. Matthew 23:13; 5:17-18</a:t>
            </a:r>
            <a:r>
              <a:rPr lang="en-US" sz="3500" dirty="0">
                <a:solidFill>
                  <a:schemeClr val="bg1"/>
                </a:solidFill>
              </a:rPr>
              <a:t>)</a:t>
            </a:r>
          </a:p>
          <a:p>
            <a:r>
              <a:rPr lang="en-US" sz="3500" dirty="0">
                <a:solidFill>
                  <a:schemeClr val="bg1"/>
                </a:solidFill>
              </a:rPr>
              <a:t>(</a:t>
            </a:r>
            <a:r>
              <a:rPr lang="en-US" sz="3500" dirty="0">
                <a:solidFill>
                  <a:srgbClr val="FFC000"/>
                </a:solidFill>
              </a:rPr>
              <a:t>v. 18</a:t>
            </a:r>
            <a:r>
              <a:rPr lang="en-US" sz="3500" dirty="0">
                <a:solidFill>
                  <a:schemeClr val="bg1"/>
                </a:solidFill>
              </a:rPr>
              <a:t>) – rejection of God’s law on marriage.        (</a:t>
            </a:r>
            <a:r>
              <a:rPr lang="en-US" sz="3500" dirty="0">
                <a:solidFill>
                  <a:srgbClr val="FFC000"/>
                </a:solidFill>
              </a:rPr>
              <a:t>cf. Matthew 19:1-9; Deuteronomy 24:1-4; Malachi 2:16</a:t>
            </a:r>
            <a:r>
              <a:rPr lang="en-US" sz="3500" dirty="0">
                <a:solidFill>
                  <a:schemeClr val="bg1"/>
                </a:solidFill>
              </a:rPr>
              <a:t>)</a:t>
            </a:r>
          </a:p>
          <a:p>
            <a:r>
              <a:rPr lang="en-US" sz="3500" dirty="0">
                <a:solidFill>
                  <a:schemeClr val="bg1"/>
                </a:solidFill>
              </a:rPr>
              <a:t>They lived for the present world, and twisted God’s word for their own temporal gain instead of living and protecting it.</a:t>
            </a:r>
          </a:p>
        </p:txBody>
      </p:sp>
    </p:spTree>
    <p:extLst>
      <p:ext uri="{BB962C8B-B14F-4D97-AF65-F5344CB8AC3E}">
        <p14:creationId xmlns:p14="http://schemas.microsoft.com/office/powerpoint/2010/main" val="12746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21CA8FB-AC99-2C39-999C-D6C5BDD2B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200" y="-228428"/>
            <a:ext cx="9093917" cy="19614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71FA2-45C6-FF95-1F45-A26BEE933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05" y="1463040"/>
            <a:ext cx="8705589" cy="5138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An Illustration of Unbelief and Imprudence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vv. 19-31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vv. 19-23</a:t>
            </a:r>
            <a:r>
              <a:rPr lang="en-US" sz="3200" dirty="0">
                <a:solidFill>
                  <a:schemeClr val="bg1"/>
                </a:solidFill>
              </a:rPr>
              <a:t>) – two characters of contrast.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vv. 24-26</a:t>
            </a:r>
            <a:r>
              <a:rPr lang="en-US" sz="3200" dirty="0">
                <a:solidFill>
                  <a:schemeClr val="bg1"/>
                </a:solidFill>
              </a:rPr>
              <a:t>) – utter regret and finality of destination.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vv. 27-31</a:t>
            </a:r>
            <a:r>
              <a:rPr lang="en-US" sz="3200" dirty="0">
                <a:solidFill>
                  <a:schemeClr val="bg1"/>
                </a:solidFill>
              </a:rPr>
              <a:t>) – self-exposure of the root of unbelief.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vv. 27-28, 30</a:t>
            </a:r>
            <a:r>
              <a:rPr lang="en-US" sz="3200" dirty="0">
                <a:solidFill>
                  <a:schemeClr val="bg1"/>
                </a:solidFill>
              </a:rPr>
              <a:t>) – even after, he lacks conviction in God’s word.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vv. 29-31</a:t>
            </a:r>
            <a:r>
              <a:rPr lang="en-US" sz="3200" dirty="0">
                <a:solidFill>
                  <a:schemeClr val="bg1"/>
                </a:solidFill>
              </a:rPr>
              <a:t>) – Abraham’s insistence on the sufficiency of God’s word which they have.</a:t>
            </a:r>
          </a:p>
        </p:txBody>
      </p:sp>
    </p:spTree>
    <p:extLst>
      <p:ext uri="{BB962C8B-B14F-4D97-AF65-F5344CB8AC3E}">
        <p14:creationId xmlns:p14="http://schemas.microsoft.com/office/powerpoint/2010/main" val="428463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71FA2-45C6-FF95-1F45-A26BEE933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05" y="1463040"/>
            <a:ext cx="8705589" cy="5138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Application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vv. 19-31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Hope of an </a:t>
            </a:r>
            <a:r>
              <a:rPr lang="en-US" sz="3200" i="1" dirty="0">
                <a:solidFill>
                  <a:schemeClr val="bg1"/>
                </a:solidFill>
              </a:rPr>
              <a:t>“everlasting home”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v. 9</a:t>
            </a:r>
            <a:r>
              <a:rPr lang="en-US" sz="3200" dirty="0">
                <a:solidFill>
                  <a:schemeClr val="bg1"/>
                </a:solidFill>
              </a:rPr>
              <a:t>) is dependent on faithfulness in stewardship, especially concerning the application of the word of God.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vv. 9-10</a:t>
            </a:r>
            <a:r>
              <a:rPr lang="en-US" sz="3200" dirty="0">
                <a:solidFill>
                  <a:schemeClr val="bg1"/>
                </a:solidFill>
              </a:rPr>
              <a:t>) – good stewardship.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vv. 19, 25</a:t>
            </a:r>
            <a:r>
              <a:rPr lang="en-US" sz="3200" dirty="0">
                <a:solidFill>
                  <a:schemeClr val="bg1"/>
                </a:solidFill>
              </a:rPr>
              <a:t>) – he had his </a:t>
            </a:r>
            <a:r>
              <a:rPr lang="en-US" sz="3200" i="1" dirty="0">
                <a:solidFill>
                  <a:schemeClr val="bg1"/>
                </a:solidFill>
              </a:rPr>
              <a:t>“good things.”</a:t>
            </a:r>
          </a:p>
          <a:p>
            <a:r>
              <a:rPr lang="en-US" sz="3200" dirty="0">
                <a:solidFill>
                  <a:schemeClr val="bg1"/>
                </a:solidFill>
              </a:rPr>
              <a:t>Was he a good steward? – (</a:t>
            </a:r>
            <a:r>
              <a:rPr lang="en-US" sz="3200" dirty="0">
                <a:solidFill>
                  <a:srgbClr val="FFC000"/>
                </a:solidFill>
              </a:rPr>
              <a:t>vv. 20-21</a:t>
            </a:r>
            <a:r>
              <a:rPr lang="en-US" sz="3200" dirty="0">
                <a:solidFill>
                  <a:schemeClr val="bg1"/>
                </a:solidFill>
              </a:rPr>
              <a:t>) – no!</a:t>
            </a:r>
          </a:p>
          <a:p>
            <a:r>
              <a:rPr lang="en-US" sz="3200" dirty="0">
                <a:solidFill>
                  <a:schemeClr val="bg1"/>
                </a:solidFill>
              </a:rPr>
              <a:t>Should he have known? – (</a:t>
            </a:r>
            <a:r>
              <a:rPr lang="en-US" sz="3200" dirty="0">
                <a:solidFill>
                  <a:srgbClr val="FFC000"/>
                </a:solidFill>
              </a:rPr>
              <a:t>vv. 29, 31</a:t>
            </a:r>
            <a:r>
              <a:rPr lang="en-US" sz="3200" dirty="0">
                <a:solidFill>
                  <a:schemeClr val="bg1"/>
                </a:solidFill>
              </a:rPr>
              <a:t>) – Yes! He had Moses and the prophets. (</a:t>
            </a:r>
            <a:r>
              <a:rPr lang="en-US" sz="3200" dirty="0">
                <a:solidFill>
                  <a:srgbClr val="FFC000"/>
                </a:solidFill>
              </a:rPr>
              <a:t>cf. Leviticus 19:18; Micah 6:6-8; Isaiah 58:6-7, etc.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CFB4042A-6C28-C146-494A-A6DC4C81D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200" y="-228428"/>
            <a:ext cx="9093917" cy="196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4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E6B5181-5F86-F0B3-1F6A-E68E541FE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762" y="-268445"/>
            <a:ext cx="9299265" cy="22420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71FA2-45C6-FF95-1F45-A26BEE933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05" y="1463040"/>
            <a:ext cx="8705589" cy="513817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faithful heart judges all things by the word of God, and acts accordingly – (</a:t>
            </a:r>
            <a:r>
              <a:rPr lang="en-US" sz="3200" dirty="0">
                <a:solidFill>
                  <a:srgbClr val="FFC000"/>
                </a:solidFill>
              </a:rPr>
              <a:t>vv. 9-10</a:t>
            </a:r>
            <a:r>
              <a:rPr lang="en-US" sz="3200" dirty="0">
                <a:solidFill>
                  <a:schemeClr val="bg1"/>
                </a:solidFill>
              </a:rPr>
              <a:t>); </a:t>
            </a:r>
            <a:r>
              <a:rPr lang="en-US" sz="3200" dirty="0">
                <a:solidFill>
                  <a:srgbClr val="FFC000"/>
                </a:solidFill>
              </a:rPr>
              <a:t>1 Cor. 2:15</a:t>
            </a:r>
          </a:p>
          <a:p>
            <a:r>
              <a:rPr lang="en-US" sz="3200" dirty="0">
                <a:solidFill>
                  <a:schemeClr val="bg1"/>
                </a:solidFill>
              </a:rPr>
              <a:t>A faithful heart places God above all else, and serves Him only – (</a:t>
            </a:r>
            <a:r>
              <a:rPr lang="en-US" sz="3200" dirty="0">
                <a:solidFill>
                  <a:srgbClr val="FFC000"/>
                </a:solidFill>
              </a:rPr>
              <a:t>v. 13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A faithful heart does not oppose or abuse God’s word in self-service, but investigates it in honesty, and submits in sincere faith – (</a:t>
            </a:r>
            <a:r>
              <a:rPr lang="en-US" sz="3200" dirty="0">
                <a:solidFill>
                  <a:srgbClr val="FFC000"/>
                </a:solidFill>
              </a:rPr>
              <a:t>vv. 14-18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A faithful heart, with the focus on eternity and God’s will, considers each situation in the light of truth, and bears fruit in its season – (</a:t>
            </a:r>
            <a:r>
              <a:rPr lang="en-US" sz="3200" dirty="0">
                <a:solidFill>
                  <a:srgbClr val="FFC000"/>
                </a:solidFill>
              </a:rPr>
              <a:t>vv. 19, 21, 29, 31</a:t>
            </a:r>
            <a:r>
              <a:rPr lang="en-US" sz="3200" dirty="0">
                <a:solidFill>
                  <a:schemeClr val="bg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8869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626</Words>
  <Application>Microsoft Macintosh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6</cp:revision>
  <dcterms:created xsi:type="dcterms:W3CDTF">2022-12-13T22:05:02Z</dcterms:created>
  <dcterms:modified xsi:type="dcterms:W3CDTF">2022-12-16T17:02:22Z</dcterms:modified>
</cp:coreProperties>
</file>