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8" r:id="rId2"/>
    <p:sldId id="256" r:id="rId3"/>
    <p:sldId id="257" r:id="rId4"/>
    <p:sldId id="263" r:id="rId5"/>
    <p:sldId id="264" r:id="rId6"/>
    <p:sldId id="259" r:id="rId7"/>
    <p:sldId id="265" r:id="rId8"/>
    <p:sldId id="266" r:id="rId9"/>
    <p:sldId id="260" r:id="rId10"/>
    <p:sldId id="267" r:id="rId11"/>
    <p:sldId id="268" r:id="rId12"/>
    <p:sldId id="261" r:id="rId13"/>
    <p:sldId id="269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/>
    <p:restoredTop sz="94609"/>
  </p:normalViewPr>
  <p:slideViewPr>
    <p:cSldViewPr snapToGrid="0">
      <p:cViewPr>
        <p:scale>
          <a:sx n="100" d="100"/>
          <a:sy n="100" d="100"/>
        </p:scale>
        <p:origin x="2624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2B777-64BD-E548-8AD4-1F2EFF46F86A}" type="datetimeFigureOut">
              <a:rPr lang="en-US" smtClean="0"/>
              <a:t>1/28/23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D8B5E-50C3-3146-9257-DA9708005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3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D8B5E-50C3-3146-9257-DA97080056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2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D8B5E-50C3-3146-9257-DA97080056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5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52A-3F61-6547-94D0-202D228594BE}" type="datetimeFigureOut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4BE1-06F9-0143-9F69-AF8B67F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52A-3F61-6547-94D0-202D228594BE}" type="datetimeFigureOut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4BE1-06F9-0143-9F69-AF8B67F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7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52A-3F61-6547-94D0-202D228594BE}" type="datetimeFigureOut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4BE1-06F9-0143-9F69-AF8B67F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2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52A-3F61-6547-94D0-202D228594BE}" type="datetimeFigureOut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4BE1-06F9-0143-9F69-AF8B67F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7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52A-3F61-6547-94D0-202D228594BE}" type="datetimeFigureOut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4BE1-06F9-0143-9F69-AF8B67F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9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52A-3F61-6547-94D0-202D228594BE}" type="datetimeFigureOut">
              <a:rPr lang="en-US" smtClean="0"/>
              <a:t>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4BE1-06F9-0143-9F69-AF8B67F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4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52A-3F61-6547-94D0-202D228594BE}" type="datetimeFigureOut">
              <a:rPr lang="en-US" smtClean="0"/>
              <a:t>1/28/23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4BE1-06F9-0143-9F69-AF8B67F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9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52A-3F61-6547-94D0-202D228594BE}" type="datetimeFigureOut">
              <a:rPr lang="en-US" smtClean="0"/>
              <a:t>1/28/23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4BE1-06F9-0143-9F69-AF8B67F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52A-3F61-6547-94D0-202D228594BE}" type="datetimeFigureOut">
              <a:rPr lang="en-US" smtClean="0"/>
              <a:t>1/28/23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4BE1-06F9-0143-9F69-AF8B67F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2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52A-3F61-6547-94D0-202D228594BE}" type="datetimeFigureOut">
              <a:rPr lang="en-US" smtClean="0"/>
              <a:t>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4BE1-06F9-0143-9F69-AF8B67F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0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752A-3F61-6547-94D0-202D228594BE}" type="datetimeFigureOut">
              <a:rPr lang="en-US" smtClean="0"/>
              <a:t>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4BE1-06F9-0143-9F69-AF8B67F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7752A-3F61-6547-94D0-202D228594BE}" type="datetimeFigureOut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D4BE1-06F9-0143-9F69-AF8B67F6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6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339C-C9AF-6AAA-C8EF-982B13DD5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5C045-CF16-A39C-9388-F512FFED8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91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5B0073-065B-EC62-8F53-F93DE62124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70" r="8293"/>
          <a:stretch/>
        </p:blipFill>
        <p:spPr>
          <a:xfrm>
            <a:off x="0" y="-921275"/>
            <a:ext cx="9148730" cy="3710193"/>
          </a:xfrm>
          <a:prstGeom prst="rect">
            <a:avLst/>
          </a:prstGeom>
        </p:spPr>
      </p:pic>
      <p:pic>
        <p:nvPicPr>
          <p:cNvPr id="6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8D01E55-9098-E335-E8AE-4A85A43BF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8173" r="8290"/>
          <a:stretch/>
        </p:blipFill>
        <p:spPr>
          <a:xfrm>
            <a:off x="-4730" y="-918394"/>
            <a:ext cx="9148730" cy="3710193"/>
          </a:xfr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1FAD57-EC97-C908-2518-3F0C962ADD7A}"/>
              </a:ext>
            </a:extLst>
          </p:cNvPr>
          <p:cNvSpPr txBox="1">
            <a:spLocks/>
          </p:cNvSpPr>
          <p:nvPr/>
        </p:nvSpPr>
        <p:spPr>
          <a:xfrm>
            <a:off x="314325" y="2047288"/>
            <a:ext cx="8515350" cy="4445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The false refuge of binding where the bible does not bind.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Wanting to be careful, so add restrictions – </a:t>
            </a:r>
            <a:r>
              <a:rPr lang="en-US" sz="3200" dirty="0">
                <a:solidFill>
                  <a:srgbClr val="FFC000"/>
                </a:solidFill>
              </a:rPr>
              <a:t>Matthew 15:2-3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Unsafe to go beyond – </a:t>
            </a:r>
            <a:r>
              <a:rPr lang="en-US" sz="3200" dirty="0">
                <a:solidFill>
                  <a:srgbClr val="FFC000"/>
                </a:solidFill>
              </a:rPr>
              <a:t>1 Corinthians 4:6;         2 John 9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If not revealed of God, then no spiritual value – </a:t>
            </a:r>
            <a:r>
              <a:rPr lang="en-US" sz="3200" dirty="0">
                <a:solidFill>
                  <a:srgbClr val="FFC000"/>
                </a:solidFill>
              </a:rPr>
              <a:t>Colossians 2:18-19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Places self in seat of lawgiver – </a:t>
            </a:r>
            <a:r>
              <a:rPr lang="en-US" sz="3200" dirty="0">
                <a:solidFill>
                  <a:srgbClr val="FFC000"/>
                </a:solidFill>
              </a:rPr>
              <a:t>James 4:11-12</a:t>
            </a:r>
          </a:p>
        </p:txBody>
      </p:sp>
    </p:spTree>
    <p:extLst>
      <p:ext uri="{BB962C8B-B14F-4D97-AF65-F5344CB8AC3E}">
        <p14:creationId xmlns:p14="http://schemas.microsoft.com/office/powerpoint/2010/main" val="364130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5B0073-065B-EC62-8F53-F93DE62124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70" r="8293"/>
          <a:stretch/>
        </p:blipFill>
        <p:spPr>
          <a:xfrm>
            <a:off x="0" y="-921275"/>
            <a:ext cx="9148730" cy="3710193"/>
          </a:xfrm>
          <a:prstGeom prst="rect">
            <a:avLst/>
          </a:prstGeom>
        </p:spPr>
      </p:pic>
      <p:pic>
        <p:nvPicPr>
          <p:cNvPr id="6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8D01E55-9098-E335-E8AE-4A85A43BF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8173" r="8290"/>
          <a:stretch/>
        </p:blipFill>
        <p:spPr>
          <a:xfrm>
            <a:off x="-4730" y="-918394"/>
            <a:ext cx="9148730" cy="3710193"/>
          </a:xfr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1FAD57-EC97-C908-2518-3F0C962ADD7A}"/>
              </a:ext>
            </a:extLst>
          </p:cNvPr>
          <p:cNvSpPr txBox="1">
            <a:spLocks/>
          </p:cNvSpPr>
          <p:nvPr/>
        </p:nvSpPr>
        <p:spPr>
          <a:xfrm>
            <a:off x="314325" y="2047288"/>
            <a:ext cx="8515350" cy="4445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The false refuge of loosing where the bible does not loose.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Minimizing the weight of divine commands or restrictions – </a:t>
            </a:r>
            <a:r>
              <a:rPr lang="en-US" sz="3200" dirty="0">
                <a:solidFill>
                  <a:srgbClr val="FFC000"/>
                </a:solidFill>
              </a:rPr>
              <a:t>James 2:10-12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Must hold fast to all of what is revealed –       </a:t>
            </a:r>
            <a:r>
              <a:rPr lang="en-US" sz="3200" dirty="0">
                <a:solidFill>
                  <a:srgbClr val="FFC000"/>
                </a:solidFill>
              </a:rPr>
              <a:t>2 Thessalonians 2:14-15; 3:6, 14</a:t>
            </a:r>
          </a:p>
          <a:p>
            <a:pPr marL="231775" lvl="1" indent="-223838"/>
            <a:r>
              <a:rPr lang="en-US" sz="3200" dirty="0">
                <a:solidFill>
                  <a:schemeClr val="bg1"/>
                </a:solidFill>
              </a:rPr>
              <a:t>When error is sought for refuge, even what you have accepted of the truth will be compromised – </a:t>
            </a:r>
            <a:r>
              <a:rPr lang="en-US" sz="3200" dirty="0">
                <a:solidFill>
                  <a:srgbClr val="FFC000"/>
                </a:solidFill>
              </a:rPr>
              <a:t>1 Corinthians 15:12-13; Luke 8:18</a:t>
            </a:r>
          </a:p>
        </p:txBody>
      </p:sp>
    </p:spTree>
    <p:extLst>
      <p:ext uri="{BB962C8B-B14F-4D97-AF65-F5344CB8AC3E}">
        <p14:creationId xmlns:p14="http://schemas.microsoft.com/office/powerpoint/2010/main" val="230287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0EDB37F-C778-9E84-0C67-3C0926CF4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99" r="8314"/>
          <a:stretch/>
        </p:blipFill>
        <p:spPr>
          <a:xfrm>
            <a:off x="0" y="-928017"/>
            <a:ext cx="9144000" cy="3710530"/>
          </a:xfrm>
          <a:prstGeom prst="rect">
            <a:avLst/>
          </a:prstGeom>
        </p:spPr>
      </p:pic>
      <p:pic>
        <p:nvPicPr>
          <p:cNvPr id="6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8D01E55-9098-E335-E8AE-4A85A43BF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8173" r="8290"/>
          <a:stretch/>
        </p:blipFill>
        <p:spPr>
          <a:xfrm>
            <a:off x="-4730" y="-918394"/>
            <a:ext cx="9148730" cy="3710193"/>
          </a:xfr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C742655-756F-D5D0-75FC-C3258CEFF1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11" r="8318"/>
          <a:stretch/>
        </p:blipFill>
        <p:spPr>
          <a:xfrm>
            <a:off x="-9241" y="-925428"/>
            <a:ext cx="9153241" cy="371053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1FAD57-EC97-C908-2518-3F0C962ADD7A}"/>
              </a:ext>
            </a:extLst>
          </p:cNvPr>
          <p:cNvSpPr txBox="1">
            <a:spLocks/>
          </p:cNvSpPr>
          <p:nvPr/>
        </p:nvSpPr>
        <p:spPr>
          <a:xfrm>
            <a:off x="314325" y="2047288"/>
            <a:ext cx="8515350" cy="4445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When our discipleship is simply assuming the name “Christian” without being faithful, we are merely practical atheists.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Christian indeed? – </a:t>
            </a:r>
            <a:r>
              <a:rPr lang="en-US" sz="3200" dirty="0">
                <a:solidFill>
                  <a:srgbClr val="FFC000"/>
                </a:solidFill>
              </a:rPr>
              <a:t>John 1:47;               Romans 2:28-29; Acts 11:26</a:t>
            </a:r>
          </a:p>
        </p:txBody>
      </p:sp>
    </p:spTree>
    <p:extLst>
      <p:ext uri="{BB962C8B-B14F-4D97-AF65-F5344CB8AC3E}">
        <p14:creationId xmlns:p14="http://schemas.microsoft.com/office/powerpoint/2010/main" val="356321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0EDB37F-C778-9E84-0C67-3C0926CF4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99" r="8314"/>
          <a:stretch/>
        </p:blipFill>
        <p:spPr>
          <a:xfrm>
            <a:off x="0" y="-928017"/>
            <a:ext cx="9144000" cy="3710530"/>
          </a:xfrm>
          <a:prstGeom prst="rect">
            <a:avLst/>
          </a:prstGeom>
        </p:spPr>
      </p:pic>
      <p:pic>
        <p:nvPicPr>
          <p:cNvPr id="6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8D01E55-9098-E335-E8AE-4A85A43BF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8173" r="8290"/>
          <a:stretch/>
        </p:blipFill>
        <p:spPr>
          <a:xfrm>
            <a:off x="-4730" y="-918394"/>
            <a:ext cx="9148730" cy="3710193"/>
          </a:xfr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C742655-756F-D5D0-75FC-C3258CEFF1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11" r="8318"/>
          <a:stretch/>
        </p:blipFill>
        <p:spPr>
          <a:xfrm>
            <a:off x="-9241" y="-925428"/>
            <a:ext cx="9153241" cy="371053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1FAD57-EC97-C908-2518-3F0C962ADD7A}"/>
              </a:ext>
            </a:extLst>
          </p:cNvPr>
          <p:cNvSpPr txBox="1">
            <a:spLocks/>
          </p:cNvSpPr>
          <p:nvPr/>
        </p:nvSpPr>
        <p:spPr>
          <a:xfrm>
            <a:off x="314325" y="2047288"/>
            <a:ext cx="8515350" cy="4445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Only those who do the will of the Father find refuge – </a:t>
            </a:r>
            <a:r>
              <a:rPr lang="en-US" sz="3200" dirty="0">
                <a:solidFill>
                  <a:srgbClr val="FFC000"/>
                </a:solidFill>
              </a:rPr>
              <a:t>Matthew 7:21-23; Luke 6:46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Nominal discipleship denies the power of godliness – </a:t>
            </a:r>
            <a:r>
              <a:rPr lang="en-US" sz="3200" dirty="0">
                <a:solidFill>
                  <a:srgbClr val="FFC000"/>
                </a:solidFill>
              </a:rPr>
              <a:t>1 Timothy 3:16; 4:7-8; 2 Timothy 3:5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must not just name Christ, but obey Him –    </a:t>
            </a:r>
            <a:r>
              <a:rPr lang="en-US" sz="3200" dirty="0">
                <a:solidFill>
                  <a:srgbClr val="FFC000"/>
                </a:solidFill>
              </a:rPr>
              <a:t>2 Timothy 2:19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Nominal discipleship offers no true refuge – no fellowship, salvation, transformation, joy, hope.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6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E416BAA-0AE9-3F9B-72D7-AB3168A0F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9" r="8314"/>
          <a:stretch/>
        </p:blipFill>
        <p:spPr>
          <a:xfrm>
            <a:off x="0" y="3396123"/>
            <a:ext cx="9144000" cy="371053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0EA87D2-B613-DA67-3622-4B7F66F6F0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17" r="8396"/>
          <a:stretch/>
        </p:blipFill>
        <p:spPr>
          <a:xfrm>
            <a:off x="-14508" y="3390236"/>
            <a:ext cx="9158508" cy="371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44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E416BAA-0AE9-3F9B-72D7-AB3168A0F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9" r="8314"/>
          <a:stretch/>
        </p:blipFill>
        <p:spPr>
          <a:xfrm>
            <a:off x="0" y="3396123"/>
            <a:ext cx="9144000" cy="371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4676-8449-A782-7E09-96B42996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EC65260-0B99-32A7-5111-534AD717CE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99" r="8314"/>
          <a:stretch/>
        </p:blipFill>
        <p:spPr>
          <a:xfrm>
            <a:off x="0" y="-915040"/>
            <a:ext cx="9144000" cy="3710530"/>
          </a:xfrm>
          <a:prstGeom prst="rect">
            <a:avLst/>
          </a:prstGeom>
        </p:spPr>
      </p:pic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1749D834-EF36-7162-DE5F-937367DBA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8173" r="8333"/>
          <a:stretch/>
        </p:blipFill>
        <p:spPr>
          <a:xfrm>
            <a:off x="0" y="-915040"/>
            <a:ext cx="9144000" cy="3710194"/>
          </a:xfr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1FAD57-EC97-C908-2518-3F0C962ADD7A}"/>
              </a:ext>
            </a:extLst>
          </p:cNvPr>
          <p:cNvSpPr txBox="1">
            <a:spLocks/>
          </p:cNvSpPr>
          <p:nvPr/>
        </p:nvSpPr>
        <p:spPr>
          <a:xfrm>
            <a:off x="314325" y="2047288"/>
            <a:ext cx="8515350" cy="4445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Atheism is sought as a refuge from accountability to God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Acts 17:26-28;      Romans 1:18-24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Idols erected because there must be a greater being/idea to justify our way of life (we have a conscience) – Materialistic Naturalism, Evolution and Natural Selection, Humanism</a:t>
            </a:r>
          </a:p>
        </p:txBody>
      </p:sp>
    </p:spTree>
    <p:extLst>
      <p:ext uri="{BB962C8B-B14F-4D97-AF65-F5344CB8AC3E}">
        <p14:creationId xmlns:p14="http://schemas.microsoft.com/office/powerpoint/2010/main" val="2637416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4676-8449-A782-7E09-96B42996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EC65260-0B99-32A7-5111-534AD717CE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99" r="8314"/>
          <a:stretch/>
        </p:blipFill>
        <p:spPr>
          <a:xfrm>
            <a:off x="0" y="-915040"/>
            <a:ext cx="9144000" cy="3710530"/>
          </a:xfrm>
          <a:prstGeom prst="rect">
            <a:avLst/>
          </a:prstGeom>
        </p:spPr>
      </p:pic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1749D834-EF36-7162-DE5F-937367DBA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8173" r="8333"/>
          <a:stretch/>
        </p:blipFill>
        <p:spPr>
          <a:xfrm>
            <a:off x="0" y="-915040"/>
            <a:ext cx="9144000" cy="3710194"/>
          </a:xfr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1FAD57-EC97-C908-2518-3F0C962ADD7A}"/>
              </a:ext>
            </a:extLst>
          </p:cNvPr>
          <p:cNvSpPr txBox="1">
            <a:spLocks/>
          </p:cNvSpPr>
          <p:nvPr/>
        </p:nvSpPr>
        <p:spPr>
          <a:xfrm>
            <a:off x="314325" y="2047288"/>
            <a:ext cx="8515350" cy="4445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Atheism cannot provide for an objective morality.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When God is rejected – </a:t>
            </a:r>
            <a:r>
              <a:rPr lang="en-US" sz="3200" dirty="0">
                <a:solidFill>
                  <a:srgbClr val="FFC000"/>
                </a:solidFill>
              </a:rPr>
              <a:t>Romans 1:28-32 </a:t>
            </a:r>
            <a:r>
              <a:rPr lang="en-US" sz="3200" dirty="0">
                <a:solidFill>
                  <a:schemeClr val="bg1"/>
                </a:solidFill>
              </a:rPr>
              <a:t>– everything goes.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Does not provide refuge –                       </a:t>
            </a:r>
            <a:r>
              <a:rPr lang="en-US" sz="3200" dirty="0">
                <a:solidFill>
                  <a:srgbClr val="FFC000"/>
                </a:solidFill>
              </a:rPr>
              <a:t>Romans 1:18, 24, 26-27; Proverbs 13:15</a:t>
            </a:r>
          </a:p>
        </p:txBody>
      </p:sp>
    </p:spTree>
    <p:extLst>
      <p:ext uri="{BB962C8B-B14F-4D97-AF65-F5344CB8AC3E}">
        <p14:creationId xmlns:p14="http://schemas.microsoft.com/office/powerpoint/2010/main" val="3683148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4676-8449-A782-7E09-96B42996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EC65260-0B99-32A7-5111-534AD717CE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99" r="8314"/>
          <a:stretch/>
        </p:blipFill>
        <p:spPr>
          <a:xfrm>
            <a:off x="0" y="-915040"/>
            <a:ext cx="9144000" cy="3710530"/>
          </a:xfrm>
          <a:prstGeom prst="rect">
            <a:avLst/>
          </a:prstGeom>
        </p:spPr>
      </p:pic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1749D834-EF36-7162-DE5F-937367DBA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8173" r="8333"/>
          <a:stretch/>
        </p:blipFill>
        <p:spPr>
          <a:xfrm>
            <a:off x="0" y="-915040"/>
            <a:ext cx="9144000" cy="3710194"/>
          </a:xfr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1FAD57-EC97-C908-2518-3F0C962ADD7A}"/>
              </a:ext>
            </a:extLst>
          </p:cNvPr>
          <p:cNvSpPr txBox="1">
            <a:spLocks/>
          </p:cNvSpPr>
          <p:nvPr/>
        </p:nvSpPr>
        <p:spPr>
          <a:xfrm>
            <a:off x="314325" y="2047288"/>
            <a:ext cx="8515350" cy="4445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Atheism cannot provide for any purpose of life.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Darkness of such a view – </a:t>
            </a:r>
            <a:r>
              <a:rPr lang="en-US" sz="3200" dirty="0">
                <a:solidFill>
                  <a:srgbClr val="FFC000"/>
                </a:solidFill>
              </a:rPr>
              <a:t>Ecclesiastes 1:2; 3:19-20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We were created for a purpose –    </a:t>
            </a:r>
            <a:r>
              <a:rPr lang="en-US" sz="3200" dirty="0">
                <a:solidFill>
                  <a:srgbClr val="FFC000"/>
                </a:solidFill>
              </a:rPr>
              <a:t>Ecclesiastes 12:13-14</a:t>
            </a:r>
            <a:r>
              <a:rPr lang="en-US" sz="3200" dirty="0">
                <a:solidFill>
                  <a:schemeClr val="bg1"/>
                </a:solidFill>
              </a:rPr>
              <a:t> – Atheism provides no refuge from this.</a:t>
            </a:r>
          </a:p>
        </p:txBody>
      </p:sp>
    </p:spTree>
    <p:extLst>
      <p:ext uri="{BB962C8B-B14F-4D97-AF65-F5344CB8AC3E}">
        <p14:creationId xmlns:p14="http://schemas.microsoft.com/office/powerpoint/2010/main" val="3071341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1749D834-EF36-7162-DE5F-937367DBA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8173" r="8333"/>
          <a:stretch/>
        </p:blipFill>
        <p:spPr>
          <a:xfrm>
            <a:off x="0" y="-915040"/>
            <a:ext cx="9144000" cy="3710194"/>
          </a:xfr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5B0073-065B-EC62-8F53-F93DE62124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70" r="8293"/>
          <a:stretch/>
        </p:blipFill>
        <p:spPr>
          <a:xfrm>
            <a:off x="0" y="-921275"/>
            <a:ext cx="9148730" cy="371019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1FAD57-EC97-C908-2518-3F0C962ADD7A}"/>
              </a:ext>
            </a:extLst>
          </p:cNvPr>
          <p:cNvSpPr txBox="1">
            <a:spLocks/>
          </p:cNvSpPr>
          <p:nvPr/>
        </p:nvSpPr>
        <p:spPr>
          <a:xfrm>
            <a:off x="314325" y="2047288"/>
            <a:ext cx="8515350" cy="4445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Philosophy</a:t>
            </a:r>
            <a:r>
              <a:rPr lang="en-US" sz="3200" dirty="0">
                <a:solidFill>
                  <a:schemeClr val="bg1"/>
                </a:solidFill>
              </a:rPr>
              <a:t> – the rational investigation of the truths and principles of being, knowledge, or conduct. (</a:t>
            </a:r>
            <a:r>
              <a:rPr lang="en-US" sz="3200" dirty="0" err="1">
                <a:solidFill>
                  <a:schemeClr val="bg1"/>
                </a:solidFill>
              </a:rPr>
              <a:t>dictionary.com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Greek – </a:t>
            </a:r>
            <a:r>
              <a:rPr lang="en-US" sz="3200" i="1" dirty="0">
                <a:solidFill>
                  <a:schemeClr val="bg1"/>
                </a:solidFill>
              </a:rPr>
              <a:t>philosophia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 err="1">
                <a:solidFill>
                  <a:schemeClr val="bg1"/>
                </a:solidFill>
              </a:rPr>
              <a:t>philo</a:t>
            </a:r>
            <a:r>
              <a:rPr lang="en-US" sz="3200" dirty="0">
                <a:solidFill>
                  <a:schemeClr val="bg1"/>
                </a:solidFill>
              </a:rPr>
              <a:t> (love), </a:t>
            </a:r>
            <a:r>
              <a:rPr lang="en-US" sz="3200" i="1" dirty="0" err="1">
                <a:solidFill>
                  <a:schemeClr val="bg1"/>
                </a:solidFill>
              </a:rPr>
              <a:t>sophia</a:t>
            </a:r>
            <a:r>
              <a:rPr lang="en-US" sz="3200" dirty="0">
                <a:solidFill>
                  <a:schemeClr val="bg1"/>
                </a:solidFill>
              </a:rPr>
              <a:t> (wisdom) – the love of wisdom. (NT 1x – </a:t>
            </a:r>
            <a:r>
              <a:rPr lang="en-US" sz="3200" dirty="0">
                <a:solidFill>
                  <a:srgbClr val="FFC000"/>
                </a:solidFill>
              </a:rPr>
              <a:t>Colossians 2:8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5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1749D834-EF36-7162-DE5F-937367DBA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8173" r="8333"/>
          <a:stretch/>
        </p:blipFill>
        <p:spPr>
          <a:xfrm>
            <a:off x="0" y="-915040"/>
            <a:ext cx="9144000" cy="3710194"/>
          </a:xfr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5B0073-065B-EC62-8F53-F93DE62124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70" r="8293"/>
          <a:stretch/>
        </p:blipFill>
        <p:spPr>
          <a:xfrm>
            <a:off x="0" y="-921275"/>
            <a:ext cx="9148730" cy="371019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1FAD57-EC97-C908-2518-3F0C962ADD7A}"/>
              </a:ext>
            </a:extLst>
          </p:cNvPr>
          <p:cNvSpPr txBox="1">
            <a:spLocks/>
          </p:cNvSpPr>
          <p:nvPr/>
        </p:nvSpPr>
        <p:spPr>
          <a:xfrm>
            <a:off x="314325" y="2047288"/>
            <a:ext cx="8515350" cy="44455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Philosophy is a failing refuge in the realm of spiritual substance.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The spiritual is only obtainable by divine revelation – </a:t>
            </a:r>
            <a:r>
              <a:rPr lang="en-US" sz="3200" dirty="0">
                <a:solidFill>
                  <a:srgbClr val="FFC000"/>
                </a:solidFill>
              </a:rPr>
              <a:t>1 Corinthians 2:11 </a:t>
            </a:r>
            <a:r>
              <a:rPr lang="en-US" sz="3200" dirty="0">
                <a:solidFill>
                  <a:schemeClr val="bg1"/>
                </a:solidFill>
              </a:rPr>
              <a:t>– involves the intellect but is not equal to it.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Spiritual purpose – not merely being more in touch with reality, or being a good person, but glorifying God.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Spiritual salvation – redemption from sin, transformation.</a:t>
            </a:r>
          </a:p>
        </p:txBody>
      </p:sp>
    </p:spTree>
    <p:extLst>
      <p:ext uri="{BB962C8B-B14F-4D97-AF65-F5344CB8AC3E}">
        <p14:creationId xmlns:p14="http://schemas.microsoft.com/office/powerpoint/2010/main" val="426313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1749D834-EF36-7162-DE5F-937367DBA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8173" r="8333"/>
          <a:stretch/>
        </p:blipFill>
        <p:spPr>
          <a:xfrm>
            <a:off x="0" y="-915040"/>
            <a:ext cx="9144000" cy="3710194"/>
          </a:xfr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5B0073-065B-EC62-8F53-F93DE62124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70" r="8293"/>
          <a:stretch/>
        </p:blipFill>
        <p:spPr>
          <a:xfrm>
            <a:off x="0" y="-921275"/>
            <a:ext cx="9148730" cy="371019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1FAD57-EC97-C908-2518-3F0C962ADD7A}"/>
              </a:ext>
            </a:extLst>
          </p:cNvPr>
          <p:cNvSpPr txBox="1">
            <a:spLocks/>
          </p:cNvSpPr>
          <p:nvPr/>
        </p:nvSpPr>
        <p:spPr>
          <a:xfrm>
            <a:off x="314325" y="2047288"/>
            <a:ext cx="8515350" cy="4445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Philosophy is warned about as being a refuge of lies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Colossians 2:8-10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Salvation is only in the gospel –                          </a:t>
            </a:r>
            <a:r>
              <a:rPr lang="en-US" sz="3200" dirty="0">
                <a:solidFill>
                  <a:srgbClr val="FFC000"/>
                </a:solidFill>
              </a:rPr>
              <a:t>2 Timothy 1:10; 3:16-17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The gospel is not a philosophy, and to mistake it as such is spiritually fatal –                              </a:t>
            </a:r>
            <a:r>
              <a:rPr lang="en-US" sz="3200" dirty="0">
                <a:solidFill>
                  <a:srgbClr val="FFC000"/>
                </a:solidFill>
              </a:rPr>
              <a:t>1 Corinthians 1:12, 17-25; 2:1-5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No amount of human reasoning will save. Only the gospel – </a:t>
            </a:r>
            <a:r>
              <a:rPr lang="en-US" sz="3200" dirty="0">
                <a:solidFill>
                  <a:srgbClr val="FFC000"/>
                </a:solidFill>
              </a:rPr>
              <a:t>Romans 1:16</a:t>
            </a:r>
          </a:p>
        </p:txBody>
      </p:sp>
    </p:spTree>
    <p:extLst>
      <p:ext uri="{BB962C8B-B14F-4D97-AF65-F5344CB8AC3E}">
        <p14:creationId xmlns:p14="http://schemas.microsoft.com/office/powerpoint/2010/main" val="116434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C5B0073-065B-EC62-8F53-F93DE62124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70" r="8293"/>
          <a:stretch/>
        </p:blipFill>
        <p:spPr>
          <a:xfrm>
            <a:off x="0" y="-921275"/>
            <a:ext cx="9148730" cy="3710193"/>
          </a:xfrm>
          <a:prstGeom prst="rect">
            <a:avLst/>
          </a:prstGeom>
        </p:spPr>
      </p:pic>
      <p:pic>
        <p:nvPicPr>
          <p:cNvPr id="6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8D01E55-9098-E335-E8AE-4A85A43BF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8173" r="8290"/>
          <a:stretch/>
        </p:blipFill>
        <p:spPr>
          <a:xfrm>
            <a:off x="-4730" y="-918394"/>
            <a:ext cx="9148730" cy="3710193"/>
          </a:xfr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1FAD57-EC97-C908-2518-3F0C962ADD7A}"/>
              </a:ext>
            </a:extLst>
          </p:cNvPr>
          <p:cNvSpPr txBox="1">
            <a:spLocks/>
          </p:cNvSpPr>
          <p:nvPr/>
        </p:nvSpPr>
        <p:spPr>
          <a:xfrm>
            <a:off x="314325" y="2047288"/>
            <a:ext cx="8515350" cy="4445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Self-imposed religion is a refuge of lies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Colossians 2:20-23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Any religious doctrine/practice that is not of God will be uprooted – </a:t>
            </a:r>
            <a:r>
              <a:rPr lang="en-US" sz="3200" dirty="0">
                <a:solidFill>
                  <a:srgbClr val="FFC000"/>
                </a:solidFill>
              </a:rPr>
              <a:t>Matthew 15:10-13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What God has planted is determined by the apostles’ doctrine – </a:t>
            </a:r>
            <a:r>
              <a:rPr lang="en-US" sz="3200" dirty="0">
                <a:solidFill>
                  <a:srgbClr val="FFC000"/>
                </a:solidFill>
              </a:rPr>
              <a:t>Matthew 16:19;          John 16:13; Acts 2:42</a:t>
            </a:r>
          </a:p>
        </p:txBody>
      </p:sp>
    </p:spTree>
    <p:extLst>
      <p:ext uri="{BB962C8B-B14F-4D97-AF65-F5344CB8AC3E}">
        <p14:creationId xmlns:p14="http://schemas.microsoft.com/office/powerpoint/2010/main" val="308330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162</TotalTime>
  <Words>564</Words>
  <Application>Microsoft Macintosh PowerPoint</Application>
  <PresentationFormat>On-screen Show (4:3)</PresentationFormat>
  <Paragraphs>38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9</cp:revision>
  <dcterms:created xsi:type="dcterms:W3CDTF">2023-01-24T17:04:09Z</dcterms:created>
  <dcterms:modified xsi:type="dcterms:W3CDTF">2023-01-28T16:38:23Z</dcterms:modified>
</cp:coreProperties>
</file>