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290" r:id="rId3"/>
    <p:sldId id="291" r:id="rId4"/>
    <p:sldId id="292" r:id="rId5"/>
    <p:sldId id="293" r:id="rId6"/>
    <p:sldId id="29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311" r:id="rId24"/>
    <p:sldId id="312" r:id="rId25"/>
    <p:sldId id="313" r:id="rId26"/>
    <p:sldId id="314" r:id="rId27"/>
    <p:sldId id="315" r:id="rId28"/>
    <p:sldId id="316" r:id="rId29"/>
    <p:sldId id="317" r:id="rId30"/>
    <p:sldId id="318" r:id="rId31"/>
    <p:sldId id="319" r:id="rId32"/>
    <p:sldId id="320" r:id="rId33"/>
    <p:sldId id="321" r:id="rId34"/>
    <p:sldId id="322" r:id="rId35"/>
    <p:sldId id="323" r:id="rId36"/>
    <p:sldId id="324" r:id="rId37"/>
    <p:sldId id="325" r:id="rId38"/>
    <p:sldId id="326" r:id="rId39"/>
    <p:sldId id="327" r:id="rId40"/>
    <p:sldId id="328" r:id="rId41"/>
    <p:sldId id="329" r:id="rId42"/>
    <p:sldId id="330" r:id="rId43"/>
    <p:sldId id="331" r:id="rId44"/>
    <p:sldId id="332" r:id="rId45"/>
    <p:sldId id="333" r:id="rId46"/>
    <p:sldId id="334" r:id="rId47"/>
    <p:sldId id="335" r:id="rId48"/>
    <p:sldId id="336" r:id="rId49"/>
    <p:sldId id="337" r:id="rId50"/>
    <p:sldId id="338" r:id="rId51"/>
    <p:sldId id="339" r:id="rId52"/>
    <p:sldId id="340" r:id="rId53"/>
    <p:sldId id="341" r:id="rId54"/>
    <p:sldId id="342" r:id="rId55"/>
    <p:sldId id="343" r:id="rId56"/>
    <p:sldId id="344" r:id="rId57"/>
    <p:sldId id="345"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95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AEC82E-7E40-4B54-8E23-8FB80875744F}" type="datetimeFigureOut">
              <a:rPr lang="en-US" smtClean="0"/>
              <a:t>1/8/2023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75D927-64B1-41E6-9AA2-853809F04B0A}" type="slidenum">
              <a:rPr lang="en-US" smtClean="0"/>
              <a:t>‹#›</a:t>
            </a:fld>
            <a:endParaRPr lang="en-US"/>
          </a:p>
        </p:txBody>
      </p:sp>
    </p:spTree>
    <p:extLst>
      <p:ext uri="{BB962C8B-B14F-4D97-AF65-F5344CB8AC3E}">
        <p14:creationId xmlns:p14="http://schemas.microsoft.com/office/powerpoint/2010/main" val="3764381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75D927-64B1-41E6-9AA2-853809F04B0A}" type="slidenum">
              <a:rPr lang="en-US" smtClean="0"/>
              <a:t>41</a:t>
            </a:fld>
            <a:endParaRPr lang="en-US"/>
          </a:p>
        </p:txBody>
      </p:sp>
    </p:spTree>
    <p:extLst>
      <p:ext uri="{BB962C8B-B14F-4D97-AF65-F5344CB8AC3E}">
        <p14:creationId xmlns:p14="http://schemas.microsoft.com/office/powerpoint/2010/main" val="1035051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75D927-64B1-41E6-9AA2-853809F04B0A}" type="slidenum">
              <a:rPr lang="en-US" smtClean="0"/>
              <a:t>49</a:t>
            </a:fld>
            <a:endParaRPr lang="en-US"/>
          </a:p>
        </p:txBody>
      </p:sp>
    </p:spTree>
    <p:extLst>
      <p:ext uri="{BB962C8B-B14F-4D97-AF65-F5344CB8AC3E}">
        <p14:creationId xmlns:p14="http://schemas.microsoft.com/office/powerpoint/2010/main" val="1035051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FC5DF65-D65D-42D2-9A15-CA46C9EDE98D}" type="datetimeFigureOut">
              <a:rPr lang="en-US" smtClean="0"/>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481864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C5DF65-D65D-42D2-9A15-CA46C9EDE98D}" type="datetimeFigureOut">
              <a:rPr lang="en-US" smtClean="0"/>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1906589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C5DF65-D65D-42D2-9A15-CA46C9EDE98D}" type="datetimeFigureOut">
              <a:rPr lang="en-US" smtClean="0"/>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1009090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C5DF65-D65D-42D2-9A15-CA46C9EDE98D}" type="datetimeFigureOut">
              <a:rPr lang="en-US" smtClean="0"/>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3465532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C5DF65-D65D-42D2-9A15-CA46C9EDE98D}" type="datetimeFigureOut">
              <a:rPr lang="en-US" smtClean="0"/>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982680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C5DF65-D65D-42D2-9A15-CA46C9EDE98D}" type="datetimeFigureOut">
              <a:rPr lang="en-US" smtClean="0"/>
              <a:t>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2647695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C5DF65-D65D-42D2-9A15-CA46C9EDE98D}" type="datetimeFigureOut">
              <a:rPr lang="en-US" smtClean="0"/>
              <a:t>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4075786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C5DF65-D65D-42D2-9A15-CA46C9EDE98D}" type="datetimeFigureOut">
              <a:rPr lang="en-US" smtClean="0"/>
              <a:t>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3032958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C5DF65-D65D-42D2-9A15-CA46C9EDE98D}" type="datetimeFigureOut">
              <a:rPr lang="en-US" smtClean="0"/>
              <a:t>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170992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C5DF65-D65D-42D2-9A15-CA46C9EDE98D}" type="datetimeFigureOut">
              <a:rPr lang="en-US" smtClean="0"/>
              <a:t>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3581189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C5DF65-D65D-42D2-9A15-CA46C9EDE98D}" type="datetimeFigureOut">
              <a:rPr lang="en-US" smtClean="0"/>
              <a:t>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2188635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C5DF65-D65D-42D2-9A15-CA46C9EDE98D}" type="datetimeFigureOut">
              <a:rPr lang="en-US" smtClean="0"/>
              <a:t>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172B09-17D4-4407-9732-5A042C0081C4}" type="slidenum">
              <a:rPr lang="en-US" smtClean="0"/>
              <a:t>‹#›</a:t>
            </a:fld>
            <a:endParaRPr lang="en-US"/>
          </a:p>
        </p:txBody>
      </p:sp>
    </p:spTree>
    <p:extLst>
      <p:ext uri="{BB962C8B-B14F-4D97-AF65-F5344CB8AC3E}">
        <p14:creationId xmlns:p14="http://schemas.microsoft.com/office/powerpoint/2010/main" val="2128596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6222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600" dirty="0">
                <a:latin typeface="Khmer UI" pitchFamily="34" charset="0"/>
                <a:cs typeface="Khmer UI" pitchFamily="34" charset="0"/>
              </a:rPr>
              <a:t>The Vine And The Branches</a:t>
            </a: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dirty="0">
                <a:latin typeface="Khmer UI" pitchFamily="34" charset="0"/>
                <a:cs typeface="Khmer UI" pitchFamily="34" charset="0"/>
              </a:rPr>
              <a:t>We will be like the vine</a:t>
            </a:r>
          </a:p>
          <a:p>
            <a:pPr marL="514350" indent="-514350">
              <a:buFont typeface="+mj-lt"/>
              <a:buAutoNum type="arabicPeriod"/>
            </a:pPr>
            <a:r>
              <a:rPr lang="en-US" dirty="0">
                <a:latin typeface="Khmer UI" pitchFamily="34" charset="0"/>
                <a:cs typeface="Khmer UI" pitchFamily="34" charset="0"/>
              </a:rPr>
              <a:t>We will bear fruit</a:t>
            </a:r>
          </a:p>
          <a:p>
            <a:pPr marL="514350" indent="-514350">
              <a:buFont typeface="+mj-lt"/>
              <a:buAutoNum type="arabicPeriod"/>
            </a:pPr>
            <a:r>
              <a:rPr lang="en-US" dirty="0">
                <a:latin typeface="Khmer UI" pitchFamily="34" charset="0"/>
                <a:cs typeface="Khmer UI" pitchFamily="34" charset="0"/>
              </a:rPr>
              <a:t>We will be pruned to bear more fruit</a:t>
            </a:r>
          </a:p>
          <a:p>
            <a:pPr marL="514350" indent="-514350">
              <a:buFont typeface="+mj-lt"/>
              <a:buAutoNum type="arabicPeriod"/>
            </a:pPr>
            <a:r>
              <a:rPr lang="en-US" dirty="0">
                <a:latin typeface="Khmer UI" pitchFamily="34" charset="0"/>
                <a:cs typeface="Khmer UI" pitchFamily="34" charset="0"/>
              </a:rPr>
              <a:t>We will remain connected to the life-giving vine</a:t>
            </a:r>
          </a:p>
          <a:p>
            <a:pPr marL="514350" indent="-514350">
              <a:buFont typeface="+mj-lt"/>
              <a:buAutoNum type="arabicPeriod"/>
            </a:pPr>
            <a:r>
              <a:rPr lang="en-US" dirty="0">
                <a:latin typeface="Khmer UI" pitchFamily="34" charset="0"/>
                <a:cs typeface="Khmer UI" pitchFamily="34" charset="0"/>
              </a:rPr>
              <a:t>Our prayers will be answered</a:t>
            </a:r>
          </a:p>
          <a:p>
            <a:pPr marL="514350" indent="-514350">
              <a:buFont typeface="+mj-lt"/>
              <a:buAutoNum type="arabicPeriod"/>
            </a:pPr>
            <a:r>
              <a:rPr lang="en-US" dirty="0">
                <a:latin typeface="Khmer UI" pitchFamily="34" charset="0"/>
                <a:cs typeface="Khmer UI" pitchFamily="34" charset="0"/>
              </a:rPr>
              <a:t>We will glorify God</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41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38400"/>
            <a:ext cx="9144000" cy="990600"/>
          </a:xfrm>
        </p:spPr>
        <p:txBody>
          <a:bodyPr>
            <a:normAutofit/>
          </a:bodyPr>
          <a:lstStyle/>
          <a:p>
            <a:r>
              <a:rPr lang="en-US" sz="3600" spc="300" dirty="0">
                <a:solidFill>
                  <a:schemeClr val="bg1"/>
                </a:solidFill>
                <a:latin typeface="Khmer UI" pitchFamily="34" charset="0"/>
                <a:cs typeface="Khmer UI" pitchFamily="34" charset="0"/>
              </a:rPr>
              <a:t>LESSON 6: A CHILD OF GOD</a:t>
            </a:r>
          </a:p>
        </p:txBody>
      </p:sp>
      <p:sp>
        <p:nvSpPr>
          <p:cNvPr id="3" name="Subtitle 2"/>
          <p:cNvSpPr>
            <a:spLocks noGrp="1"/>
          </p:cNvSpPr>
          <p:nvPr>
            <p:ph type="subTitle" idx="1"/>
          </p:nvPr>
        </p:nvSpPr>
        <p:spPr>
          <a:xfrm>
            <a:off x="0" y="3429000"/>
            <a:ext cx="9144000" cy="609600"/>
          </a:xfrm>
        </p:spPr>
        <p:txBody>
          <a:bodyPr>
            <a:normAutofit/>
          </a:bodyPr>
          <a:lstStyle/>
          <a:p>
            <a:r>
              <a:rPr lang="en-US" spc="300" dirty="0">
                <a:solidFill>
                  <a:schemeClr val="bg1"/>
                </a:solidFill>
                <a:latin typeface="Khmer UI" pitchFamily="34" charset="0"/>
                <a:cs typeface="Khmer UI" pitchFamily="34" charset="0"/>
              </a:rPr>
              <a:t>The Disciple’s Security</a:t>
            </a:r>
          </a:p>
        </p:txBody>
      </p:sp>
      <p:cxnSp>
        <p:nvCxnSpPr>
          <p:cNvPr id="5" name="Straight Connector 4"/>
          <p:cNvCxnSpPr/>
          <p:nvPr/>
        </p:nvCxnSpPr>
        <p:spPr>
          <a:xfrm>
            <a:off x="533400" y="3429000"/>
            <a:ext cx="800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9100" y="4572000"/>
            <a:ext cx="8305800" cy="1384995"/>
          </a:xfrm>
          <a:prstGeom prst="rect">
            <a:avLst/>
          </a:prstGeom>
          <a:noFill/>
        </p:spPr>
        <p:txBody>
          <a:bodyPr wrap="square" rtlCol="0">
            <a:spAutoFit/>
          </a:bodyPr>
          <a:lstStyle/>
          <a:p>
            <a:r>
              <a:rPr lang="en-US" sz="2800" i="1" dirty="0">
                <a:solidFill>
                  <a:schemeClr val="bg1"/>
                </a:solidFill>
                <a:latin typeface="Khmer UI" pitchFamily="34" charset="0"/>
                <a:cs typeface="Khmer UI" pitchFamily="34" charset="0"/>
              </a:rPr>
              <a:t>But as many as received Him, to them He gave the right to become children of God, to those who believe in His name (John 1:12)</a:t>
            </a:r>
          </a:p>
        </p:txBody>
      </p:sp>
    </p:spTree>
    <p:extLst>
      <p:ext uri="{BB962C8B-B14F-4D97-AF65-F5344CB8AC3E}">
        <p14:creationId xmlns:p14="http://schemas.microsoft.com/office/powerpoint/2010/main" val="1535846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600" dirty="0">
                <a:latin typeface="Khmer UI" pitchFamily="34" charset="0"/>
                <a:cs typeface="Khmer UI" pitchFamily="34" charset="0"/>
              </a:rPr>
              <a:t>A Child Of God</a:t>
            </a:r>
          </a:p>
        </p:txBody>
      </p:sp>
      <p:sp>
        <p:nvSpPr>
          <p:cNvPr id="3" name="Content Placeholder 2"/>
          <p:cNvSpPr>
            <a:spLocks noGrp="1"/>
          </p:cNvSpPr>
          <p:nvPr>
            <p:ph idx="1"/>
          </p:nvPr>
        </p:nvSpPr>
        <p:spPr>
          <a:xfrm>
            <a:off x="457200" y="1600200"/>
            <a:ext cx="8229600" cy="5181600"/>
          </a:xfrm>
        </p:spPr>
        <p:txBody>
          <a:bodyPr>
            <a:noAutofit/>
          </a:bodyPr>
          <a:lstStyle/>
          <a:p>
            <a:pPr>
              <a:buFont typeface="Khmer UI" pitchFamily="34" charset="0"/>
              <a:buChar char="៚"/>
            </a:pPr>
            <a:r>
              <a:rPr lang="en-US" dirty="0">
                <a:latin typeface="Khmer UI" pitchFamily="34" charset="0"/>
                <a:cs typeface="Khmer UI" pitchFamily="34" charset="0"/>
              </a:rPr>
              <a:t>We have a right to be called a child of God </a:t>
            </a:r>
          </a:p>
          <a:p>
            <a:pPr lvl="1">
              <a:buFont typeface="Khmer UI" pitchFamily="34" charset="0"/>
              <a:buChar char="៚"/>
            </a:pPr>
            <a:r>
              <a:rPr lang="en-US" dirty="0">
                <a:latin typeface="Khmer UI" pitchFamily="34" charset="0"/>
                <a:cs typeface="Khmer UI" pitchFamily="34" charset="0"/>
              </a:rPr>
              <a:t>John 1:12; Romans 8:16</a:t>
            </a:r>
          </a:p>
          <a:p>
            <a:pPr>
              <a:buFont typeface="Khmer UI" pitchFamily="34" charset="0"/>
              <a:buChar char="៚"/>
            </a:pPr>
            <a:r>
              <a:rPr lang="en-US" dirty="0">
                <a:latin typeface="Khmer UI" pitchFamily="34" charset="0"/>
                <a:cs typeface="Khmer UI" pitchFamily="34" charset="0"/>
              </a:rPr>
              <a:t>We have been born again</a:t>
            </a:r>
          </a:p>
          <a:p>
            <a:pPr lvl="1">
              <a:buFont typeface="Khmer UI" pitchFamily="34" charset="0"/>
              <a:buChar char="៚"/>
            </a:pPr>
            <a:r>
              <a:rPr lang="en-US" dirty="0">
                <a:latin typeface="Khmer UI" pitchFamily="34" charset="0"/>
                <a:cs typeface="Khmer UI" pitchFamily="34" charset="0"/>
              </a:rPr>
              <a:t>1 Peter 1:23</a:t>
            </a:r>
          </a:p>
          <a:p>
            <a:pPr>
              <a:buFont typeface="Khmer UI" pitchFamily="34" charset="0"/>
              <a:buChar char="៚"/>
            </a:pPr>
            <a:r>
              <a:rPr lang="en-US" dirty="0">
                <a:latin typeface="Khmer UI" pitchFamily="34" charset="0"/>
                <a:cs typeface="Khmer UI" pitchFamily="34" charset="0"/>
              </a:rPr>
              <a:t>We have been adopted</a:t>
            </a:r>
          </a:p>
          <a:p>
            <a:pPr lvl="1">
              <a:buFont typeface="Khmer UI" pitchFamily="34" charset="0"/>
              <a:buChar char="៚"/>
            </a:pPr>
            <a:r>
              <a:rPr lang="en-US" dirty="0">
                <a:latin typeface="Khmer UI" pitchFamily="34" charset="0"/>
                <a:cs typeface="Khmer UI" pitchFamily="34" charset="0"/>
              </a:rPr>
              <a:t>Romans 8:15-17; Galatians 4:4-7,             Ephesians 1:5</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210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600" dirty="0">
                <a:latin typeface="Khmer UI" pitchFamily="34" charset="0"/>
                <a:cs typeface="Khmer UI" pitchFamily="34" charset="0"/>
              </a:rPr>
              <a:t>The Blessings Of Being A Child Of God</a:t>
            </a: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sz="2800" dirty="0">
                <a:latin typeface="Khmer UI" pitchFamily="34" charset="0"/>
                <a:cs typeface="Khmer UI" pitchFamily="34" charset="0"/>
              </a:rPr>
              <a:t>We have a new name (Acts 11:26)</a:t>
            </a:r>
          </a:p>
          <a:p>
            <a:pPr marL="514350" indent="-514350">
              <a:buFont typeface="+mj-lt"/>
              <a:buAutoNum type="arabicPeriod"/>
            </a:pPr>
            <a:r>
              <a:rPr lang="en-US" sz="2800" dirty="0">
                <a:latin typeface="Khmer UI" pitchFamily="34" charset="0"/>
                <a:cs typeface="Khmer UI" pitchFamily="34" charset="0"/>
              </a:rPr>
              <a:t>We are the object of God’s love and attention  (1 John 5:14-15; 1 Pet. 3:12)</a:t>
            </a:r>
          </a:p>
          <a:p>
            <a:pPr marL="514350" indent="-514350">
              <a:buFont typeface="+mj-lt"/>
              <a:buAutoNum type="arabicPeriod"/>
            </a:pPr>
            <a:r>
              <a:rPr lang="en-US" sz="2800" dirty="0">
                <a:latin typeface="Khmer UI" pitchFamily="34" charset="0"/>
                <a:cs typeface="Khmer UI" pitchFamily="34" charset="0"/>
              </a:rPr>
              <a:t>We have our Father’s provisions                    (Matt. 6:25-34, 7:7-11)</a:t>
            </a:r>
          </a:p>
          <a:p>
            <a:pPr marL="514350" indent="-514350">
              <a:buFont typeface="+mj-lt"/>
              <a:buAutoNum type="arabicPeriod"/>
            </a:pPr>
            <a:r>
              <a:rPr lang="en-US" sz="2800" dirty="0">
                <a:latin typeface="Khmer UI" pitchFamily="34" charset="0"/>
                <a:cs typeface="Khmer UI" pitchFamily="34" charset="0"/>
              </a:rPr>
              <a:t>We have our Father’s protection                                    (1 Cor. 10:13; Heb. 13:5-6)</a:t>
            </a:r>
          </a:p>
          <a:p>
            <a:pPr marL="514350" indent="-514350">
              <a:buFont typeface="+mj-lt"/>
              <a:buAutoNum type="arabicPeriod"/>
            </a:pPr>
            <a:r>
              <a:rPr lang="en-US" sz="2800" dirty="0">
                <a:latin typeface="Khmer UI" pitchFamily="34" charset="0"/>
                <a:cs typeface="Khmer UI" pitchFamily="34" charset="0"/>
              </a:rPr>
              <a:t>We have our Father’s guidance (Rom. 8:14)</a:t>
            </a:r>
          </a:p>
          <a:p>
            <a:pPr marL="514350" indent="-514350">
              <a:buFont typeface="+mj-lt"/>
              <a:buAutoNum type="arabicPeriod"/>
            </a:pPr>
            <a:r>
              <a:rPr lang="en-US" sz="2800" dirty="0">
                <a:latin typeface="Khmer UI" pitchFamily="34" charset="0"/>
                <a:cs typeface="Khmer UI" pitchFamily="34" charset="0"/>
              </a:rPr>
              <a:t>We have an inheritance (Rom. 8:16-17)</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836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fontScale="90000"/>
          </a:bodyPr>
          <a:lstStyle/>
          <a:p>
            <a:pPr algn="r"/>
            <a:r>
              <a:rPr lang="en-US" sz="3600" dirty="0">
                <a:latin typeface="Khmer UI" pitchFamily="34" charset="0"/>
                <a:cs typeface="Khmer UI" pitchFamily="34" charset="0"/>
              </a:rPr>
              <a:t>The Responsibilities Of Being A Child Of God</a:t>
            </a: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sz="2800" dirty="0">
                <a:latin typeface="Khmer UI" pitchFamily="34" charset="0"/>
                <a:cs typeface="Khmer UI" pitchFamily="34" charset="0"/>
              </a:rPr>
              <a:t>We must keep ourselves separate from the sinful world (2 Cor. 6:17-18)</a:t>
            </a:r>
          </a:p>
          <a:p>
            <a:pPr marL="514350" indent="-514350">
              <a:buFont typeface="+mj-lt"/>
              <a:buAutoNum type="arabicPeriod"/>
            </a:pPr>
            <a:r>
              <a:rPr lang="en-US" sz="2800" dirty="0">
                <a:latin typeface="Khmer UI" pitchFamily="34" charset="0"/>
                <a:cs typeface="Khmer UI" pitchFamily="34" charset="0"/>
              </a:rPr>
              <a:t>We must love God and keep His commandments (Matt. 22:36-38, 1 John 5:3)</a:t>
            </a:r>
          </a:p>
          <a:p>
            <a:pPr marL="514350" indent="-514350">
              <a:buFont typeface="+mj-lt"/>
              <a:buAutoNum type="arabicPeriod"/>
            </a:pPr>
            <a:r>
              <a:rPr lang="en-US" sz="2800" dirty="0">
                <a:latin typeface="Khmer UI" pitchFamily="34" charset="0"/>
                <a:cs typeface="Khmer UI" pitchFamily="34" charset="0"/>
              </a:rPr>
              <a:t>We must trust in God to keep His promises            (2 Cor. 5:7; 2 Tim. 1:12)</a:t>
            </a:r>
          </a:p>
          <a:p>
            <a:pPr marL="514350" indent="-514350">
              <a:buFont typeface="+mj-lt"/>
              <a:buAutoNum type="arabicPeriod"/>
            </a:pPr>
            <a:r>
              <a:rPr lang="en-US" sz="2800" dirty="0">
                <a:latin typeface="Khmer UI" pitchFamily="34" charset="0"/>
                <a:cs typeface="Khmer UI" pitchFamily="34" charset="0"/>
              </a:rPr>
              <a:t>We must follow God’s word, grow, and live holy lives (2 Pet. 3:18; 1 Cor. 10:13)</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581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The Responsibilities Of Being A Child Of God</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a:buFont typeface="Khmer UI" pitchFamily="34" charset="0"/>
              <a:buChar char="៚"/>
            </a:pPr>
            <a:r>
              <a:rPr lang="en-US" sz="2800" dirty="0">
                <a:latin typeface="Khmer UI" pitchFamily="34" charset="0"/>
                <a:cs typeface="Khmer UI" pitchFamily="34" charset="0"/>
              </a:rPr>
              <a:t>If we leave our Father’s house, we forfeit all rights and privileges as a son (Luke 15:11-24), as well as our eternal soul (James 5:19-20)</a:t>
            </a:r>
          </a:p>
          <a:p>
            <a:pPr>
              <a:buFont typeface="Khmer UI" pitchFamily="34" charset="0"/>
              <a:buChar char="៚"/>
            </a:pPr>
            <a:r>
              <a:rPr lang="en-US" sz="2800" dirty="0">
                <a:latin typeface="Khmer UI" pitchFamily="34" charset="0"/>
                <a:cs typeface="Khmer UI" pitchFamily="34" charset="0"/>
              </a:rPr>
              <a:t>When we sin, we must repent and seek God’s forgiveness (Acts 8:22; 1 John 1:9)</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516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38400"/>
            <a:ext cx="9144000" cy="990600"/>
          </a:xfrm>
        </p:spPr>
        <p:txBody>
          <a:bodyPr>
            <a:normAutofit/>
          </a:bodyPr>
          <a:lstStyle/>
          <a:p>
            <a:r>
              <a:rPr lang="en-US" sz="3600" spc="300" dirty="0">
                <a:solidFill>
                  <a:schemeClr val="bg1"/>
                </a:solidFill>
                <a:latin typeface="Khmer UI" pitchFamily="34" charset="0"/>
                <a:cs typeface="Khmer UI" pitchFamily="34" charset="0"/>
              </a:rPr>
              <a:t>LESSON 7: A MEMBER OF THE BODY</a:t>
            </a:r>
          </a:p>
        </p:txBody>
      </p:sp>
      <p:sp>
        <p:nvSpPr>
          <p:cNvPr id="3" name="Subtitle 2"/>
          <p:cNvSpPr>
            <a:spLocks noGrp="1"/>
          </p:cNvSpPr>
          <p:nvPr>
            <p:ph type="subTitle" idx="1"/>
          </p:nvPr>
        </p:nvSpPr>
        <p:spPr>
          <a:xfrm>
            <a:off x="0" y="3429000"/>
            <a:ext cx="9144000" cy="609600"/>
          </a:xfrm>
        </p:spPr>
        <p:txBody>
          <a:bodyPr>
            <a:normAutofit/>
          </a:bodyPr>
          <a:lstStyle/>
          <a:p>
            <a:r>
              <a:rPr lang="en-US" spc="300" dirty="0">
                <a:solidFill>
                  <a:schemeClr val="bg1"/>
                </a:solidFill>
                <a:latin typeface="Khmer UI" pitchFamily="34" charset="0"/>
                <a:cs typeface="Khmer UI" pitchFamily="34" charset="0"/>
              </a:rPr>
              <a:t>The Disciple’s Place</a:t>
            </a:r>
          </a:p>
        </p:txBody>
      </p:sp>
      <p:cxnSp>
        <p:nvCxnSpPr>
          <p:cNvPr id="5" name="Straight Connector 4"/>
          <p:cNvCxnSpPr/>
          <p:nvPr/>
        </p:nvCxnSpPr>
        <p:spPr>
          <a:xfrm>
            <a:off x="533400" y="3429000"/>
            <a:ext cx="800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9100" y="4572000"/>
            <a:ext cx="8305800" cy="1384995"/>
          </a:xfrm>
          <a:prstGeom prst="rect">
            <a:avLst/>
          </a:prstGeom>
          <a:noFill/>
        </p:spPr>
        <p:txBody>
          <a:bodyPr wrap="square" rtlCol="0">
            <a:spAutoFit/>
          </a:bodyPr>
          <a:lstStyle/>
          <a:p>
            <a:r>
              <a:rPr lang="en-US" sz="2800" i="1" dirty="0">
                <a:solidFill>
                  <a:schemeClr val="bg1"/>
                </a:solidFill>
                <a:latin typeface="Khmer UI" pitchFamily="34" charset="0"/>
                <a:cs typeface="Khmer UI" pitchFamily="34" charset="0"/>
              </a:rPr>
              <a:t>So we, being many, are one body in Christ, and individually members of one another (Rom. 12:5)</a:t>
            </a:r>
          </a:p>
          <a:p>
            <a:endParaRPr lang="en-US" sz="2800" i="1" dirty="0">
              <a:solidFill>
                <a:schemeClr val="bg1"/>
              </a:solidFill>
              <a:latin typeface="Khmer UI" pitchFamily="34" charset="0"/>
              <a:cs typeface="Khmer UI" pitchFamily="34" charset="0"/>
            </a:endParaRPr>
          </a:p>
        </p:txBody>
      </p:sp>
    </p:spTree>
    <p:extLst>
      <p:ext uri="{BB962C8B-B14F-4D97-AF65-F5344CB8AC3E}">
        <p14:creationId xmlns:p14="http://schemas.microsoft.com/office/powerpoint/2010/main" val="1755391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The Church Is The Body Of Christ</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r>
              <a:rPr lang="en-US" sz="2800" dirty="0">
                <a:latin typeface="Khmer UI" pitchFamily="34" charset="0"/>
                <a:cs typeface="Khmer UI" pitchFamily="34" charset="0"/>
              </a:rPr>
              <a:t>Ephesians 1:22-23</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703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The Benefits Of Being In The Body</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sz="2800" dirty="0">
                <a:latin typeface="Khmer UI" pitchFamily="34" charset="0"/>
                <a:cs typeface="Khmer UI" pitchFamily="34" charset="0"/>
              </a:rPr>
              <a:t>Salvation (Acts 2:47; Eph. 5:23)</a:t>
            </a:r>
          </a:p>
          <a:p>
            <a:pPr marL="514350" indent="-514350">
              <a:buFont typeface="+mj-lt"/>
              <a:buAutoNum type="arabicPeriod"/>
            </a:pPr>
            <a:r>
              <a:rPr lang="en-US" sz="2800" dirty="0">
                <a:latin typeface="Khmer UI" pitchFamily="34" charset="0"/>
                <a:cs typeface="Khmer UI" pitchFamily="34" charset="0"/>
              </a:rPr>
              <a:t>Identification with Christ (1 Cor. 12:27)</a:t>
            </a:r>
          </a:p>
          <a:p>
            <a:pPr marL="514350" indent="-514350">
              <a:buFont typeface="+mj-lt"/>
              <a:buAutoNum type="arabicPeriod"/>
            </a:pPr>
            <a:r>
              <a:rPr lang="en-US" sz="2800" dirty="0">
                <a:latin typeface="Khmer UI" pitchFamily="34" charset="0"/>
                <a:cs typeface="Khmer UI" pitchFamily="34" charset="0"/>
              </a:rPr>
              <a:t>Support and edification (Heb. 10:24-25)</a:t>
            </a:r>
          </a:p>
          <a:p>
            <a:pPr marL="514350" indent="-514350">
              <a:buFont typeface="+mj-lt"/>
              <a:buAutoNum type="arabicPeriod"/>
            </a:pPr>
            <a:r>
              <a:rPr lang="en-US" sz="2800" dirty="0">
                <a:latin typeface="Khmer UI" pitchFamily="34" charset="0"/>
                <a:cs typeface="Khmer UI" pitchFamily="34" charset="0"/>
              </a:rPr>
              <a:t>Prayers (Acts 12:5; James 5:14-15)</a:t>
            </a:r>
          </a:p>
          <a:p>
            <a:pPr marL="514350" indent="-514350">
              <a:buFont typeface="+mj-lt"/>
              <a:buAutoNum type="arabicPeriod"/>
            </a:pPr>
            <a:r>
              <a:rPr lang="en-US" sz="2800" dirty="0">
                <a:latin typeface="Khmer UI" pitchFamily="34" charset="0"/>
                <a:cs typeface="Khmer UI" pitchFamily="34" charset="0"/>
              </a:rPr>
              <a:t>Strength (Acts 4:32; Eccl. 4:9-12)</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41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Responsibilities Of Being In The Body</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sz="2800" dirty="0">
                <a:latin typeface="Khmer UI" pitchFamily="34" charset="0"/>
                <a:cs typeface="Khmer UI" pitchFamily="34" charset="0"/>
              </a:rPr>
              <a:t>Respect God’s plan and purpose                                    (1 Cor. 12:18, 24; Rom. 12:3-8)</a:t>
            </a:r>
          </a:p>
          <a:p>
            <a:pPr marL="514350" indent="-514350">
              <a:buFont typeface="+mj-lt"/>
              <a:buAutoNum type="arabicPeriod"/>
            </a:pPr>
            <a:r>
              <a:rPr lang="en-US" sz="2800" dirty="0">
                <a:latin typeface="Khmer UI" pitchFamily="34" charset="0"/>
                <a:cs typeface="Khmer UI" pitchFamily="34" charset="0"/>
              </a:rPr>
              <a:t>Respect the authority of Christ                               (Eph. 1:22-23; Col. 1:18, 2:19)</a:t>
            </a:r>
          </a:p>
          <a:p>
            <a:pPr marL="514350" indent="-514350">
              <a:buFont typeface="+mj-lt"/>
              <a:buAutoNum type="arabicPeriod"/>
            </a:pPr>
            <a:r>
              <a:rPr lang="en-US" sz="2800" dirty="0">
                <a:latin typeface="Khmer UI" pitchFamily="34" charset="0"/>
                <a:cs typeface="Khmer UI" pitchFamily="34" charset="0"/>
              </a:rPr>
              <a:t>Respect other members </a:t>
            </a:r>
          </a:p>
          <a:p>
            <a:pPr lvl="1">
              <a:buFont typeface="Khmer UI" pitchFamily="34" charset="0"/>
              <a:buChar char="៚"/>
            </a:pPr>
            <a:r>
              <a:rPr lang="en-US" dirty="0">
                <a:latin typeface="Khmer UI" pitchFamily="34" charset="0"/>
                <a:cs typeface="Khmer UI" pitchFamily="34" charset="0"/>
              </a:rPr>
              <a:t>We are members of one another (Rom. 12:5)</a:t>
            </a:r>
          </a:p>
          <a:p>
            <a:pPr lvl="1">
              <a:buFont typeface="Khmer UI" pitchFamily="34" charset="0"/>
              <a:buChar char="៚"/>
            </a:pPr>
            <a:r>
              <a:rPr lang="en-US" dirty="0">
                <a:latin typeface="Khmer UI" pitchFamily="34" charset="0"/>
                <a:cs typeface="Khmer UI" pitchFamily="34" charset="0"/>
              </a:rPr>
              <a:t>Have care for one another (1 Cor. 12:25-26)</a:t>
            </a:r>
          </a:p>
          <a:p>
            <a:pPr lvl="1">
              <a:buFont typeface="Khmer UI" pitchFamily="34" charset="0"/>
              <a:buChar char="៚"/>
            </a:pPr>
            <a:r>
              <a:rPr lang="en-US" dirty="0">
                <a:latin typeface="Khmer UI" pitchFamily="34" charset="0"/>
                <a:cs typeface="Khmer UI" pitchFamily="34" charset="0"/>
              </a:rPr>
              <a:t>Keep the unity of Spirit in bond of peace                    (Eph. 4:1-6)</a:t>
            </a:r>
          </a:p>
          <a:p>
            <a:pPr lvl="1">
              <a:buFont typeface="Khmer UI" pitchFamily="34" charset="0"/>
              <a:buChar char="៚"/>
            </a:pPr>
            <a:r>
              <a:rPr lang="en-US" dirty="0">
                <a:latin typeface="Khmer UI" pitchFamily="34" charset="0"/>
                <a:cs typeface="Khmer UI" pitchFamily="34" charset="0"/>
              </a:rPr>
              <a:t>Do our share (Eph. 4:16)</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074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38400"/>
            <a:ext cx="9144000" cy="990600"/>
          </a:xfrm>
        </p:spPr>
        <p:txBody>
          <a:bodyPr>
            <a:normAutofit fontScale="90000"/>
          </a:bodyPr>
          <a:lstStyle/>
          <a:p>
            <a:r>
              <a:rPr lang="en-US" sz="3600" spc="300" dirty="0">
                <a:solidFill>
                  <a:schemeClr val="bg1"/>
                </a:solidFill>
                <a:latin typeface="Khmer UI" pitchFamily="34" charset="0"/>
                <a:cs typeface="Khmer UI" pitchFamily="34" charset="0"/>
              </a:rPr>
              <a:t>LESSON 5: THE VINE AND THE BRANCHES</a:t>
            </a:r>
          </a:p>
        </p:txBody>
      </p:sp>
      <p:sp>
        <p:nvSpPr>
          <p:cNvPr id="3" name="Subtitle 2"/>
          <p:cNvSpPr>
            <a:spLocks noGrp="1"/>
          </p:cNvSpPr>
          <p:nvPr>
            <p:ph type="subTitle" idx="1"/>
          </p:nvPr>
        </p:nvSpPr>
        <p:spPr>
          <a:xfrm>
            <a:off x="0" y="3429000"/>
            <a:ext cx="9144000" cy="609600"/>
          </a:xfrm>
        </p:spPr>
        <p:txBody>
          <a:bodyPr>
            <a:normAutofit/>
          </a:bodyPr>
          <a:lstStyle/>
          <a:p>
            <a:r>
              <a:rPr lang="en-US" spc="300" dirty="0">
                <a:solidFill>
                  <a:schemeClr val="bg1"/>
                </a:solidFill>
                <a:latin typeface="Khmer UI" pitchFamily="34" charset="0"/>
                <a:cs typeface="Khmer UI" pitchFamily="34" charset="0"/>
              </a:rPr>
              <a:t>The Disciple’s Dependence Upon Christ</a:t>
            </a:r>
          </a:p>
        </p:txBody>
      </p:sp>
      <p:cxnSp>
        <p:nvCxnSpPr>
          <p:cNvPr id="5" name="Straight Connector 4"/>
          <p:cNvCxnSpPr/>
          <p:nvPr/>
        </p:nvCxnSpPr>
        <p:spPr>
          <a:xfrm>
            <a:off x="533400" y="3429000"/>
            <a:ext cx="800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9100" y="4572000"/>
            <a:ext cx="8305800" cy="1384995"/>
          </a:xfrm>
          <a:prstGeom prst="rect">
            <a:avLst/>
          </a:prstGeom>
          <a:noFill/>
        </p:spPr>
        <p:txBody>
          <a:bodyPr wrap="square" rtlCol="0">
            <a:spAutoFit/>
          </a:bodyPr>
          <a:lstStyle/>
          <a:p>
            <a:r>
              <a:rPr lang="en-US" sz="2800" i="1" dirty="0">
                <a:solidFill>
                  <a:schemeClr val="bg1"/>
                </a:solidFill>
                <a:latin typeface="Khmer UI" pitchFamily="34" charset="0"/>
                <a:cs typeface="Khmer UI" pitchFamily="34" charset="0"/>
              </a:rPr>
              <a:t>I am the vine, you are the branches. He who abides in Me, and I in him, bears much fruit; for without Me you can do nothing (John 15:5)</a:t>
            </a:r>
          </a:p>
        </p:txBody>
      </p:sp>
    </p:spTree>
    <p:extLst>
      <p:ext uri="{BB962C8B-B14F-4D97-AF65-F5344CB8AC3E}">
        <p14:creationId xmlns:p14="http://schemas.microsoft.com/office/powerpoint/2010/main" val="3404715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Diversity, Yet Equality</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sz="2800" dirty="0">
                <a:latin typeface="Khmer UI" pitchFamily="34" charset="0"/>
                <a:cs typeface="Khmer UI" pitchFamily="34" charset="0"/>
              </a:rPr>
              <a:t>Diversity of backgrounds, but equal access to God (Gal. 3:26-28)</a:t>
            </a:r>
          </a:p>
          <a:p>
            <a:pPr marL="514350" indent="-514350">
              <a:buFont typeface="+mj-lt"/>
              <a:buAutoNum type="arabicPeriod"/>
            </a:pPr>
            <a:r>
              <a:rPr lang="en-US" sz="2800" dirty="0">
                <a:latin typeface="Khmer UI" pitchFamily="34" charset="0"/>
                <a:cs typeface="Khmer UI" pitchFamily="34" charset="0"/>
              </a:rPr>
              <a:t>Diversity of functions, but equally important             (1 Cor. 12:15-27)</a:t>
            </a:r>
          </a:p>
          <a:p>
            <a:pPr marL="514350" indent="-514350">
              <a:buFont typeface="+mj-lt"/>
              <a:buAutoNum type="arabicPeriod"/>
            </a:pPr>
            <a:r>
              <a:rPr lang="en-US" sz="2800" dirty="0">
                <a:latin typeface="Khmer UI" pitchFamily="34" charset="0"/>
                <a:cs typeface="Khmer UI" pitchFamily="34" charset="0"/>
              </a:rPr>
              <a:t>Diversity of talents, but unity of purpose               (Eph. 4:11-16)</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87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38400"/>
            <a:ext cx="9144000" cy="990600"/>
          </a:xfrm>
        </p:spPr>
        <p:txBody>
          <a:bodyPr>
            <a:normAutofit/>
          </a:bodyPr>
          <a:lstStyle/>
          <a:p>
            <a:r>
              <a:rPr lang="en-US" sz="3600" spc="300" dirty="0">
                <a:solidFill>
                  <a:schemeClr val="bg1"/>
                </a:solidFill>
                <a:latin typeface="Khmer UI" pitchFamily="34" charset="0"/>
                <a:cs typeface="Khmer UI" pitchFamily="34" charset="0"/>
              </a:rPr>
              <a:t>LESSON 8: “MY BROTHER’S KEEPER”</a:t>
            </a:r>
          </a:p>
        </p:txBody>
      </p:sp>
      <p:sp>
        <p:nvSpPr>
          <p:cNvPr id="3" name="Subtitle 2"/>
          <p:cNvSpPr>
            <a:spLocks noGrp="1"/>
          </p:cNvSpPr>
          <p:nvPr>
            <p:ph type="subTitle" idx="1"/>
          </p:nvPr>
        </p:nvSpPr>
        <p:spPr>
          <a:xfrm>
            <a:off x="0" y="3429000"/>
            <a:ext cx="9144000" cy="609600"/>
          </a:xfrm>
        </p:spPr>
        <p:txBody>
          <a:bodyPr>
            <a:normAutofit/>
          </a:bodyPr>
          <a:lstStyle/>
          <a:p>
            <a:r>
              <a:rPr lang="en-US" spc="300" dirty="0">
                <a:solidFill>
                  <a:schemeClr val="bg1"/>
                </a:solidFill>
                <a:latin typeface="Khmer UI" pitchFamily="34" charset="0"/>
                <a:cs typeface="Khmer UI" pitchFamily="34" charset="0"/>
              </a:rPr>
              <a:t>The Disciple’s Support</a:t>
            </a:r>
          </a:p>
        </p:txBody>
      </p:sp>
      <p:cxnSp>
        <p:nvCxnSpPr>
          <p:cNvPr id="5" name="Straight Connector 4"/>
          <p:cNvCxnSpPr/>
          <p:nvPr/>
        </p:nvCxnSpPr>
        <p:spPr>
          <a:xfrm>
            <a:off x="533400" y="3429000"/>
            <a:ext cx="800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9100" y="4114800"/>
            <a:ext cx="8305800" cy="2677656"/>
          </a:xfrm>
          <a:prstGeom prst="rect">
            <a:avLst/>
          </a:prstGeom>
          <a:noFill/>
        </p:spPr>
        <p:txBody>
          <a:bodyPr wrap="square" rtlCol="0">
            <a:spAutoFit/>
          </a:bodyPr>
          <a:lstStyle/>
          <a:p>
            <a:r>
              <a:rPr lang="en-US" sz="2800" i="1" dirty="0">
                <a:solidFill>
                  <a:schemeClr val="bg1"/>
                </a:solidFill>
                <a:latin typeface="Khmer UI" pitchFamily="34" charset="0"/>
                <a:cs typeface="Khmer UI" pitchFamily="34" charset="0"/>
              </a:rPr>
              <a:t>And let us consider one another to provoke unto love and to good works: Not forsaking the assembling of ourselves together, as the manner of some is; but exhorting one another: and so much the more, as ye see the day approaching                  (Heb. 10:24-25 KJV)</a:t>
            </a:r>
          </a:p>
        </p:txBody>
      </p:sp>
    </p:spTree>
    <p:extLst>
      <p:ext uri="{BB962C8B-B14F-4D97-AF65-F5344CB8AC3E}">
        <p14:creationId xmlns:p14="http://schemas.microsoft.com/office/powerpoint/2010/main" val="3827371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Obligations We Have Toward Our Brethren</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sz="2800" dirty="0">
                <a:latin typeface="Khmer UI" pitchFamily="34" charset="0"/>
                <a:cs typeface="Khmer UI" pitchFamily="34" charset="0"/>
              </a:rPr>
              <a:t>Love (Rom. 13:8-10; Matt. 22:36-40)</a:t>
            </a:r>
          </a:p>
          <a:p>
            <a:pPr marL="514350" indent="-514350">
              <a:buFont typeface="+mj-lt"/>
              <a:buAutoNum type="arabicPeriod"/>
            </a:pPr>
            <a:r>
              <a:rPr lang="en-US" sz="2800" dirty="0">
                <a:latin typeface="Khmer UI" pitchFamily="34" charset="0"/>
                <a:cs typeface="Khmer UI" pitchFamily="34" charset="0"/>
              </a:rPr>
              <a:t>Consideration (Heb. 10:24-25; Phil. 2:4)</a:t>
            </a:r>
          </a:p>
          <a:p>
            <a:pPr marL="514350" indent="-514350">
              <a:buFont typeface="+mj-lt"/>
              <a:buAutoNum type="arabicPeriod"/>
            </a:pPr>
            <a:r>
              <a:rPr lang="en-US" sz="2800" dirty="0">
                <a:latin typeface="Khmer UI" pitchFamily="34" charset="0"/>
                <a:cs typeface="Khmer UI" pitchFamily="34" charset="0"/>
              </a:rPr>
              <a:t>Provocation (Heb. 10:24-25)</a:t>
            </a:r>
          </a:p>
          <a:p>
            <a:pPr marL="514350" indent="-514350">
              <a:buFont typeface="+mj-lt"/>
              <a:buAutoNum type="arabicPeriod"/>
            </a:pPr>
            <a:r>
              <a:rPr lang="en-US" sz="2800" dirty="0">
                <a:latin typeface="Khmer UI" pitchFamily="34" charset="0"/>
                <a:cs typeface="Khmer UI" pitchFamily="34" charset="0"/>
              </a:rPr>
              <a:t>Exhortation (Heb. 10:24-25; 1 Thess. 5:14)</a:t>
            </a:r>
          </a:p>
          <a:p>
            <a:pPr marL="514350" indent="-514350">
              <a:buFont typeface="+mj-lt"/>
              <a:buAutoNum type="arabicPeriod"/>
            </a:pPr>
            <a:r>
              <a:rPr lang="en-US" sz="2800" dirty="0">
                <a:latin typeface="Khmer UI" pitchFamily="34" charset="0"/>
                <a:cs typeface="Khmer UI" pitchFamily="34" charset="0"/>
              </a:rPr>
              <a:t>Restoration (Gal. 6:1; James 5:19-20)</a:t>
            </a:r>
          </a:p>
          <a:p>
            <a:pPr marL="514350" indent="-514350">
              <a:buFont typeface="+mj-lt"/>
              <a:buAutoNum type="arabicPeriod"/>
            </a:pPr>
            <a:r>
              <a:rPr lang="en-US" sz="2800" dirty="0">
                <a:latin typeface="Khmer UI" pitchFamily="34" charset="0"/>
                <a:cs typeface="Khmer UI" pitchFamily="34" charset="0"/>
              </a:rPr>
              <a:t>Good Works (Titus 3:14; Gal. 6:10)</a:t>
            </a:r>
          </a:p>
          <a:p>
            <a:pPr marL="514350" indent="-514350">
              <a:buFont typeface="+mj-lt"/>
              <a:buAutoNum type="arabicPeriod"/>
            </a:pPr>
            <a:r>
              <a:rPr lang="en-US" sz="2800" dirty="0">
                <a:latin typeface="Khmer UI" pitchFamily="34" charset="0"/>
                <a:cs typeface="Khmer UI" pitchFamily="34" charset="0"/>
              </a:rPr>
              <a:t>A Good Example (Phil. 3:17)</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875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Obligations We Have Toward Our Brethren</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8"/>
            </a:pPr>
            <a:r>
              <a:rPr lang="en-US" sz="2800" dirty="0">
                <a:latin typeface="Khmer UI" pitchFamily="34" charset="0"/>
                <a:cs typeface="Khmer UI" pitchFamily="34" charset="0"/>
              </a:rPr>
              <a:t>Patience (Gal. 5:22-23; Rom. 15:1-3)</a:t>
            </a:r>
          </a:p>
          <a:p>
            <a:pPr marL="514350" indent="-514350">
              <a:buFont typeface="+mj-lt"/>
              <a:buAutoNum type="arabicPeriod" startAt="8"/>
            </a:pPr>
            <a:r>
              <a:rPr lang="en-US" sz="2800" dirty="0">
                <a:latin typeface="Khmer UI" pitchFamily="34" charset="0"/>
                <a:cs typeface="Khmer UI" pitchFamily="34" charset="0"/>
              </a:rPr>
              <a:t>Benefit of the Doubt (1 Cor. 13:7)</a:t>
            </a:r>
          </a:p>
          <a:p>
            <a:pPr marL="514350" indent="-514350">
              <a:buFont typeface="+mj-lt"/>
              <a:buAutoNum type="arabicPeriod" startAt="8"/>
            </a:pPr>
            <a:r>
              <a:rPr lang="en-US" sz="2800" dirty="0">
                <a:latin typeface="Khmer UI" pitchFamily="34" charset="0"/>
                <a:cs typeface="Khmer UI" pitchFamily="34" charset="0"/>
              </a:rPr>
              <a:t>Forgiveness (Matt. 18:21-35; Luke 17:3-4)</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167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38400"/>
            <a:ext cx="9144000" cy="990600"/>
          </a:xfrm>
        </p:spPr>
        <p:txBody>
          <a:bodyPr>
            <a:normAutofit/>
          </a:bodyPr>
          <a:lstStyle/>
          <a:p>
            <a:r>
              <a:rPr lang="en-US" sz="3600" spc="300" dirty="0">
                <a:solidFill>
                  <a:schemeClr val="bg1"/>
                </a:solidFill>
                <a:latin typeface="Khmer UI" pitchFamily="34" charset="0"/>
                <a:cs typeface="Khmer UI" pitchFamily="34" charset="0"/>
              </a:rPr>
              <a:t>LESSON 9: A SERVANT</a:t>
            </a:r>
          </a:p>
        </p:txBody>
      </p:sp>
      <p:sp>
        <p:nvSpPr>
          <p:cNvPr id="3" name="Subtitle 2"/>
          <p:cNvSpPr>
            <a:spLocks noGrp="1"/>
          </p:cNvSpPr>
          <p:nvPr>
            <p:ph type="subTitle" idx="1"/>
          </p:nvPr>
        </p:nvSpPr>
        <p:spPr>
          <a:xfrm>
            <a:off x="0" y="3429000"/>
            <a:ext cx="9144000" cy="609600"/>
          </a:xfrm>
        </p:spPr>
        <p:txBody>
          <a:bodyPr>
            <a:normAutofit/>
          </a:bodyPr>
          <a:lstStyle/>
          <a:p>
            <a:r>
              <a:rPr lang="en-US" spc="300" dirty="0">
                <a:solidFill>
                  <a:schemeClr val="bg1"/>
                </a:solidFill>
                <a:latin typeface="Khmer UI" pitchFamily="34" charset="0"/>
                <a:cs typeface="Khmer UI" pitchFamily="34" charset="0"/>
              </a:rPr>
              <a:t>The Disciple’s Greatness</a:t>
            </a:r>
          </a:p>
        </p:txBody>
      </p:sp>
      <p:cxnSp>
        <p:nvCxnSpPr>
          <p:cNvPr id="5" name="Straight Connector 4"/>
          <p:cNvCxnSpPr/>
          <p:nvPr/>
        </p:nvCxnSpPr>
        <p:spPr>
          <a:xfrm>
            <a:off x="533400" y="3429000"/>
            <a:ext cx="800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9100" y="4114800"/>
            <a:ext cx="8305800" cy="2246769"/>
          </a:xfrm>
          <a:prstGeom prst="rect">
            <a:avLst/>
          </a:prstGeom>
          <a:noFill/>
        </p:spPr>
        <p:txBody>
          <a:bodyPr wrap="square" rtlCol="0">
            <a:spAutoFit/>
          </a:bodyPr>
          <a:lstStyle/>
          <a:p>
            <a:r>
              <a:rPr lang="en-US" sz="2800" i="1" dirty="0">
                <a:solidFill>
                  <a:schemeClr val="bg1"/>
                </a:solidFill>
                <a:latin typeface="Khmer UI" pitchFamily="34" charset="0"/>
                <a:cs typeface="Khmer UI" pitchFamily="34" charset="0"/>
              </a:rPr>
              <a:t>…whoever desires to become great among you, let him be your servant. And whoever desires to be first among you, let him be your slave                       (Matt. 20:26-27)</a:t>
            </a:r>
          </a:p>
          <a:p>
            <a:endParaRPr lang="en-US" sz="2800" i="1" dirty="0">
              <a:solidFill>
                <a:schemeClr val="bg1"/>
              </a:solidFill>
              <a:latin typeface="Khmer UI" pitchFamily="34" charset="0"/>
              <a:cs typeface="Khmer UI" pitchFamily="34" charset="0"/>
            </a:endParaRPr>
          </a:p>
        </p:txBody>
      </p:sp>
    </p:spTree>
    <p:extLst>
      <p:ext uri="{BB962C8B-B14F-4D97-AF65-F5344CB8AC3E}">
        <p14:creationId xmlns:p14="http://schemas.microsoft.com/office/powerpoint/2010/main" val="3015857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A Unique Role For A Servant</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a:buFont typeface="Khmer UI" pitchFamily="34" charset="0"/>
              <a:buChar char="៚"/>
            </a:pPr>
            <a:r>
              <a:rPr lang="en-US" sz="2800" dirty="0">
                <a:latin typeface="Khmer UI" pitchFamily="34" charset="0"/>
                <a:cs typeface="Khmer UI" pitchFamily="34" charset="0"/>
              </a:rPr>
              <a:t>Disciples are servants of Christ</a:t>
            </a:r>
          </a:p>
          <a:p>
            <a:pPr>
              <a:buFont typeface="Khmer UI" pitchFamily="34" charset="0"/>
              <a:buChar char="៚"/>
            </a:pPr>
            <a:r>
              <a:rPr lang="en-US" sz="2800" dirty="0">
                <a:latin typeface="Khmer UI" pitchFamily="34" charset="0"/>
                <a:cs typeface="Khmer UI" pitchFamily="34" charset="0"/>
              </a:rPr>
              <a:t>However, not only are we to serve our Master (Christ), we must also serve one another (our fellow servants)</a:t>
            </a:r>
          </a:p>
          <a:p>
            <a:pPr>
              <a:buFont typeface="Khmer UI" pitchFamily="34" charset="0"/>
              <a:buChar char="៚"/>
            </a:pPr>
            <a:r>
              <a:rPr lang="en-US" sz="2800" dirty="0">
                <a:latin typeface="Khmer UI" pitchFamily="34" charset="0"/>
                <a:cs typeface="Khmer UI" pitchFamily="34" charset="0"/>
              </a:rPr>
              <a:t>Matthew 20:20-28</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845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Why Take On The Role Of A Servant</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dirty="0">
                <a:latin typeface="Khmer UI" pitchFamily="34" charset="0"/>
                <a:cs typeface="Khmer UI" pitchFamily="34" charset="0"/>
              </a:rPr>
              <a:t>Greatness in the kingdom</a:t>
            </a:r>
          </a:p>
          <a:p>
            <a:pPr marL="914400" lvl="1" indent="-514350">
              <a:buFont typeface="Khmer UI" pitchFamily="34" charset="0"/>
              <a:buChar char="៚"/>
            </a:pPr>
            <a:r>
              <a:rPr lang="en-US" dirty="0">
                <a:latin typeface="Khmer UI" pitchFamily="34" charset="0"/>
                <a:cs typeface="Khmer UI" pitchFamily="34" charset="0"/>
              </a:rPr>
              <a:t>Matthew 20:26-27</a:t>
            </a:r>
          </a:p>
          <a:p>
            <a:pPr marL="514350" indent="-514350">
              <a:buFont typeface="+mj-lt"/>
              <a:buAutoNum type="arabicPeriod"/>
            </a:pPr>
            <a:r>
              <a:rPr lang="en-US" dirty="0">
                <a:latin typeface="Khmer UI" pitchFamily="34" charset="0"/>
                <a:cs typeface="Khmer UI" pitchFamily="34" charset="0"/>
              </a:rPr>
              <a:t>Follow example of Christ</a:t>
            </a:r>
          </a:p>
          <a:p>
            <a:pPr marL="914400" lvl="1" indent="-514350">
              <a:buFont typeface="Khmer UI" pitchFamily="34" charset="0"/>
              <a:buChar char="៚"/>
            </a:pPr>
            <a:r>
              <a:rPr lang="en-US" dirty="0">
                <a:latin typeface="Khmer UI" pitchFamily="34" charset="0"/>
                <a:cs typeface="Khmer UI" pitchFamily="34" charset="0"/>
              </a:rPr>
              <a:t>Matthew 20:28; John 13:3-17</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603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How To Be A Good Servant</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dirty="0">
                <a:latin typeface="Khmer UI" pitchFamily="34" charset="0"/>
                <a:cs typeface="Khmer UI" pitchFamily="34" charset="0"/>
              </a:rPr>
              <a:t>The Right Attitude </a:t>
            </a:r>
          </a:p>
          <a:p>
            <a:pPr lvl="1">
              <a:buFont typeface="Khmer UI" pitchFamily="34" charset="0"/>
              <a:buChar char="៚"/>
            </a:pPr>
            <a:r>
              <a:rPr lang="en-US" dirty="0">
                <a:latin typeface="Khmer UI" pitchFamily="34" charset="0"/>
                <a:cs typeface="Khmer UI" pitchFamily="34" charset="0"/>
              </a:rPr>
              <a:t>Love</a:t>
            </a:r>
          </a:p>
          <a:p>
            <a:pPr lvl="1">
              <a:buFont typeface="Khmer UI" pitchFamily="34" charset="0"/>
              <a:buChar char="៚"/>
            </a:pPr>
            <a:r>
              <a:rPr lang="en-US" dirty="0">
                <a:latin typeface="Khmer UI" pitchFamily="34" charset="0"/>
                <a:cs typeface="Khmer UI" pitchFamily="34" charset="0"/>
              </a:rPr>
              <a:t>Meekness</a:t>
            </a:r>
          </a:p>
          <a:p>
            <a:pPr lvl="1">
              <a:buFont typeface="Khmer UI" pitchFamily="34" charset="0"/>
              <a:buChar char="៚"/>
            </a:pPr>
            <a:r>
              <a:rPr lang="en-US" dirty="0">
                <a:latin typeface="Khmer UI" pitchFamily="34" charset="0"/>
                <a:cs typeface="Khmer UI" pitchFamily="34" charset="0"/>
              </a:rPr>
              <a:t>Kindness</a:t>
            </a:r>
          </a:p>
          <a:p>
            <a:pPr lvl="1">
              <a:buFont typeface="Khmer UI" pitchFamily="34" charset="0"/>
              <a:buChar char="៚"/>
            </a:pPr>
            <a:r>
              <a:rPr lang="en-US" dirty="0">
                <a:latin typeface="Khmer UI" pitchFamily="34" charset="0"/>
                <a:cs typeface="Khmer UI" pitchFamily="34" charset="0"/>
              </a:rPr>
              <a:t>Gentleness</a:t>
            </a:r>
          </a:p>
          <a:p>
            <a:pPr lvl="1">
              <a:buFont typeface="Khmer UI" pitchFamily="34" charset="0"/>
              <a:buChar char="៚"/>
            </a:pPr>
            <a:r>
              <a:rPr lang="en-US" dirty="0">
                <a:latin typeface="Khmer UI" pitchFamily="34" charset="0"/>
                <a:cs typeface="Khmer UI" pitchFamily="34" charset="0"/>
              </a:rPr>
              <a:t>Humility</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561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How To Be A Good Servant</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2"/>
            </a:pPr>
            <a:r>
              <a:rPr lang="en-US" dirty="0">
                <a:latin typeface="Khmer UI" pitchFamily="34" charset="0"/>
                <a:cs typeface="Khmer UI" pitchFamily="34" charset="0"/>
              </a:rPr>
              <a:t>Awareness </a:t>
            </a:r>
          </a:p>
          <a:p>
            <a:pPr lvl="1">
              <a:buFont typeface="Khmer UI" pitchFamily="34" charset="0"/>
              <a:buChar char="៚"/>
            </a:pPr>
            <a:r>
              <a:rPr lang="en-US" dirty="0">
                <a:latin typeface="Khmer UI" pitchFamily="34" charset="0"/>
                <a:cs typeface="Khmer UI" pitchFamily="34" charset="0"/>
              </a:rPr>
              <a:t>Our talents (Rom. 12:6-8)</a:t>
            </a:r>
          </a:p>
          <a:p>
            <a:pPr lvl="1">
              <a:buFont typeface="Khmer UI" pitchFamily="34" charset="0"/>
              <a:buChar char="៚"/>
            </a:pPr>
            <a:r>
              <a:rPr lang="en-US" dirty="0">
                <a:latin typeface="Khmer UI" pitchFamily="34" charset="0"/>
                <a:cs typeface="Khmer UI" pitchFamily="34" charset="0"/>
              </a:rPr>
              <a:t>Our task (Titus 2:14, 3:8, 14)</a:t>
            </a:r>
          </a:p>
          <a:p>
            <a:pPr lvl="1">
              <a:buFont typeface="Khmer UI" pitchFamily="34" charset="0"/>
              <a:buChar char="៚"/>
            </a:pPr>
            <a:r>
              <a:rPr lang="en-US" dirty="0">
                <a:latin typeface="Khmer UI" pitchFamily="34" charset="0"/>
                <a:cs typeface="Khmer UI" pitchFamily="34" charset="0"/>
              </a:rPr>
              <a:t>Needs of others (Phil. 2:3-4)</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06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How To Be A Good Servant</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3"/>
            </a:pPr>
            <a:r>
              <a:rPr lang="en-US" dirty="0">
                <a:latin typeface="Khmer UI" pitchFamily="34" charset="0"/>
                <a:cs typeface="Khmer UI" pitchFamily="34" charset="0"/>
              </a:rPr>
              <a:t>Action </a:t>
            </a:r>
          </a:p>
          <a:p>
            <a:pPr lvl="1">
              <a:buFont typeface="Khmer UI" pitchFamily="34" charset="0"/>
              <a:buChar char="៚"/>
            </a:pPr>
            <a:r>
              <a:rPr lang="en-US" dirty="0">
                <a:latin typeface="Khmer UI" pitchFamily="34" charset="0"/>
                <a:cs typeface="Khmer UI" pitchFamily="34" charset="0"/>
              </a:rPr>
              <a:t>James 2:15-16; 1 John 3:18</a:t>
            </a:r>
          </a:p>
          <a:p>
            <a:pPr lvl="1">
              <a:buFont typeface="Khmer UI" pitchFamily="34" charset="0"/>
              <a:buChar char="៚"/>
            </a:pPr>
            <a:r>
              <a:rPr lang="en-US" dirty="0">
                <a:latin typeface="Khmer UI" pitchFamily="34" charset="0"/>
                <a:cs typeface="Khmer UI" pitchFamily="34" charset="0"/>
              </a:rPr>
              <a:t>Physical needs (Matt. 25:35-40)</a:t>
            </a:r>
          </a:p>
          <a:p>
            <a:pPr lvl="1">
              <a:buFont typeface="Khmer UI" pitchFamily="34" charset="0"/>
              <a:buChar char="៚"/>
            </a:pPr>
            <a:r>
              <a:rPr lang="en-US" dirty="0">
                <a:latin typeface="Khmer UI" pitchFamily="34" charset="0"/>
                <a:cs typeface="Khmer UI" pitchFamily="34" charset="0"/>
              </a:rPr>
              <a:t>Emotional needs (Rom. 12:15; 1 Thess. 5:14)</a:t>
            </a:r>
          </a:p>
          <a:p>
            <a:pPr lvl="1">
              <a:buFont typeface="Khmer UI" pitchFamily="34" charset="0"/>
              <a:buChar char="៚"/>
            </a:pPr>
            <a:r>
              <a:rPr lang="en-US" dirty="0">
                <a:latin typeface="Khmer UI" pitchFamily="34" charset="0"/>
                <a:cs typeface="Khmer UI" pitchFamily="34" charset="0"/>
              </a:rPr>
              <a:t>Spiritual needs (1 Pet. 2:2; Heb. 3:12-13;                  1 Thess. 5:14; Gal. 6:1; James 5:19-20)</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85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600" dirty="0">
                <a:latin typeface="Khmer UI" pitchFamily="34" charset="0"/>
                <a:cs typeface="Khmer UI" pitchFamily="34" charset="0"/>
              </a:rPr>
              <a:t>The Vine And The Branches</a:t>
            </a:r>
          </a:p>
        </p:txBody>
      </p:sp>
      <p:sp>
        <p:nvSpPr>
          <p:cNvPr id="3" name="Content Placeholder 2"/>
          <p:cNvSpPr>
            <a:spLocks noGrp="1"/>
          </p:cNvSpPr>
          <p:nvPr>
            <p:ph idx="1"/>
          </p:nvPr>
        </p:nvSpPr>
        <p:spPr/>
        <p:txBody>
          <a:bodyPr>
            <a:noAutofit/>
          </a:bodyPr>
          <a:lstStyle/>
          <a:p>
            <a:pPr>
              <a:buFont typeface="Khmer UI" pitchFamily="34" charset="0"/>
              <a:buChar char="៚"/>
            </a:pPr>
            <a:r>
              <a:rPr lang="en-US" dirty="0">
                <a:latin typeface="Khmer UI" pitchFamily="34" charset="0"/>
                <a:cs typeface="Khmer UI" pitchFamily="34" charset="0"/>
              </a:rPr>
              <a:t>John 15:1-8</a:t>
            </a:r>
          </a:p>
          <a:p>
            <a:pPr>
              <a:buFont typeface="Khmer UI" pitchFamily="34" charset="0"/>
              <a:buChar char="៚"/>
            </a:pPr>
            <a:r>
              <a:rPr lang="en-US" dirty="0">
                <a:latin typeface="Khmer UI" pitchFamily="34" charset="0"/>
                <a:cs typeface="Khmer UI" pitchFamily="34" charset="0"/>
              </a:rPr>
              <a:t>The emphasis is the disciples continue to abide in Christ</a:t>
            </a:r>
          </a:p>
          <a:p>
            <a:pPr>
              <a:buFont typeface="Khmer UI" pitchFamily="34" charset="0"/>
              <a:buChar char="៚"/>
            </a:pPr>
            <a:r>
              <a:rPr lang="en-US" dirty="0">
                <a:latin typeface="Khmer UI" pitchFamily="34" charset="0"/>
                <a:cs typeface="Khmer UI" pitchFamily="34" charset="0"/>
              </a:rPr>
              <a:t>Discipleship is not a hit-and-miss vocation</a:t>
            </a:r>
          </a:p>
          <a:p>
            <a:pPr>
              <a:buFont typeface="Khmer UI" pitchFamily="34" charset="0"/>
              <a:buChar char="៚"/>
            </a:pPr>
            <a:r>
              <a:rPr lang="en-US" dirty="0">
                <a:latin typeface="Khmer UI" pitchFamily="34" charset="0"/>
                <a:cs typeface="Khmer UI" pitchFamily="34" charset="0"/>
              </a:rPr>
              <a:t>As the branch’s life depends on remaining connected to the vine, so the disciple’s life depends on maintaining his connection with Christ</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81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How To Be A Good Servant</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4"/>
            </a:pPr>
            <a:r>
              <a:rPr lang="en-US" dirty="0">
                <a:latin typeface="Khmer UI" pitchFamily="34" charset="0"/>
                <a:cs typeface="Khmer UI" pitchFamily="34" charset="0"/>
              </a:rPr>
              <a:t>Availability</a:t>
            </a:r>
          </a:p>
          <a:p>
            <a:pPr lvl="1">
              <a:buFont typeface="Khmer UI" pitchFamily="34" charset="0"/>
              <a:buChar char="៚"/>
            </a:pPr>
            <a:r>
              <a:rPr lang="en-US" dirty="0">
                <a:latin typeface="Khmer UI" pitchFamily="34" charset="0"/>
                <a:cs typeface="Khmer UI" pitchFamily="34" charset="0"/>
              </a:rPr>
              <a:t>Time</a:t>
            </a:r>
          </a:p>
          <a:p>
            <a:pPr lvl="1">
              <a:buFont typeface="Khmer UI" pitchFamily="34" charset="0"/>
              <a:buChar char="៚"/>
            </a:pPr>
            <a:r>
              <a:rPr lang="en-US" dirty="0">
                <a:latin typeface="Khmer UI" pitchFamily="34" charset="0"/>
                <a:cs typeface="Khmer UI" pitchFamily="34" charset="0"/>
              </a:rPr>
              <a:t>Personal involvement</a:t>
            </a:r>
          </a:p>
          <a:p>
            <a:pPr lvl="1">
              <a:buFont typeface="Khmer UI" pitchFamily="34" charset="0"/>
              <a:buChar char="៚"/>
            </a:pPr>
            <a:r>
              <a:rPr lang="en-US" dirty="0">
                <a:latin typeface="Khmer UI" pitchFamily="34" charset="0"/>
                <a:cs typeface="Khmer UI" pitchFamily="34" charset="0"/>
              </a:rPr>
              <a:t>Sacrifice</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341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How To Be A Good Servant</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dirty="0">
                <a:latin typeface="Khmer UI" pitchFamily="34" charset="0"/>
                <a:cs typeface="Khmer UI" pitchFamily="34" charset="0"/>
              </a:rPr>
              <a:t>The Right Attitude</a:t>
            </a:r>
          </a:p>
          <a:p>
            <a:pPr marL="514350" indent="-514350">
              <a:buFont typeface="+mj-lt"/>
              <a:buAutoNum type="arabicPeriod"/>
            </a:pPr>
            <a:r>
              <a:rPr lang="en-US" dirty="0">
                <a:latin typeface="Khmer UI" pitchFamily="34" charset="0"/>
                <a:cs typeface="Khmer UI" pitchFamily="34" charset="0"/>
              </a:rPr>
              <a:t>Awareness</a:t>
            </a:r>
          </a:p>
          <a:p>
            <a:pPr marL="514350" indent="-514350">
              <a:buFont typeface="+mj-lt"/>
              <a:buAutoNum type="arabicPeriod"/>
            </a:pPr>
            <a:r>
              <a:rPr lang="en-US" dirty="0">
                <a:latin typeface="Khmer UI" pitchFamily="34" charset="0"/>
                <a:cs typeface="Khmer UI" pitchFamily="34" charset="0"/>
              </a:rPr>
              <a:t>Action</a:t>
            </a:r>
          </a:p>
          <a:p>
            <a:pPr marL="514350" indent="-514350">
              <a:buFont typeface="+mj-lt"/>
              <a:buAutoNum type="arabicPeriod"/>
            </a:pPr>
            <a:r>
              <a:rPr lang="en-US" dirty="0">
                <a:latin typeface="Khmer UI" pitchFamily="34" charset="0"/>
                <a:cs typeface="Khmer UI" pitchFamily="34" charset="0"/>
              </a:rPr>
              <a:t>Availability</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32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38400"/>
            <a:ext cx="9144000" cy="990600"/>
          </a:xfrm>
        </p:spPr>
        <p:txBody>
          <a:bodyPr>
            <a:normAutofit fontScale="90000"/>
          </a:bodyPr>
          <a:lstStyle/>
          <a:p>
            <a:r>
              <a:rPr lang="en-US" sz="3600" spc="300" dirty="0">
                <a:solidFill>
                  <a:schemeClr val="bg1"/>
                </a:solidFill>
                <a:latin typeface="Khmer UI" pitchFamily="34" charset="0"/>
                <a:cs typeface="Khmer UI" pitchFamily="34" charset="0"/>
              </a:rPr>
              <a:t>LESSON 10: STANGERS AND PILGRIMS</a:t>
            </a:r>
          </a:p>
        </p:txBody>
      </p:sp>
      <p:sp>
        <p:nvSpPr>
          <p:cNvPr id="3" name="Subtitle 2"/>
          <p:cNvSpPr>
            <a:spLocks noGrp="1"/>
          </p:cNvSpPr>
          <p:nvPr>
            <p:ph type="subTitle" idx="1"/>
          </p:nvPr>
        </p:nvSpPr>
        <p:spPr>
          <a:xfrm>
            <a:off x="0" y="3429000"/>
            <a:ext cx="9144000" cy="609600"/>
          </a:xfrm>
        </p:spPr>
        <p:txBody>
          <a:bodyPr>
            <a:normAutofit/>
          </a:bodyPr>
          <a:lstStyle/>
          <a:p>
            <a:r>
              <a:rPr lang="en-US" spc="300" dirty="0">
                <a:solidFill>
                  <a:schemeClr val="bg1"/>
                </a:solidFill>
                <a:latin typeface="Khmer UI" pitchFamily="34" charset="0"/>
                <a:cs typeface="Khmer UI" pitchFamily="34" charset="0"/>
              </a:rPr>
              <a:t>The Disciple’s Walk of Faith</a:t>
            </a:r>
          </a:p>
        </p:txBody>
      </p:sp>
      <p:cxnSp>
        <p:nvCxnSpPr>
          <p:cNvPr id="5" name="Straight Connector 4"/>
          <p:cNvCxnSpPr/>
          <p:nvPr/>
        </p:nvCxnSpPr>
        <p:spPr>
          <a:xfrm>
            <a:off x="533400" y="3429000"/>
            <a:ext cx="800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9100" y="4114800"/>
            <a:ext cx="8305800" cy="2246769"/>
          </a:xfrm>
          <a:prstGeom prst="rect">
            <a:avLst/>
          </a:prstGeom>
          <a:noFill/>
        </p:spPr>
        <p:txBody>
          <a:bodyPr wrap="square" rtlCol="0">
            <a:spAutoFit/>
          </a:bodyPr>
          <a:lstStyle/>
          <a:p>
            <a:r>
              <a:rPr lang="en-US" sz="2800" i="1" dirty="0">
                <a:solidFill>
                  <a:schemeClr val="bg1"/>
                </a:solidFill>
                <a:latin typeface="Khmer UI" pitchFamily="34" charset="0"/>
                <a:cs typeface="Khmer UI" pitchFamily="34" charset="0"/>
              </a:rPr>
              <a:t>These all died in faith, not having received the promises, but having seen them afar off were assured of them, embraced them and confessed that they were strangers and pilgrims on the earth (Hebrews 11:13)</a:t>
            </a:r>
          </a:p>
        </p:txBody>
      </p:sp>
    </p:spTree>
    <p:extLst>
      <p:ext uri="{BB962C8B-B14F-4D97-AF65-F5344CB8AC3E}">
        <p14:creationId xmlns:p14="http://schemas.microsoft.com/office/powerpoint/2010/main" val="35979739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What Are Strangers And Pilgrims?</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a:buFont typeface="Khmer UI" pitchFamily="34" charset="0"/>
              <a:buChar char="៚"/>
            </a:pPr>
            <a:r>
              <a:rPr lang="en-US" sz="2800" b="1" dirty="0">
                <a:latin typeface="Khmer UI" pitchFamily="34" charset="0"/>
                <a:cs typeface="Khmer UI" pitchFamily="34" charset="0"/>
              </a:rPr>
              <a:t>Stranger</a:t>
            </a:r>
            <a:r>
              <a:rPr lang="en-US" sz="2800" dirty="0">
                <a:latin typeface="Khmer UI" pitchFamily="34" charset="0"/>
                <a:cs typeface="Khmer UI" pitchFamily="34" charset="0"/>
              </a:rPr>
              <a:t> - translated from the Greek word </a:t>
            </a:r>
            <a:r>
              <a:rPr lang="en-US" sz="2800" b="1" i="1" dirty="0" err="1">
                <a:latin typeface="Khmer UI" pitchFamily="34" charset="0"/>
                <a:cs typeface="Khmer UI" pitchFamily="34" charset="0"/>
              </a:rPr>
              <a:t>xenos</a:t>
            </a:r>
            <a:r>
              <a:rPr lang="en-US" sz="2800" dirty="0">
                <a:latin typeface="Khmer UI" pitchFamily="34" charset="0"/>
                <a:cs typeface="Khmer UI" pitchFamily="34" charset="0"/>
              </a:rPr>
              <a:t> which literally means “a foreigner” </a:t>
            </a:r>
          </a:p>
          <a:p>
            <a:pPr>
              <a:buFont typeface="Khmer UI" pitchFamily="34" charset="0"/>
              <a:buChar char="៚"/>
            </a:pPr>
            <a:r>
              <a:rPr lang="en-US" sz="2800" dirty="0">
                <a:latin typeface="Khmer UI" pitchFamily="34" charset="0"/>
                <a:cs typeface="Khmer UI" pitchFamily="34" charset="0"/>
              </a:rPr>
              <a:t>Thus, a stranger is one who is out of his own country, someone who is in a foreign land </a:t>
            </a:r>
          </a:p>
          <a:p>
            <a:pPr>
              <a:buFont typeface="Khmer UI" pitchFamily="34" charset="0"/>
              <a:buChar char="៚"/>
            </a:pPr>
            <a:r>
              <a:rPr lang="en-US" sz="2800" b="1" dirty="0">
                <a:latin typeface="Khmer UI" pitchFamily="34" charset="0"/>
                <a:cs typeface="Khmer UI" pitchFamily="34" charset="0"/>
              </a:rPr>
              <a:t>Pilgrim</a:t>
            </a:r>
            <a:r>
              <a:rPr lang="en-US" sz="2800" dirty="0">
                <a:latin typeface="Khmer UI" pitchFamily="34" charset="0"/>
                <a:cs typeface="Khmer UI" pitchFamily="34" charset="0"/>
              </a:rPr>
              <a:t> - translated from the Greek word </a:t>
            </a:r>
            <a:r>
              <a:rPr lang="en-US" sz="2800" b="1" i="1" dirty="0" err="1">
                <a:latin typeface="Khmer UI" pitchFamily="34" charset="0"/>
                <a:cs typeface="Khmer UI" pitchFamily="34" charset="0"/>
              </a:rPr>
              <a:t>parepidemos</a:t>
            </a:r>
            <a:r>
              <a:rPr lang="en-US" sz="2800" dirty="0">
                <a:latin typeface="Khmer UI" pitchFamily="34" charset="0"/>
                <a:cs typeface="Khmer UI" pitchFamily="34" charset="0"/>
              </a:rPr>
              <a:t>, which refers to a resident foreigner, one who lives among a people who are not his own </a:t>
            </a:r>
          </a:p>
          <a:p>
            <a:pPr>
              <a:buFont typeface="Khmer UI" pitchFamily="34" charset="0"/>
              <a:buChar char="៚"/>
            </a:pPr>
            <a:r>
              <a:rPr lang="en-US" sz="2800" dirty="0">
                <a:latin typeface="Khmer UI" pitchFamily="34" charset="0"/>
                <a:cs typeface="Khmer UI" pitchFamily="34" charset="0"/>
              </a:rPr>
              <a:t>This person does not have the rights of a citizen, nor is he seeking a permanent residence</a:t>
            </a:r>
            <a:endParaRPr lang="en-US" sz="2800" b="1" dirty="0">
              <a:latin typeface="Khmer UI" pitchFamily="34" charset="0"/>
              <a:cs typeface="Khmer UI" pitchFamily="34" charset="0"/>
            </a:endParaRP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923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What Makes Us Strangers And Pilgrims?</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sz="2800" dirty="0">
                <a:latin typeface="Khmer UI" pitchFamily="34" charset="0"/>
                <a:cs typeface="Khmer UI" pitchFamily="34" charset="0"/>
              </a:rPr>
              <a:t>Disciples are called out of this world and made citizens of a heavenly kingdom (Col. 1:13; Phil. 3:20)</a:t>
            </a:r>
          </a:p>
          <a:p>
            <a:pPr marL="514350" indent="-514350">
              <a:buFont typeface="+mj-lt"/>
              <a:buAutoNum type="arabicPeriod"/>
            </a:pPr>
            <a:r>
              <a:rPr lang="en-US" sz="2800" dirty="0">
                <a:latin typeface="Khmer UI" pitchFamily="34" charset="0"/>
                <a:cs typeface="Khmer UI" pitchFamily="34" charset="0"/>
              </a:rPr>
              <a:t>Disciples are following one whom the world has rejected (John 15:18-21)</a:t>
            </a:r>
          </a:p>
          <a:p>
            <a:pPr marL="514350" indent="-514350">
              <a:buFont typeface="+mj-lt"/>
              <a:buAutoNum type="arabicPeriod"/>
            </a:pPr>
            <a:r>
              <a:rPr lang="en-US" sz="2800" dirty="0">
                <a:latin typeface="Khmer UI" pitchFamily="34" charset="0"/>
                <a:cs typeface="Khmer UI" pitchFamily="34" charset="0"/>
              </a:rPr>
              <a:t>Disciples no longer think like the people of the world (Rom. 12:2)</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91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What Does It Take </a:t>
            </a:r>
            <a:br>
              <a:rPr lang="en-US" sz="3200" dirty="0">
                <a:latin typeface="Khmer UI" pitchFamily="34" charset="0"/>
                <a:cs typeface="Khmer UI" pitchFamily="34" charset="0"/>
              </a:rPr>
            </a:br>
            <a:r>
              <a:rPr lang="en-US" sz="3200" dirty="0">
                <a:latin typeface="Khmer UI" pitchFamily="34" charset="0"/>
                <a:cs typeface="Khmer UI" pitchFamily="34" charset="0"/>
              </a:rPr>
              <a:t>To Live Like Strangers And Pilgrims?</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sz="2800" dirty="0">
                <a:latin typeface="Khmer UI" pitchFamily="34" charset="0"/>
                <a:cs typeface="Khmer UI" pitchFamily="34" charset="0"/>
              </a:rPr>
              <a:t>Trust in God’s promises (Rom. 4:20-21)</a:t>
            </a:r>
          </a:p>
          <a:p>
            <a:pPr marL="514350" indent="-514350">
              <a:buFont typeface="+mj-lt"/>
              <a:buAutoNum type="arabicPeriod"/>
            </a:pPr>
            <a:r>
              <a:rPr lang="en-US" sz="2800" dirty="0">
                <a:latin typeface="Khmer UI" pitchFamily="34" charset="0"/>
                <a:cs typeface="Khmer UI" pitchFamily="34" charset="0"/>
              </a:rPr>
              <a:t>Obedience to God’s instructions (Heb. 11:8)</a:t>
            </a:r>
          </a:p>
          <a:p>
            <a:pPr marL="514350" indent="-514350">
              <a:buFont typeface="+mj-lt"/>
              <a:buAutoNum type="arabicPeriod"/>
            </a:pPr>
            <a:r>
              <a:rPr lang="en-US" sz="2800" dirty="0">
                <a:latin typeface="Khmer UI" pitchFamily="34" charset="0"/>
                <a:cs typeface="Khmer UI" pitchFamily="34" charset="0"/>
              </a:rPr>
              <a:t>Coming out from the world (1 Pet. 1:15-17;           2 Cor. 6:14-18)</a:t>
            </a:r>
          </a:p>
          <a:p>
            <a:pPr marL="514350" indent="-514350">
              <a:buFont typeface="+mj-lt"/>
              <a:buAutoNum type="arabicPeriod"/>
            </a:pPr>
            <a:r>
              <a:rPr lang="en-US" sz="2800" dirty="0">
                <a:latin typeface="Khmer UI" pitchFamily="34" charset="0"/>
                <a:cs typeface="Khmer UI" pitchFamily="34" charset="0"/>
              </a:rPr>
              <a:t>Delaying gratification (Heb. 12:15-17)</a:t>
            </a:r>
          </a:p>
          <a:p>
            <a:pPr marL="514350" indent="-514350">
              <a:buFont typeface="+mj-lt"/>
              <a:buAutoNum type="arabicPeriod"/>
            </a:pPr>
            <a:r>
              <a:rPr lang="en-US" sz="2800" dirty="0">
                <a:latin typeface="Khmer UI" pitchFamily="34" charset="0"/>
                <a:cs typeface="Khmer UI" pitchFamily="34" charset="0"/>
              </a:rPr>
              <a:t>Commitment (Heb. 10:34-36; Rev. 2:10)</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38400"/>
            <a:ext cx="9144000" cy="990600"/>
          </a:xfrm>
        </p:spPr>
        <p:txBody>
          <a:bodyPr>
            <a:normAutofit/>
          </a:bodyPr>
          <a:lstStyle/>
          <a:p>
            <a:r>
              <a:rPr lang="en-US" sz="3600" spc="300" dirty="0">
                <a:solidFill>
                  <a:schemeClr val="bg1"/>
                </a:solidFill>
                <a:latin typeface="Khmer UI" pitchFamily="34" charset="0"/>
                <a:cs typeface="Khmer UI" pitchFamily="34" charset="0"/>
              </a:rPr>
              <a:t>LESSON 11: SALT AND LIGHT</a:t>
            </a:r>
          </a:p>
        </p:txBody>
      </p:sp>
      <p:sp>
        <p:nvSpPr>
          <p:cNvPr id="3" name="Subtitle 2"/>
          <p:cNvSpPr>
            <a:spLocks noGrp="1"/>
          </p:cNvSpPr>
          <p:nvPr>
            <p:ph type="subTitle" idx="1"/>
          </p:nvPr>
        </p:nvSpPr>
        <p:spPr>
          <a:xfrm>
            <a:off x="0" y="3429000"/>
            <a:ext cx="9144000" cy="609600"/>
          </a:xfrm>
        </p:spPr>
        <p:txBody>
          <a:bodyPr>
            <a:normAutofit/>
          </a:bodyPr>
          <a:lstStyle/>
          <a:p>
            <a:r>
              <a:rPr lang="en-US" spc="300" dirty="0">
                <a:solidFill>
                  <a:schemeClr val="bg1"/>
                </a:solidFill>
                <a:latin typeface="Khmer UI" pitchFamily="34" charset="0"/>
                <a:cs typeface="Khmer UI" pitchFamily="34" charset="0"/>
              </a:rPr>
              <a:t>The Disciple’s Influence</a:t>
            </a:r>
          </a:p>
        </p:txBody>
      </p:sp>
      <p:cxnSp>
        <p:nvCxnSpPr>
          <p:cNvPr id="5" name="Straight Connector 4"/>
          <p:cNvCxnSpPr/>
          <p:nvPr/>
        </p:nvCxnSpPr>
        <p:spPr>
          <a:xfrm>
            <a:off x="533400" y="3429000"/>
            <a:ext cx="800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9100" y="4114800"/>
            <a:ext cx="8305800" cy="954107"/>
          </a:xfrm>
          <a:prstGeom prst="rect">
            <a:avLst/>
          </a:prstGeom>
          <a:noFill/>
        </p:spPr>
        <p:txBody>
          <a:bodyPr wrap="square" rtlCol="0">
            <a:spAutoFit/>
          </a:bodyPr>
          <a:lstStyle/>
          <a:p>
            <a:r>
              <a:rPr lang="en-US" sz="2800" i="1" dirty="0">
                <a:solidFill>
                  <a:schemeClr val="bg1"/>
                </a:solidFill>
                <a:latin typeface="Khmer UI" pitchFamily="34" charset="0"/>
                <a:cs typeface="Khmer UI" pitchFamily="34" charset="0"/>
              </a:rPr>
              <a:t>You are the salt of the earth … You are the light of the world (Matt. 5:13-14)</a:t>
            </a:r>
          </a:p>
        </p:txBody>
      </p:sp>
    </p:spTree>
    <p:extLst>
      <p:ext uri="{BB962C8B-B14F-4D97-AF65-F5344CB8AC3E}">
        <p14:creationId xmlns:p14="http://schemas.microsoft.com/office/powerpoint/2010/main" val="31551163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600" dirty="0">
                <a:latin typeface="Khmer UI" pitchFamily="34" charset="0"/>
                <a:cs typeface="Khmer UI" pitchFamily="34" charset="0"/>
              </a:rPr>
              <a:t>The Disciple’s Influence</a:t>
            </a:r>
            <a:endParaRPr lang="en-US" sz="40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a:buFont typeface="Khmer UI" pitchFamily="34" charset="0"/>
              <a:buChar char="៚"/>
            </a:pPr>
            <a:r>
              <a:rPr lang="en-US" sz="2800" dirty="0">
                <a:latin typeface="Khmer UI" pitchFamily="34" charset="0"/>
                <a:cs typeface="Khmer UI" pitchFamily="34" charset="0"/>
              </a:rPr>
              <a:t>Matthew 5:13-16</a:t>
            </a:r>
          </a:p>
          <a:p>
            <a:pPr>
              <a:buFont typeface="Khmer UI" pitchFamily="34" charset="0"/>
              <a:buChar char="៚"/>
            </a:pPr>
            <a:r>
              <a:rPr lang="en-US" sz="2800" dirty="0">
                <a:latin typeface="Khmer UI" pitchFamily="34" charset="0"/>
                <a:cs typeface="Khmer UI" pitchFamily="34" charset="0"/>
              </a:rPr>
              <a:t>Disciples are to have a positive influence upon the world</a:t>
            </a:r>
          </a:p>
          <a:p>
            <a:pPr>
              <a:buFont typeface="Khmer UI" pitchFamily="34" charset="0"/>
              <a:buChar char="៚"/>
            </a:pPr>
            <a:r>
              <a:rPr lang="en-US" sz="2800" dirty="0">
                <a:latin typeface="Khmer UI" pitchFamily="34" charset="0"/>
                <a:cs typeface="Khmer UI" pitchFamily="34" charset="0"/>
              </a:rPr>
              <a:t>We are the salt of the earth and the light of the world</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23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Salt</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sz="2800" dirty="0">
                <a:latin typeface="Khmer UI" pitchFamily="34" charset="0"/>
                <a:cs typeface="Khmer UI" pitchFamily="34" charset="0"/>
              </a:rPr>
              <a:t>Salt preserves</a:t>
            </a:r>
          </a:p>
          <a:p>
            <a:pPr marL="514350" indent="-514350">
              <a:buFont typeface="+mj-lt"/>
              <a:buAutoNum type="arabicPeriod"/>
            </a:pPr>
            <a:r>
              <a:rPr lang="en-US" sz="2800" dirty="0">
                <a:latin typeface="Khmer UI" pitchFamily="34" charset="0"/>
                <a:cs typeface="Khmer UI" pitchFamily="34" charset="0"/>
              </a:rPr>
              <a:t>Salt gives flavor</a:t>
            </a:r>
          </a:p>
          <a:p>
            <a:pPr marL="514350" indent="-514350">
              <a:buFont typeface="+mj-lt"/>
              <a:buAutoNum type="arabicPeriod"/>
            </a:pPr>
            <a:r>
              <a:rPr lang="en-US" sz="2800" dirty="0">
                <a:latin typeface="Khmer UI" pitchFamily="34" charset="0"/>
                <a:cs typeface="Khmer UI" pitchFamily="34" charset="0"/>
              </a:rPr>
              <a:t>Salt creates thirst</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263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Light</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sz="2800" dirty="0">
                <a:latin typeface="Khmer UI" pitchFamily="34" charset="0"/>
                <a:cs typeface="Khmer UI" pitchFamily="34" charset="0"/>
              </a:rPr>
              <a:t>Light reveals and illuminates</a:t>
            </a:r>
          </a:p>
          <a:p>
            <a:pPr marL="514350" indent="-514350">
              <a:buFont typeface="+mj-lt"/>
              <a:buAutoNum type="arabicPeriod"/>
            </a:pPr>
            <a:r>
              <a:rPr lang="en-US" sz="2800" dirty="0">
                <a:latin typeface="Khmer UI" pitchFamily="34" charset="0"/>
                <a:cs typeface="Khmer UI" pitchFamily="34" charset="0"/>
              </a:rPr>
              <a:t>Light drives away darkness</a:t>
            </a:r>
          </a:p>
          <a:p>
            <a:pPr marL="514350" indent="-514350">
              <a:buFont typeface="+mj-lt"/>
              <a:buAutoNum type="arabicPeriod"/>
            </a:pPr>
            <a:r>
              <a:rPr lang="en-US" sz="2800" dirty="0">
                <a:latin typeface="Khmer UI" pitchFamily="34" charset="0"/>
                <a:cs typeface="Khmer UI" pitchFamily="34" charset="0"/>
              </a:rPr>
              <a:t>Light gives guidance</a:t>
            </a:r>
          </a:p>
          <a:p>
            <a:pPr marL="514350" indent="-514350">
              <a:buFont typeface="+mj-lt"/>
              <a:buAutoNum type="arabicPeriod"/>
            </a:pPr>
            <a:r>
              <a:rPr lang="en-US" sz="2800" dirty="0">
                <a:latin typeface="Khmer UI" pitchFamily="34" charset="0"/>
                <a:cs typeface="Khmer UI" pitchFamily="34" charset="0"/>
              </a:rPr>
              <a:t>Light warms and comforts</a:t>
            </a:r>
          </a:p>
          <a:p>
            <a:pPr marL="514350" indent="-514350">
              <a:buFont typeface="+mj-lt"/>
              <a:buAutoNum type="arabicPeriod"/>
            </a:pPr>
            <a:r>
              <a:rPr lang="en-US" sz="2800" dirty="0">
                <a:latin typeface="Khmer UI" pitchFamily="34" charset="0"/>
                <a:cs typeface="Khmer UI" pitchFamily="34" charset="0"/>
              </a:rPr>
              <a:t>Light draws those who want to come out of the darkness</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710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600" dirty="0">
                <a:latin typeface="Khmer UI" pitchFamily="34" charset="0"/>
                <a:cs typeface="Khmer UI" pitchFamily="34" charset="0"/>
              </a:rPr>
              <a:t>The Vine And The Branches</a:t>
            </a:r>
          </a:p>
        </p:txBody>
      </p:sp>
      <p:sp>
        <p:nvSpPr>
          <p:cNvPr id="3" name="Content Placeholder 2"/>
          <p:cNvSpPr>
            <a:spLocks noGrp="1"/>
          </p:cNvSpPr>
          <p:nvPr>
            <p:ph idx="1"/>
          </p:nvPr>
        </p:nvSpPr>
        <p:spPr/>
        <p:txBody>
          <a:bodyPr>
            <a:noAutofit/>
          </a:bodyPr>
          <a:lstStyle/>
          <a:p>
            <a:pPr marL="514350" indent="-514350">
              <a:buFont typeface="+mj-lt"/>
              <a:buAutoNum type="arabicPeriod"/>
            </a:pPr>
            <a:r>
              <a:rPr lang="en-US" dirty="0">
                <a:latin typeface="Khmer UI" pitchFamily="34" charset="0"/>
                <a:cs typeface="Khmer UI" pitchFamily="34" charset="0"/>
              </a:rPr>
              <a:t>We will be like the vine</a:t>
            </a:r>
          </a:p>
          <a:p>
            <a:pPr lvl="1">
              <a:buFont typeface="Khmer UI" pitchFamily="34" charset="0"/>
              <a:buChar char="៚"/>
            </a:pPr>
            <a:r>
              <a:rPr lang="en-US" dirty="0">
                <a:latin typeface="Khmer UI" pitchFamily="34" charset="0"/>
                <a:cs typeface="Khmer UI" pitchFamily="34" charset="0"/>
              </a:rPr>
              <a:t>James 3:12</a:t>
            </a:r>
          </a:p>
          <a:p>
            <a:pPr lvl="1">
              <a:buFont typeface="Khmer UI" pitchFamily="34" charset="0"/>
              <a:buChar char="៚"/>
            </a:pPr>
            <a:r>
              <a:rPr lang="en-US" dirty="0">
                <a:latin typeface="Khmer UI" pitchFamily="34" charset="0"/>
                <a:cs typeface="Khmer UI" pitchFamily="34" charset="0"/>
              </a:rPr>
              <a:t>Luke 6:40</a:t>
            </a:r>
          </a:p>
          <a:p>
            <a:pPr lvl="1">
              <a:buFont typeface="Khmer UI" pitchFamily="34" charset="0"/>
              <a:buChar char="៚"/>
            </a:pPr>
            <a:r>
              <a:rPr lang="en-US" dirty="0">
                <a:latin typeface="Khmer UI" pitchFamily="34" charset="0"/>
                <a:cs typeface="Khmer UI" pitchFamily="34" charset="0"/>
              </a:rPr>
              <a:t>1 John 2:6</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704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Maintaining Our Influence</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r>
              <a:rPr lang="en-US" sz="2800" dirty="0">
                <a:latin typeface="Khmer UI" pitchFamily="34" charset="0"/>
                <a:cs typeface="Khmer UI" pitchFamily="34" charset="0"/>
              </a:rPr>
              <a:t>Jesus spoke of salt losing its flavor (Matt. 5:13)</a:t>
            </a:r>
          </a:p>
          <a:p>
            <a:r>
              <a:rPr lang="en-US" sz="2800" dirty="0">
                <a:latin typeface="Khmer UI" pitchFamily="34" charset="0"/>
                <a:cs typeface="Khmer UI" pitchFamily="34" charset="0"/>
              </a:rPr>
              <a:t>We must “practice what we preach”                        (Rom. 2:17-24; 2 Cor. 8:21)</a:t>
            </a:r>
          </a:p>
          <a:p>
            <a:r>
              <a:rPr lang="en-US" sz="2800" dirty="0">
                <a:latin typeface="Khmer UI" pitchFamily="34" charset="0"/>
                <a:cs typeface="Khmer UI" pitchFamily="34" charset="0"/>
              </a:rPr>
              <a:t>We cannot compromise with sin and error               (Gal. 2:4-5)</a:t>
            </a:r>
          </a:p>
          <a:p>
            <a:r>
              <a:rPr lang="en-US" sz="2800" dirty="0">
                <a:latin typeface="Khmer UI" pitchFamily="34" charset="0"/>
                <a:cs typeface="Khmer UI" pitchFamily="34" charset="0"/>
              </a:rPr>
              <a:t>We must show our loyalty to Christ over the world (2 Tim. 2:19; James 4:4)</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857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38400"/>
            <a:ext cx="9144000" cy="990600"/>
          </a:xfrm>
        </p:spPr>
        <p:txBody>
          <a:bodyPr>
            <a:normAutofit/>
          </a:bodyPr>
          <a:lstStyle/>
          <a:p>
            <a:r>
              <a:rPr lang="en-US" sz="3600" spc="300" dirty="0">
                <a:solidFill>
                  <a:schemeClr val="bg1"/>
                </a:solidFill>
                <a:latin typeface="Khmer UI" pitchFamily="34" charset="0"/>
                <a:cs typeface="Khmer UI" pitchFamily="34" charset="0"/>
              </a:rPr>
              <a:t>LESSON 12: AN APOLOGIST</a:t>
            </a:r>
          </a:p>
        </p:txBody>
      </p:sp>
      <p:sp>
        <p:nvSpPr>
          <p:cNvPr id="3" name="Subtitle 2"/>
          <p:cNvSpPr>
            <a:spLocks noGrp="1"/>
          </p:cNvSpPr>
          <p:nvPr>
            <p:ph type="subTitle" idx="1"/>
          </p:nvPr>
        </p:nvSpPr>
        <p:spPr>
          <a:xfrm>
            <a:off x="0" y="3429000"/>
            <a:ext cx="9144000" cy="609600"/>
          </a:xfrm>
        </p:spPr>
        <p:txBody>
          <a:bodyPr>
            <a:normAutofit/>
          </a:bodyPr>
          <a:lstStyle/>
          <a:p>
            <a:r>
              <a:rPr lang="en-US" spc="300" dirty="0">
                <a:solidFill>
                  <a:schemeClr val="bg1"/>
                </a:solidFill>
                <a:latin typeface="Khmer UI" pitchFamily="34" charset="0"/>
                <a:cs typeface="Khmer UI" pitchFamily="34" charset="0"/>
              </a:rPr>
              <a:t>The Disciple’s Answer</a:t>
            </a:r>
          </a:p>
        </p:txBody>
      </p:sp>
      <p:cxnSp>
        <p:nvCxnSpPr>
          <p:cNvPr id="5" name="Straight Connector 4"/>
          <p:cNvCxnSpPr/>
          <p:nvPr/>
        </p:nvCxnSpPr>
        <p:spPr>
          <a:xfrm>
            <a:off x="533400" y="3429000"/>
            <a:ext cx="800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9100" y="4114800"/>
            <a:ext cx="8305800" cy="2246769"/>
          </a:xfrm>
          <a:prstGeom prst="rect">
            <a:avLst/>
          </a:prstGeom>
          <a:noFill/>
        </p:spPr>
        <p:txBody>
          <a:bodyPr wrap="square" rtlCol="0">
            <a:spAutoFit/>
          </a:bodyPr>
          <a:lstStyle/>
          <a:p>
            <a:r>
              <a:rPr lang="en-US" sz="2800" i="1" dirty="0">
                <a:solidFill>
                  <a:schemeClr val="bg1"/>
                </a:solidFill>
                <a:latin typeface="Khmer UI" pitchFamily="34" charset="0"/>
                <a:cs typeface="Khmer UI" pitchFamily="34" charset="0"/>
              </a:rPr>
              <a:t>But sanctify the Lord God in your hearts, and always be ready to give a defense to everyone who asks you a reason for the hope that is in you, with meekness and fear (1 Peter 3:15)</a:t>
            </a:r>
          </a:p>
          <a:p>
            <a:endParaRPr lang="en-US" sz="2800" i="1" dirty="0">
              <a:solidFill>
                <a:schemeClr val="bg1"/>
              </a:solidFill>
              <a:latin typeface="Khmer UI" pitchFamily="34" charset="0"/>
              <a:cs typeface="Khmer UI" pitchFamily="34" charset="0"/>
            </a:endParaRPr>
          </a:p>
        </p:txBody>
      </p:sp>
    </p:spTree>
    <p:extLst>
      <p:ext uri="{BB962C8B-B14F-4D97-AF65-F5344CB8AC3E}">
        <p14:creationId xmlns:p14="http://schemas.microsoft.com/office/powerpoint/2010/main" val="15622211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An Apologist</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a:buFont typeface="Khmer UI" pitchFamily="34" charset="0"/>
              <a:buChar char="៚"/>
            </a:pPr>
            <a:r>
              <a:rPr lang="en-US" sz="2600" dirty="0">
                <a:latin typeface="Khmer UI" pitchFamily="34" charset="0"/>
                <a:cs typeface="Khmer UI" pitchFamily="34" charset="0"/>
              </a:rPr>
              <a:t>We are to be ready to give a “defense” (1 Pet. 3:15)</a:t>
            </a:r>
          </a:p>
          <a:p>
            <a:pPr>
              <a:buFont typeface="Khmer UI" pitchFamily="34" charset="0"/>
              <a:buChar char="៚"/>
            </a:pPr>
            <a:r>
              <a:rPr lang="en-US" sz="2600" dirty="0">
                <a:latin typeface="Khmer UI" pitchFamily="34" charset="0"/>
                <a:cs typeface="Khmer UI" pitchFamily="34" charset="0"/>
              </a:rPr>
              <a:t>The word “defense” is translated from the Greek word </a:t>
            </a:r>
            <a:r>
              <a:rPr lang="en-US" sz="2600" b="1" i="1" dirty="0" err="1">
                <a:latin typeface="Khmer UI" pitchFamily="34" charset="0"/>
                <a:cs typeface="Khmer UI" pitchFamily="34" charset="0"/>
              </a:rPr>
              <a:t>apologian</a:t>
            </a:r>
            <a:r>
              <a:rPr lang="en-US" sz="2600" dirty="0">
                <a:latin typeface="Khmer UI" pitchFamily="34" charset="0"/>
                <a:cs typeface="Khmer UI" pitchFamily="34" charset="0"/>
              </a:rPr>
              <a:t>, from which we get our English word “apology”</a:t>
            </a:r>
          </a:p>
          <a:p>
            <a:pPr>
              <a:buFont typeface="Khmer UI" pitchFamily="34" charset="0"/>
              <a:buChar char="៚"/>
            </a:pPr>
            <a:r>
              <a:rPr lang="en-US" sz="2600" dirty="0">
                <a:latin typeface="Khmer UI" pitchFamily="34" charset="0"/>
                <a:cs typeface="Khmer UI" pitchFamily="34" charset="0"/>
              </a:rPr>
              <a:t>This Greek word, however, does not convey the idea that Christians are to apologize for their faith</a:t>
            </a:r>
          </a:p>
          <a:p>
            <a:pPr>
              <a:buFont typeface="Khmer UI" pitchFamily="34" charset="0"/>
              <a:buChar char="៚"/>
            </a:pPr>
            <a:r>
              <a:rPr lang="en-US" sz="2600" dirty="0">
                <a:latin typeface="Khmer UI" pitchFamily="34" charset="0"/>
                <a:cs typeface="Khmer UI" pitchFamily="34" charset="0"/>
              </a:rPr>
              <a:t>It means to give a verbal defense, or a speech in one’s defense, as in court </a:t>
            </a:r>
          </a:p>
          <a:p>
            <a:pPr>
              <a:buFont typeface="Khmer UI" pitchFamily="34" charset="0"/>
              <a:buChar char="៚"/>
            </a:pPr>
            <a:r>
              <a:rPr lang="en-US" sz="2600" dirty="0">
                <a:latin typeface="Khmer UI" pitchFamily="34" charset="0"/>
                <a:cs typeface="Khmer UI" pitchFamily="34" charset="0"/>
              </a:rPr>
              <a:t>This Greek term is also found in our English word “apologetics,” which is a branch of theology devoted to defending the evidence that supports Christianity</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917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An Apologist - 1 Peter 3:15</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dirty="0">
                <a:latin typeface="Khmer UI" pitchFamily="34" charset="0"/>
                <a:cs typeface="Khmer UI" pitchFamily="34" charset="0"/>
              </a:rPr>
              <a:t>Sanctify the Lord God in your hearts</a:t>
            </a:r>
          </a:p>
          <a:p>
            <a:pPr lvl="1">
              <a:buFont typeface="Khmer UI" pitchFamily="34" charset="0"/>
              <a:buChar char="៚"/>
            </a:pPr>
            <a:r>
              <a:rPr lang="en-US" dirty="0">
                <a:latin typeface="Khmer UI" pitchFamily="34" charset="0"/>
                <a:cs typeface="Khmer UI" pitchFamily="34" charset="0"/>
              </a:rPr>
              <a:t>We are to give Christ the position of Lord and Master in our hearts</a:t>
            </a:r>
          </a:p>
          <a:p>
            <a:pPr lvl="1">
              <a:buFont typeface="Khmer UI" pitchFamily="34" charset="0"/>
              <a:buChar char="៚"/>
            </a:pPr>
            <a:r>
              <a:rPr lang="en-US" dirty="0">
                <a:latin typeface="Khmer UI" pitchFamily="34" charset="0"/>
                <a:cs typeface="Khmer UI" pitchFamily="34" charset="0"/>
              </a:rPr>
              <a:t>We must believe that His teaching is worth believing, obeying, and defending</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731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An Apologist - 1 Peter 3:15</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2"/>
            </a:pPr>
            <a:r>
              <a:rPr lang="en-US" dirty="0">
                <a:latin typeface="Khmer UI" pitchFamily="34" charset="0"/>
                <a:cs typeface="Khmer UI" pitchFamily="34" charset="0"/>
              </a:rPr>
              <a:t>Always be ready</a:t>
            </a:r>
          </a:p>
          <a:p>
            <a:pPr lvl="1">
              <a:buFont typeface="Khmer UI" pitchFamily="34" charset="0"/>
              <a:buChar char="៚"/>
            </a:pPr>
            <a:r>
              <a:rPr lang="en-US" dirty="0">
                <a:latin typeface="Khmer UI" pitchFamily="34" charset="0"/>
                <a:cs typeface="Khmer UI" pitchFamily="34" charset="0"/>
              </a:rPr>
              <a:t>Readiness requires preparation</a:t>
            </a:r>
          </a:p>
          <a:p>
            <a:pPr lvl="1">
              <a:buFont typeface="Khmer UI" pitchFamily="34" charset="0"/>
              <a:buChar char="៚"/>
            </a:pPr>
            <a:r>
              <a:rPr lang="en-US" dirty="0">
                <a:latin typeface="Khmer UI" pitchFamily="34" charset="0"/>
                <a:cs typeface="Khmer UI" pitchFamily="34" charset="0"/>
              </a:rPr>
              <a:t>We are to study the Word of God (2 Tim. 2:15)</a:t>
            </a:r>
          </a:p>
          <a:p>
            <a:pPr lvl="1">
              <a:buFont typeface="Khmer UI" pitchFamily="34" charset="0"/>
              <a:buChar char="៚"/>
            </a:pPr>
            <a:r>
              <a:rPr lang="en-US" dirty="0">
                <a:latin typeface="Khmer UI" pitchFamily="34" charset="0"/>
                <a:cs typeface="Khmer UI" pitchFamily="34" charset="0"/>
              </a:rPr>
              <a:t>Prepare for and attend Bible classes</a:t>
            </a:r>
          </a:p>
          <a:p>
            <a:pPr lvl="1">
              <a:buFont typeface="Khmer UI" pitchFamily="34" charset="0"/>
              <a:buChar char="៚"/>
            </a:pPr>
            <a:r>
              <a:rPr lang="en-US" dirty="0">
                <a:latin typeface="Khmer UI" pitchFamily="34" charset="0"/>
                <a:cs typeface="Khmer UI" pitchFamily="34" charset="0"/>
              </a:rPr>
              <a:t>Attend worship services, Gospel Meetings, etc.</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32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An Apologist - 1 Peter 3:15</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3"/>
            </a:pPr>
            <a:r>
              <a:rPr lang="en-US" dirty="0">
                <a:latin typeface="Khmer UI" pitchFamily="34" charset="0"/>
                <a:cs typeface="Khmer UI" pitchFamily="34" charset="0"/>
              </a:rPr>
              <a:t>To give a defense</a:t>
            </a:r>
          </a:p>
          <a:p>
            <a:pPr lvl="1">
              <a:buFont typeface="Khmer UI" pitchFamily="34" charset="0"/>
              <a:buChar char="៚"/>
            </a:pPr>
            <a:r>
              <a:rPr lang="en-US" dirty="0">
                <a:latin typeface="Khmer UI" pitchFamily="34" charset="0"/>
                <a:cs typeface="Khmer UI" pitchFamily="34" charset="0"/>
              </a:rPr>
              <a:t>From the word of God</a:t>
            </a:r>
          </a:p>
          <a:p>
            <a:pPr lvl="1">
              <a:buFont typeface="Khmer UI" pitchFamily="34" charset="0"/>
              <a:buChar char="៚"/>
            </a:pPr>
            <a:r>
              <a:rPr lang="en-US" dirty="0">
                <a:latin typeface="Khmer UI" pitchFamily="34" charset="0"/>
                <a:cs typeface="Khmer UI" pitchFamily="34" charset="0"/>
              </a:rPr>
              <a:t>Psalm 119:160</a:t>
            </a:r>
          </a:p>
          <a:p>
            <a:pPr lvl="1">
              <a:buFont typeface="Khmer UI" pitchFamily="34" charset="0"/>
              <a:buChar char="៚"/>
            </a:pPr>
            <a:r>
              <a:rPr lang="en-US" dirty="0">
                <a:latin typeface="Khmer UI" pitchFamily="34" charset="0"/>
                <a:cs typeface="Khmer UI" pitchFamily="34" charset="0"/>
              </a:rPr>
              <a:t>John 17:17</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355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An Apologist - 1 Peter 3:15</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4"/>
            </a:pPr>
            <a:r>
              <a:rPr lang="en-US" dirty="0">
                <a:latin typeface="Khmer UI" pitchFamily="34" charset="0"/>
                <a:cs typeface="Khmer UI" pitchFamily="34" charset="0"/>
              </a:rPr>
              <a:t>To everyone who asks you</a:t>
            </a:r>
          </a:p>
          <a:p>
            <a:pPr lvl="1">
              <a:buFont typeface="Khmer UI" pitchFamily="34" charset="0"/>
              <a:buChar char="៚"/>
            </a:pPr>
            <a:r>
              <a:rPr lang="en-US" dirty="0">
                <a:latin typeface="Khmer UI" pitchFamily="34" charset="0"/>
                <a:cs typeface="Khmer UI" pitchFamily="34" charset="0"/>
              </a:rPr>
              <a:t>We should welcome and appreciate opportunities to defend the gospel and help others come to a knowledge of the truth</a:t>
            </a:r>
          </a:p>
          <a:p>
            <a:pPr lvl="1">
              <a:buFont typeface="Khmer UI" pitchFamily="34" charset="0"/>
              <a:buChar char="៚"/>
            </a:pPr>
            <a:r>
              <a:rPr lang="en-US" dirty="0">
                <a:latin typeface="Khmer UI" pitchFamily="34" charset="0"/>
                <a:cs typeface="Khmer UI" pitchFamily="34" charset="0"/>
              </a:rPr>
              <a:t>However, there are some questions and people who are not deserving of our attention</a:t>
            </a:r>
          </a:p>
          <a:p>
            <a:pPr lvl="1">
              <a:buFont typeface="Khmer UI" pitchFamily="34" charset="0"/>
              <a:buChar char="៚"/>
            </a:pPr>
            <a:r>
              <a:rPr lang="en-US" dirty="0">
                <a:latin typeface="Khmer UI" pitchFamily="34" charset="0"/>
                <a:cs typeface="Khmer UI" pitchFamily="34" charset="0"/>
              </a:rPr>
              <a:t>1 Timothy 6:3-5; 2 Timothy 2:16-18; Titus 3:10-11; Matthew 7:6</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921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An Apologist - 1 Peter 3:15</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5"/>
            </a:pPr>
            <a:r>
              <a:rPr lang="en-US" sz="2800" dirty="0">
                <a:latin typeface="Khmer UI" pitchFamily="34" charset="0"/>
                <a:cs typeface="Khmer UI" pitchFamily="34" charset="0"/>
              </a:rPr>
              <a:t>A reason for the hope that is in you</a:t>
            </a:r>
          </a:p>
          <a:p>
            <a:pPr lvl="1">
              <a:buFont typeface="Khmer UI" pitchFamily="34" charset="0"/>
              <a:buChar char="៚"/>
            </a:pPr>
            <a:r>
              <a:rPr lang="en-US" sz="2400" dirty="0">
                <a:latin typeface="Khmer UI" pitchFamily="34" charset="0"/>
                <a:cs typeface="Khmer UI" pitchFamily="34" charset="0"/>
              </a:rPr>
              <a:t>The existence of God</a:t>
            </a:r>
          </a:p>
          <a:p>
            <a:pPr lvl="1">
              <a:buFont typeface="Khmer UI" pitchFamily="34" charset="0"/>
              <a:buChar char="៚"/>
            </a:pPr>
            <a:r>
              <a:rPr lang="en-US" sz="2400" dirty="0">
                <a:latin typeface="Khmer UI" pitchFamily="34" charset="0"/>
                <a:cs typeface="Khmer UI" pitchFamily="34" charset="0"/>
              </a:rPr>
              <a:t>The resurrection and deity of Christ</a:t>
            </a:r>
          </a:p>
          <a:p>
            <a:pPr lvl="1">
              <a:buFont typeface="Khmer UI" pitchFamily="34" charset="0"/>
              <a:buChar char="៚"/>
            </a:pPr>
            <a:r>
              <a:rPr lang="en-US" sz="2400" dirty="0">
                <a:latin typeface="Khmer UI" pitchFamily="34" charset="0"/>
                <a:cs typeface="Khmer UI" pitchFamily="34" charset="0"/>
              </a:rPr>
              <a:t>The inspiration of the Bible</a:t>
            </a:r>
          </a:p>
          <a:p>
            <a:pPr lvl="1">
              <a:buFont typeface="Khmer UI" pitchFamily="34" charset="0"/>
              <a:buChar char="៚"/>
            </a:pPr>
            <a:r>
              <a:rPr lang="en-US" sz="2400" dirty="0">
                <a:latin typeface="Khmer UI" pitchFamily="34" charset="0"/>
                <a:cs typeface="Khmer UI" pitchFamily="34" charset="0"/>
              </a:rPr>
              <a:t>Why we believe in Heaven and Hell</a:t>
            </a:r>
          </a:p>
          <a:p>
            <a:pPr lvl="1">
              <a:buFont typeface="Khmer UI" pitchFamily="34" charset="0"/>
              <a:buChar char="៚"/>
            </a:pPr>
            <a:r>
              <a:rPr lang="en-US" sz="2400" dirty="0">
                <a:latin typeface="Khmer UI" pitchFamily="34" charset="0"/>
                <a:cs typeface="Khmer UI" pitchFamily="34" charset="0"/>
              </a:rPr>
              <a:t>What one must do in order to be saved</a:t>
            </a:r>
          </a:p>
          <a:p>
            <a:pPr lvl="1">
              <a:buFont typeface="Khmer UI" pitchFamily="34" charset="0"/>
              <a:buChar char="៚"/>
            </a:pPr>
            <a:r>
              <a:rPr lang="en-US" sz="2400" dirty="0">
                <a:latin typeface="Khmer UI" pitchFamily="34" charset="0"/>
                <a:cs typeface="Khmer UI" pitchFamily="34" charset="0"/>
              </a:rPr>
              <a:t>The purpose and method of baptism</a:t>
            </a:r>
          </a:p>
          <a:p>
            <a:pPr lvl="1">
              <a:buFont typeface="Khmer UI" pitchFamily="34" charset="0"/>
              <a:buChar char="៚"/>
            </a:pPr>
            <a:r>
              <a:rPr lang="en-US" sz="2400" dirty="0">
                <a:latin typeface="Khmer UI" pitchFamily="34" charset="0"/>
                <a:cs typeface="Khmer UI" pitchFamily="34" charset="0"/>
              </a:rPr>
              <a:t>Why we reject denominationalism</a:t>
            </a:r>
          </a:p>
          <a:p>
            <a:pPr lvl="1">
              <a:buFont typeface="Khmer UI" pitchFamily="34" charset="0"/>
              <a:buChar char="៚"/>
            </a:pPr>
            <a:r>
              <a:rPr lang="en-US" sz="2400" dirty="0">
                <a:latin typeface="Khmer UI" pitchFamily="34" charset="0"/>
                <a:cs typeface="Khmer UI" pitchFamily="34" charset="0"/>
              </a:rPr>
              <a:t>Why we do not use instrumental music</a:t>
            </a:r>
          </a:p>
          <a:p>
            <a:pPr lvl="1">
              <a:buFont typeface="Khmer UI" pitchFamily="34" charset="0"/>
              <a:buChar char="៚"/>
            </a:pPr>
            <a:r>
              <a:rPr lang="en-US" sz="2400" dirty="0">
                <a:latin typeface="Khmer UI" pitchFamily="34" charset="0"/>
                <a:cs typeface="Khmer UI" pitchFamily="34" charset="0"/>
              </a:rPr>
              <a:t>Why we partake of the Lord’s Supper every Sunday</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10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An Apologist - 1 Peter 3:15</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6"/>
            </a:pPr>
            <a:r>
              <a:rPr lang="en-US" dirty="0">
                <a:latin typeface="Khmer UI" pitchFamily="34" charset="0"/>
                <a:cs typeface="Khmer UI" pitchFamily="34" charset="0"/>
              </a:rPr>
              <a:t>With the proper attitude</a:t>
            </a:r>
          </a:p>
          <a:p>
            <a:pPr lvl="1">
              <a:buFont typeface="Khmer UI" pitchFamily="34" charset="0"/>
              <a:buChar char="៚"/>
            </a:pPr>
            <a:r>
              <a:rPr lang="en-US" dirty="0">
                <a:latin typeface="Khmer UI" pitchFamily="34" charset="0"/>
                <a:cs typeface="Khmer UI" pitchFamily="34" charset="0"/>
              </a:rPr>
              <a:t>Meekness (Eph. 4:15; Col. 4:6)</a:t>
            </a:r>
          </a:p>
          <a:p>
            <a:pPr lvl="1">
              <a:buFont typeface="Khmer UI" pitchFamily="34" charset="0"/>
              <a:buChar char="៚"/>
            </a:pPr>
            <a:r>
              <a:rPr lang="en-US" dirty="0">
                <a:latin typeface="Khmer UI" pitchFamily="34" charset="0"/>
                <a:cs typeface="Khmer UI" pitchFamily="34" charset="0"/>
              </a:rPr>
              <a:t>Fear (Rom. 14:12)</a:t>
            </a:r>
          </a:p>
          <a:p>
            <a:pPr lvl="1">
              <a:buFont typeface="Khmer UI" pitchFamily="34" charset="0"/>
              <a:buChar char="៚"/>
            </a:pPr>
            <a:r>
              <a:rPr lang="en-US" dirty="0">
                <a:latin typeface="Khmer UI" pitchFamily="34" charset="0"/>
                <a:cs typeface="Khmer UI" pitchFamily="34" charset="0"/>
              </a:rPr>
              <a:t>Maintaining a good conscience (1 Pet. 3:16)</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58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38400"/>
            <a:ext cx="9144000" cy="990600"/>
          </a:xfrm>
        </p:spPr>
        <p:txBody>
          <a:bodyPr>
            <a:normAutofit/>
          </a:bodyPr>
          <a:lstStyle/>
          <a:p>
            <a:r>
              <a:rPr lang="en-US" sz="3600" spc="300" dirty="0">
                <a:solidFill>
                  <a:schemeClr val="bg1"/>
                </a:solidFill>
                <a:latin typeface="Khmer UI" pitchFamily="34" charset="0"/>
                <a:cs typeface="Khmer UI" pitchFamily="34" charset="0"/>
              </a:rPr>
              <a:t>LESSON 13: FISHERS OF MEN</a:t>
            </a:r>
          </a:p>
        </p:txBody>
      </p:sp>
      <p:sp>
        <p:nvSpPr>
          <p:cNvPr id="3" name="Subtitle 2"/>
          <p:cNvSpPr>
            <a:spLocks noGrp="1"/>
          </p:cNvSpPr>
          <p:nvPr>
            <p:ph type="subTitle" idx="1"/>
          </p:nvPr>
        </p:nvSpPr>
        <p:spPr>
          <a:xfrm>
            <a:off x="0" y="3429000"/>
            <a:ext cx="9144000" cy="609600"/>
          </a:xfrm>
        </p:spPr>
        <p:txBody>
          <a:bodyPr>
            <a:normAutofit/>
          </a:bodyPr>
          <a:lstStyle/>
          <a:p>
            <a:r>
              <a:rPr lang="en-US" spc="300" dirty="0">
                <a:solidFill>
                  <a:schemeClr val="bg1"/>
                </a:solidFill>
                <a:latin typeface="Khmer UI" pitchFamily="34" charset="0"/>
                <a:cs typeface="Khmer UI" pitchFamily="34" charset="0"/>
              </a:rPr>
              <a:t>The Disciple’s Task</a:t>
            </a:r>
          </a:p>
        </p:txBody>
      </p:sp>
      <p:cxnSp>
        <p:nvCxnSpPr>
          <p:cNvPr id="5" name="Straight Connector 4"/>
          <p:cNvCxnSpPr/>
          <p:nvPr/>
        </p:nvCxnSpPr>
        <p:spPr>
          <a:xfrm>
            <a:off x="533400" y="3429000"/>
            <a:ext cx="800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9100" y="4648200"/>
            <a:ext cx="8305800" cy="954107"/>
          </a:xfrm>
          <a:prstGeom prst="rect">
            <a:avLst/>
          </a:prstGeom>
          <a:noFill/>
        </p:spPr>
        <p:txBody>
          <a:bodyPr wrap="square" rtlCol="0">
            <a:spAutoFit/>
          </a:bodyPr>
          <a:lstStyle/>
          <a:p>
            <a:r>
              <a:rPr lang="en-US" sz="2800" i="1" dirty="0">
                <a:solidFill>
                  <a:schemeClr val="bg1"/>
                </a:solidFill>
                <a:latin typeface="Khmer UI" pitchFamily="34" charset="0"/>
                <a:cs typeface="Khmer UI" pitchFamily="34" charset="0"/>
              </a:rPr>
              <a:t>Follow Me, and I will make you become fishers of men (Mark 1:17)</a:t>
            </a:r>
          </a:p>
        </p:txBody>
      </p:sp>
    </p:spTree>
    <p:extLst>
      <p:ext uri="{BB962C8B-B14F-4D97-AF65-F5344CB8AC3E}">
        <p14:creationId xmlns:p14="http://schemas.microsoft.com/office/powerpoint/2010/main" val="2514427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600" dirty="0">
                <a:latin typeface="Khmer UI" pitchFamily="34" charset="0"/>
                <a:cs typeface="Khmer UI" pitchFamily="34" charset="0"/>
              </a:rPr>
              <a:t>The Vine And The Branches</a:t>
            </a: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2"/>
            </a:pPr>
            <a:r>
              <a:rPr lang="en-US" dirty="0">
                <a:latin typeface="Khmer UI" pitchFamily="34" charset="0"/>
                <a:cs typeface="Khmer UI" pitchFamily="34" charset="0"/>
              </a:rPr>
              <a:t>We will bear fruit</a:t>
            </a:r>
          </a:p>
          <a:p>
            <a:pPr lvl="1">
              <a:buFont typeface="Khmer UI" pitchFamily="34" charset="0"/>
              <a:buChar char="៚"/>
            </a:pPr>
            <a:r>
              <a:rPr lang="en-US" dirty="0">
                <a:latin typeface="Khmer UI" pitchFamily="34" charset="0"/>
                <a:cs typeface="Khmer UI" pitchFamily="34" charset="0"/>
              </a:rPr>
              <a:t>John 15:2</a:t>
            </a:r>
          </a:p>
          <a:p>
            <a:pPr lvl="1">
              <a:buFont typeface="Khmer UI" pitchFamily="34" charset="0"/>
              <a:buChar char="៚"/>
            </a:pPr>
            <a:r>
              <a:rPr lang="en-US" dirty="0">
                <a:latin typeface="Khmer UI" pitchFamily="34" charset="0"/>
                <a:cs typeface="Khmer UI" pitchFamily="34" charset="0"/>
              </a:rPr>
              <a:t>Spiritual growth and maturity (2 Pet. 1:5-8)</a:t>
            </a:r>
          </a:p>
          <a:p>
            <a:pPr lvl="1">
              <a:buFont typeface="Khmer UI" pitchFamily="34" charset="0"/>
              <a:buChar char="៚"/>
            </a:pPr>
            <a:r>
              <a:rPr lang="en-US" dirty="0">
                <a:latin typeface="Khmer UI" pitchFamily="34" charset="0"/>
                <a:cs typeface="Khmer UI" pitchFamily="34" charset="0"/>
              </a:rPr>
              <a:t>Increased talents and opportunities (Matt. 25:14-30)</a:t>
            </a:r>
          </a:p>
          <a:p>
            <a:pPr lvl="1">
              <a:buFont typeface="Khmer UI" pitchFamily="34" charset="0"/>
              <a:buChar char="៚"/>
            </a:pPr>
            <a:r>
              <a:rPr lang="en-US" dirty="0">
                <a:latin typeface="Khmer UI" pitchFamily="34" charset="0"/>
                <a:cs typeface="Khmer UI" pitchFamily="34" charset="0"/>
              </a:rPr>
              <a:t>Good deeds (Matt. 5:16; Eph. 2:10; Tit. 3:14)</a:t>
            </a:r>
          </a:p>
          <a:p>
            <a:pPr lvl="1">
              <a:buFont typeface="Khmer UI" pitchFamily="34" charset="0"/>
              <a:buChar char="៚"/>
            </a:pPr>
            <a:r>
              <a:rPr lang="en-US" dirty="0">
                <a:latin typeface="Khmer UI" pitchFamily="34" charset="0"/>
                <a:cs typeface="Khmer UI" pitchFamily="34" charset="0"/>
              </a:rPr>
              <a:t>Involvement in the work of the gospel (Phil. 4:15-18)</a:t>
            </a:r>
          </a:p>
          <a:p>
            <a:pPr lvl="1">
              <a:buFont typeface="Khmer UI" pitchFamily="34" charset="0"/>
              <a:buChar char="៚"/>
            </a:pPr>
            <a:r>
              <a:rPr lang="en-US" dirty="0">
                <a:latin typeface="Khmer UI" pitchFamily="34" charset="0"/>
                <a:cs typeface="Khmer UI" pitchFamily="34" charset="0"/>
              </a:rPr>
              <a:t>Winning lost souls (Rom. 1:13)</a:t>
            </a:r>
          </a:p>
          <a:p>
            <a:pPr lvl="1">
              <a:buFont typeface="Khmer UI" pitchFamily="34" charset="0"/>
              <a:buChar char="៚"/>
            </a:pPr>
            <a:r>
              <a:rPr lang="en-US" dirty="0">
                <a:latin typeface="Khmer UI" pitchFamily="34" charset="0"/>
                <a:cs typeface="Khmer UI" pitchFamily="34" charset="0"/>
              </a:rPr>
              <a:t>Praise (Heb. 13:15)</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053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Why Become Fishers Of Men?</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dirty="0">
                <a:latin typeface="Khmer UI" pitchFamily="34" charset="0"/>
                <a:cs typeface="Khmer UI" pitchFamily="34" charset="0"/>
              </a:rPr>
              <a:t>Because we are following Jesus</a:t>
            </a:r>
          </a:p>
          <a:p>
            <a:pPr lvl="1">
              <a:buFont typeface="Khmer UI" pitchFamily="34" charset="0"/>
              <a:buChar char="៚"/>
            </a:pPr>
            <a:r>
              <a:rPr lang="en-US" dirty="0">
                <a:latin typeface="Khmer UI" pitchFamily="34" charset="0"/>
                <a:cs typeface="Khmer UI" pitchFamily="34" charset="0"/>
              </a:rPr>
              <a:t>Jesus came to seek and to save the lost              (Luke 19:10)</a:t>
            </a:r>
          </a:p>
          <a:p>
            <a:pPr lvl="1">
              <a:buFont typeface="Khmer UI" pitchFamily="34" charset="0"/>
              <a:buChar char="៚"/>
            </a:pPr>
            <a:r>
              <a:rPr lang="en-US" dirty="0">
                <a:latin typeface="Khmer UI" pitchFamily="34" charset="0"/>
                <a:cs typeface="Khmer UI" pitchFamily="34" charset="0"/>
              </a:rPr>
              <a:t>We are to join Him in this important work</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342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Why Become Fishers Of Men?</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2"/>
            </a:pPr>
            <a:r>
              <a:rPr lang="en-US" dirty="0">
                <a:latin typeface="Khmer UI" pitchFamily="34" charset="0"/>
                <a:cs typeface="Khmer UI" pitchFamily="34" charset="0"/>
              </a:rPr>
              <a:t>Gives us a sense of purpose</a:t>
            </a:r>
          </a:p>
          <a:p>
            <a:pPr lvl="1">
              <a:buFont typeface="Khmer UI" pitchFamily="34" charset="0"/>
              <a:buChar char="៚"/>
            </a:pPr>
            <a:r>
              <a:rPr lang="en-US" dirty="0">
                <a:latin typeface="Khmer UI" pitchFamily="34" charset="0"/>
                <a:cs typeface="Khmer UI" pitchFamily="34" charset="0"/>
              </a:rPr>
              <a:t>When disciples make more disciples, they are fulfilling their purpose (Matt. 28:19-20)</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676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Why Become Fishers Of Men?</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3"/>
            </a:pPr>
            <a:r>
              <a:rPr lang="en-US" dirty="0">
                <a:latin typeface="Khmer UI" pitchFamily="34" charset="0"/>
                <a:cs typeface="Khmer UI" pitchFamily="34" charset="0"/>
              </a:rPr>
              <a:t>It will please our Master</a:t>
            </a:r>
          </a:p>
          <a:p>
            <a:pPr lvl="1">
              <a:buFont typeface="Khmer UI" pitchFamily="34" charset="0"/>
              <a:buChar char="៚"/>
            </a:pPr>
            <a:r>
              <a:rPr lang="en-US" dirty="0">
                <a:latin typeface="Khmer UI" pitchFamily="34" charset="0"/>
                <a:cs typeface="Khmer UI" pitchFamily="34" charset="0"/>
              </a:rPr>
              <a:t>2 Corinthians 5:9</a:t>
            </a:r>
          </a:p>
          <a:p>
            <a:pPr lvl="1">
              <a:buFont typeface="Khmer UI" pitchFamily="34" charset="0"/>
              <a:buChar char="៚"/>
            </a:pPr>
            <a:r>
              <a:rPr lang="en-US" dirty="0">
                <a:latin typeface="Khmer UI" pitchFamily="34" charset="0"/>
                <a:cs typeface="Khmer UI" pitchFamily="34" charset="0"/>
              </a:rPr>
              <a:t>God wants all men to be saved and to come to a knowledge of the truth (1 Tim. 2:3-4)</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71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Why Become Fishers Of Men?</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4"/>
            </a:pPr>
            <a:r>
              <a:rPr lang="en-US" dirty="0">
                <a:latin typeface="Khmer UI" pitchFamily="34" charset="0"/>
                <a:cs typeface="Khmer UI" pitchFamily="34" charset="0"/>
              </a:rPr>
              <a:t>Because there is a great need</a:t>
            </a:r>
          </a:p>
          <a:p>
            <a:pPr lvl="1">
              <a:buFont typeface="Khmer UI" pitchFamily="34" charset="0"/>
              <a:buChar char="៚"/>
            </a:pPr>
            <a:r>
              <a:rPr lang="en-US" dirty="0">
                <a:latin typeface="Khmer UI" pitchFamily="34" charset="0"/>
                <a:cs typeface="Khmer UI" pitchFamily="34" charset="0"/>
              </a:rPr>
              <a:t>Matthew 9:35-38</a:t>
            </a:r>
          </a:p>
          <a:p>
            <a:pPr lvl="1">
              <a:buFont typeface="Khmer UI" pitchFamily="34" charset="0"/>
              <a:buChar char="៚"/>
            </a:pPr>
            <a:r>
              <a:rPr lang="en-US" dirty="0">
                <a:latin typeface="Khmer UI" pitchFamily="34" charset="0"/>
                <a:cs typeface="Khmer UI" pitchFamily="34" charset="0"/>
              </a:rPr>
              <a:t>Isaiah 6:8</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815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Why Become Fishers Of Men?</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5"/>
            </a:pPr>
            <a:r>
              <a:rPr lang="en-US" dirty="0">
                <a:latin typeface="Khmer UI" pitchFamily="34" charset="0"/>
                <a:cs typeface="Khmer UI" pitchFamily="34" charset="0"/>
              </a:rPr>
              <a:t>Because it is the right thing to do</a:t>
            </a:r>
          </a:p>
          <a:p>
            <a:pPr lvl="1">
              <a:buFont typeface="Khmer UI" pitchFamily="34" charset="0"/>
              <a:buChar char="៚"/>
            </a:pPr>
            <a:r>
              <a:rPr lang="en-US" dirty="0">
                <a:latin typeface="Khmer UI" pitchFamily="34" charset="0"/>
                <a:cs typeface="Khmer UI" pitchFamily="34" charset="0"/>
              </a:rPr>
              <a:t>2 Kings 7:3-10</a:t>
            </a:r>
          </a:p>
          <a:p>
            <a:pPr lvl="1">
              <a:buFont typeface="Khmer UI" pitchFamily="34" charset="0"/>
              <a:buChar char="៚"/>
            </a:pPr>
            <a:r>
              <a:rPr lang="en-US" dirty="0">
                <a:latin typeface="Khmer UI" pitchFamily="34" charset="0"/>
                <a:cs typeface="Khmer UI" pitchFamily="34" charset="0"/>
              </a:rPr>
              <a:t>Psalm 32:1-2</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221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Why Become Fishers Of Men?</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6"/>
            </a:pPr>
            <a:r>
              <a:rPr lang="en-US" dirty="0">
                <a:latin typeface="Khmer UI" pitchFamily="34" charset="0"/>
                <a:cs typeface="Khmer UI" pitchFamily="34" charset="0"/>
              </a:rPr>
              <a:t>Because it is our duty</a:t>
            </a:r>
          </a:p>
          <a:p>
            <a:pPr lvl="1">
              <a:buFont typeface="Khmer UI" pitchFamily="34" charset="0"/>
              <a:buChar char="៚"/>
            </a:pPr>
            <a:r>
              <a:rPr lang="en-US" dirty="0">
                <a:latin typeface="Khmer UI" pitchFamily="34" charset="0"/>
                <a:cs typeface="Khmer UI" pitchFamily="34" charset="0"/>
              </a:rPr>
              <a:t>Luke 17:10</a:t>
            </a:r>
          </a:p>
          <a:p>
            <a:pPr lvl="1">
              <a:buFont typeface="Khmer UI" pitchFamily="34" charset="0"/>
              <a:buChar char="៚"/>
            </a:pPr>
            <a:r>
              <a:rPr lang="en-US" dirty="0">
                <a:latin typeface="Khmer UI" pitchFamily="34" charset="0"/>
                <a:cs typeface="Khmer UI" pitchFamily="34" charset="0"/>
              </a:rPr>
              <a:t>Ezekiel 33:1-9</a:t>
            </a:r>
          </a:p>
          <a:p>
            <a:pPr lvl="1">
              <a:buFont typeface="Khmer UI" pitchFamily="34" charset="0"/>
              <a:buChar char="៚"/>
            </a:pPr>
            <a:r>
              <a:rPr lang="en-US" dirty="0">
                <a:latin typeface="Khmer UI" pitchFamily="34" charset="0"/>
                <a:cs typeface="Khmer UI" pitchFamily="34" charset="0"/>
              </a:rPr>
              <a:t>2 Corinthians 5:9-11</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75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Why Become Fishers Of Men?</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7"/>
            </a:pPr>
            <a:r>
              <a:rPr lang="en-US" dirty="0">
                <a:latin typeface="Khmer UI" pitchFamily="34" charset="0"/>
                <a:cs typeface="Khmer UI" pitchFamily="34" charset="0"/>
              </a:rPr>
              <a:t>For the joy of saving souls</a:t>
            </a:r>
          </a:p>
          <a:p>
            <a:pPr lvl="1">
              <a:buFont typeface="Khmer UI" pitchFamily="34" charset="0"/>
              <a:buChar char="៚"/>
            </a:pPr>
            <a:r>
              <a:rPr lang="en-US" dirty="0">
                <a:latin typeface="Khmer UI" pitchFamily="34" charset="0"/>
                <a:cs typeface="Khmer UI" pitchFamily="34" charset="0"/>
              </a:rPr>
              <a:t>Luke 15:7, 10, 32</a:t>
            </a:r>
          </a:p>
          <a:p>
            <a:pPr lvl="1">
              <a:buFont typeface="Khmer UI" pitchFamily="34" charset="0"/>
              <a:buChar char="៚"/>
            </a:pPr>
            <a:r>
              <a:rPr lang="en-US" dirty="0">
                <a:latin typeface="Khmer UI" pitchFamily="34" charset="0"/>
                <a:cs typeface="Khmer UI" pitchFamily="34" charset="0"/>
              </a:rPr>
              <a:t>Acts 15:3</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195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Why Become Fishers Of Men?</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dirty="0">
                <a:latin typeface="Khmer UI" pitchFamily="34" charset="0"/>
                <a:cs typeface="Khmer UI" pitchFamily="34" charset="0"/>
              </a:rPr>
              <a:t>Because we are following Jesus</a:t>
            </a:r>
          </a:p>
          <a:p>
            <a:pPr marL="514350" indent="-514350">
              <a:buFont typeface="+mj-lt"/>
              <a:buAutoNum type="arabicPeriod"/>
            </a:pPr>
            <a:r>
              <a:rPr lang="en-US" dirty="0">
                <a:latin typeface="Khmer UI" pitchFamily="34" charset="0"/>
                <a:cs typeface="Khmer UI" pitchFamily="34" charset="0"/>
              </a:rPr>
              <a:t>Because it gives us a sense of purpose</a:t>
            </a:r>
          </a:p>
          <a:p>
            <a:pPr marL="514350" indent="-514350">
              <a:buFont typeface="+mj-lt"/>
              <a:buAutoNum type="arabicPeriod"/>
            </a:pPr>
            <a:r>
              <a:rPr lang="en-US" dirty="0">
                <a:latin typeface="Khmer UI" pitchFamily="34" charset="0"/>
                <a:cs typeface="Khmer UI" pitchFamily="34" charset="0"/>
              </a:rPr>
              <a:t>Because it will please our Master</a:t>
            </a:r>
          </a:p>
          <a:p>
            <a:pPr marL="514350" indent="-514350">
              <a:buFont typeface="+mj-lt"/>
              <a:buAutoNum type="arabicPeriod"/>
            </a:pPr>
            <a:r>
              <a:rPr lang="en-US" dirty="0">
                <a:latin typeface="Khmer UI" pitchFamily="34" charset="0"/>
                <a:cs typeface="Khmer UI" pitchFamily="34" charset="0"/>
              </a:rPr>
              <a:t>Because there is a great need</a:t>
            </a:r>
          </a:p>
          <a:p>
            <a:pPr marL="514350" indent="-514350">
              <a:buFont typeface="+mj-lt"/>
              <a:buAutoNum type="arabicPeriod"/>
            </a:pPr>
            <a:r>
              <a:rPr lang="en-US" dirty="0">
                <a:latin typeface="Khmer UI" pitchFamily="34" charset="0"/>
                <a:cs typeface="Khmer UI" pitchFamily="34" charset="0"/>
              </a:rPr>
              <a:t>Because it is the right thing to do</a:t>
            </a:r>
          </a:p>
          <a:p>
            <a:pPr marL="514350" indent="-514350">
              <a:buFont typeface="+mj-lt"/>
              <a:buAutoNum type="arabicPeriod"/>
            </a:pPr>
            <a:r>
              <a:rPr lang="en-US" dirty="0">
                <a:latin typeface="Khmer UI" pitchFamily="34" charset="0"/>
                <a:cs typeface="Khmer UI" pitchFamily="34" charset="0"/>
              </a:rPr>
              <a:t>Because it is our duty</a:t>
            </a:r>
          </a:p>
          <a:p>
            <a:pPr marL="514350" indent="-514350">
              <a:buFont typeface="+mj-lt"/>
              <a:buAutoNum type="arabicPeriod"/>
            </a:pPr>
            <a:r>
              <a:rPr lang="en-US" dirty="0">
                <a:latin typeface="Khmer UI" pitchFamily="34" charset="0"/>
                <a:cs typeface="Khmer UI" pitchFamily="34" charset="0"/>
              </a:rPr>
              <a:t>For the joy of saving souls</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87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600" dirty="0">
                <a:latin typeface="Khmer UI" pitchFamily="34" charset="0"/>
                <a:cs typeface="Khmer UI" pitchFamily="34" charset="0"/>
              </a:rPr>
              <a:t>The Vine And The Branches</a:t>
            </a: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3"/>
            </a:pPr>
            <a:r>
              <a:rPr lang="en-US" dirty="0">
                <a:latin typeface="Khmer UI" pitchFamily="34" charset="0"/>
                <a:cs typeface="Khmer UI" pitchFamily="34" charset="0"/>
              </a:rPr>
              <a:t>We will be pruned to bear more fruit</a:t>
            </a:r>
          </a:p>
          <a:p>
            <a:pPr lvl="1">
              <a:buFont typeface="Khmer UI" pitchFamily="34" charset="0"/>
              <a:buChar char="៚"/>
            </a:pPr>
            <a:r>
              <a:rPr lang="en-US" dirty="0">
                <a:latin typeface="Khmer UI" pitchFamily="34" charset="0"/>
                <a:cs typeface="Khmer UI" pitchFamily="34" charset="0"/>
              </a:rPr>
              <a:t>John 15:2-3</a:t>
            </a:r>
          </a:p>
          <a:p>
            <a:pPr lvl="1">
              <a:buFont typeface="Khmer UI" pitchFamily="34" charset="0"/>
              <a:buChar char="៚"/>
            </a:pPr>
            <a:r>
              <a:rPr lang="en-US" dirty="0">
                <a:latin typeface="Khmer UI" pitchFamily="34" charset="0"/>
                <a:cs typeface="Khmer UI" pitchFamily="34" charset="0"/>
              </a:rPr>
              <a:t>Psalm 119:9</a:t>
            </a:r>
          </a:p>
          <a:p>
            <a:pPr lvl="1">
              <a:buFont typeface="Khmer UI" pitchFamily="34" charset="0"/>
              <a:buChar char="៚"/>
            </a:pPr>
            <a:r>
              <a:rPr lang="en-US" dirty="0">
                <a:latin typeface="Khmer UI" pitchFamily="34" charset="0"/>
                <a:cs typeface="Khmer UI" pitchFamily="34" charset="0"/>
              </a:rPr>
              <a:t>Hebrews 12:10-11</a:t>
            </a:r>
          </a:p>
          <a:p>
            <a:pPr lvl="1">
              <a:buFont typeface="Khmer UI" pitchFamily="34" charset="0"/>
              <a:buChar char="៚"/>
            </a:pPr>
            <a:r>
              <a:rPr lang="en-US" dirty="0">
                <a:latin typeface="Khmer UI" pitchFamily="34" charset="0"/>
                <a:cs typeface="Khmer UI" pitchFamily="34" charset="0"/>
              </a:rPr>
              <a:t>James 1:2-4; Romans 5:3-4</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309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600" dirty="0">
                <a:latin typeface="Khmer UI" pitchFamily="34" charset="0"/>
                <a:cs typeface="Khmer UI" pitchFamily="34" charset="0"/>
              </a:rPr>
              <a:t>The Vine And The Branches</a:t>
            </a: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4"/>
            </a:pPr>
            <a:r>
              <a:rPr lang="en-US" dirty="0">
                <a:latin typeface="Khmer UI" pitchFamily="34" charset="0"/>
                <a:cs typeface="Khmer UI" pitchFamily="34" charset="0"/>
              </a:rPr>
              <a:t>We will remain connected to the life-giving vine</a:t>
            </a:r>
          </a:p>
          <a:p>
            <a:pPr lvl="1">
              <a:buFont typeface="Khmer UI" pitchFamily="34" charset="0"/>
              <a:buChar char="៚"/>
            </a:pPr>
            <a:r>
              <a:rPr lang="en-US" dirty="0">
                <a:latin typeface="Khmer UI" pitchFamily="34" charset="0"/>
                <a:cs typeface="Khmer UI" pitchFamily="34" charset="0"/>
              </a:rPr>
              <a:t>John 15:4-5</a:t>
            </a:r>
          </a:p>
          <a:p>
            <a:pPr lvl="1">
              <a:buFont typeface="Khmer UI" pitchFamily="34" charset="0"/>
              <a:buChar char="៚"/>
            </a:pPr>
            <a:r>
              <a:rPr lang="en-US" dirty="0">
                <a:latin typeface="Khmer UI" pitchFamily="34" charset="0"/>
                <a:cs typeface="Khmer UI" pitchFamily="34" charset="0"/>
              </a:rPr>
              <a:t>Failure to abide in Christ and produce fruit invites disaster (vs. 2, 6; Matt. 13:40-42; Rev. 20:14-15) </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175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600" dirty="0">
                <a:latin typeface="Khmer UI" pitchFamily="34" charset="0"/>
                <a:cs typeface="Khmer UI" pitchFamily="34" charset="0"/>
              </a:rPr>
              <a:t>The Vine And The Branches</a:t>
            </a: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5"/>
            </a:pPr>
            <a:r>
              <a:rPr lang="en-US" dirty="0">
                <a:latin typeface="Khmer UI" pitchFamily="34" charset="0"/>
                <a:cs typeface="Khmer UI" pitchFamily="34" charset="0"/>
              </a:rPr>
              <a:t>Our prayers will be answered</a:t>
            </a:r>
          </a:p>
          <a:p>
            <a:pPr lvl="1">
              <a:buFont typeface="Khmer UI" pitchFamily="34" charset="0"/>
              <a:buChar char="៚"/>
            </a:pPr>
            <a:r>
              <a:rPr lang="en-US" dirty="0">
                <a:latin typeface="Khmer UI" pitchFamily="34" charset="0"/>
                <a:cs typeface="Khmer UI" pitchFamily="34" charset="0"/>
              </a:rPr>
              <a:t>John 15:7</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577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600" dirty="0">
                <a:latin typeface="Khmer UI" pitchFamily="34" charset="0"/>
                <a:cs typeface="Khmer UI" pitchFamily="34" charset="0"/>
              </a:rPr>
              <a:t>The Vine And The Branches</a:t>
            </a: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6"/>
            </a:pPr>
            <a:r>
              <a:rPr lang="en-US" dirty="0">
                <a:latin typeface="Khmer UI" pitchFamily="34" charset="0"/>
                <a:cs typeface="Khmer UI" pitchFamily="34" charset="0"/>
              </a:rPr>
              <a:t>We will glorify God</a:t>
            </a:r>
          </a:p>
          <a:p>
            <a:pPr lvl="1">
              <a:buFont typeface="Khmer UI" pitchFamily="34" charset="0"/>
              <a:buChar char="៚"/>
            </a:pPr>
            <a:r>
              <a:rPr lang="en-US" dirty="0">
                <a:latin typeface="Khmer UI" pitchFamily="34" charset="0"/>
                <a:cs typeface="Khmer UI" pitchFamily="34" charset="0"/>
              </a:rPr>
              <a:t>John 15:8</a:t>
            </a:r>
          </a:p>
          <a:p>
            <a:pPr lvl="1">
              <a:buFont typeface="Khmer UI" pitchFamily="34" charset="0"/>
              <a:buChar char="៚"/>
            </a:pPr>
            <a:r>
              <a:rPr lang="en-US" dirty="0">
                <a:latin typeface="Khmer UI" pitchFamily="34" charset="0"/>
                <a:cs typeface="Khmer UI" pitchFamily="34" charset="0"/>
              </a:rPr>
              <a:t>Matthew 5:16</a:t>
            </a:r>
          </a:p>
          <a:p>
            <a:pPr lvl="1">
              <a:buFont typeface="Khmer UI" pitchFamily="34" charset="0"/>
              <a:buChar char="៚"/>
            </a:pPr>
            <a:r>
              <a:rPr lang="en-US" dirty="0">
                <a:latin typeface="Khmer UI" pitchFamily="34" charset="0"/>
                <a:cs typeface="Khmer UI" pitchFamily="34" charset="0"/>
              </a:rPr>
              <a:t>1 Corinthians 10:31</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724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3003</TotalTime>
  <Words>2323</Words>
  <Application>Microsoft Office PowerPoint</Application>
  <PresentationFormat>On-screen Show (4:3)</PresentationFormat>
  <Paragraphs>276</Paragraphs>
  <Slides>57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Arial</vt:lpstr>
      <vt:lpstr>Calibri</vt:lpstr>
      <vt:lpstr>Khmer UI</vt:lpstr>
      <vt:lpstr>Office Theme</vt:lpstr>
      <vt:lpstr>PowerPoint Presentation</vt:lpstr>
      <vt:lpstr>LESSON 5: THE VINE AND THE BRANCHES</vt:lpstr>
      <vt:lpstr>The Vine And The Branches</vt:lpstr>
      <vt:lpstr>The Vine And The Branches</vt:lpstr>
      <vt:lpstr>The Vine And The Branches</vt:lpstr>
      <vt:lpstr>The Vine And The Branches</vt:lpstr>
      <vt:lpstr>The Vine And The Branches</vt:lpstr>
      <vt:lpstr>The Vine And The Branches</vt:lpstr>
      <vt:lpstr>The Vine And The Branches</vt:lpstr>
      <vt:lpstr>The Vine And The Branches</vt:lpstr>
      <vt:lpstr>LESSON 6: A CHILD OF GOD</vt:lpstr>
      <vt:lpstr>A Child Of God</vt:lpstr>
      <vt:lpstr>The Blessings Of Being A Child Of God</vt:lpstr>
      <vt:lpstr>The Responsibilities Of Being A Child Of God</vt:lpstr>
      <vt:lpstr>The Responsibilities Of Being A Child Of God</vt:lpstr>
      <vt:lpstr>LESSON 7: A MEMBER OF THE BODY</vt:lpstr>
      <vt:lpstr>The Church Is The Body Of Christ</vt:lpstr>
      <vt:lpstr>The Benefits Of Being In The Body</vt:lpstr>
      <vt:lpstr>Responsibilities Of Being In The Body</vt:lpstr>
      <vt:lpstr>Diversity, Yet Equality</vt:lpstr>
      <vt:lpstr>LESSON 8: “MY BROTHER’S KEEPER”</vt:lpstr>
      <vt:lpstr>Obligations We Have Toward Our Brethren</vt:lpstr>
      <vt:lpstr>Obligations We Have Toward Our Brethren</vt:lpstr>
      <vt:lpstr>LESSON 9: A SERVANT</vt:lpstr>
      <vt:lpstr>A Unique Role For A Servant</vt:lpstr>
      <vt:lpstr>Why Take On The Role Of A Servant</vt:lpstr>
      <vt:lpstr>How To Be A Good Servant</vt:lpstr>
      <vt:lpstr>How To Be A Good Servant</vt:lpstr>
      <vt:lpstr>How To Be A Good Servant</vt:lpstr>
      <vt:lpstr>How To Be A Good Servant</vt:lpstr>
      <vt:lpstr>How To Be A Good Servant</vt:lpstr>
      <vt:lpstr>LESSON 10: STANGERS AND PILGRIMS</vt:lpstr>
      <vt:lpstr>What Are Strangers And Pilgrims?</vt:lpstr>
      <vt:lpstr>What Makes Us Strangers And Pilgrims?</vt:lpstr>
      <vt:lpstr>What Does It Take  To Live Like Strangers And Pilgrims?</vt:lpstr>
      <vt:lpstr>LESSON 11: SALT AND LIGHT</vt:lpstr>
      <vt:lpstr>The Disciple’s Influence</vt:lpstr>
      <vt:lpstr>Salt</vt:lpstr>
      <vt:lpstr>Light</vt:lpstr>
      <vt:lpstr>Maintaining Our Influence</vt:lpstr>
      <vt:lpstr>LESSON 12: AN APOLOGIST</vt:lpstr>
      <vt:lpstr>An Apologist</vt:lpstr>
      <vt:lpstr>An Apologist - 1 Peter 3:15</vt:lpstr>
      <vt:lpstr>An Apologist - 1 Peter 3:15</vt:lpstr>
      <vt:lpstr>An Apologist - 1 Peter 3:15</vt:lpstr>
      <vt:lpstr>An Apologist - 1 Peter 3:15</vt:lpstr>
      <vt:lpstr>An Apologist - 1 Peter 3:15</vt:lpstr>
      <vt:lpstr>An Apologist - 1 Peter 3:15</vt:lpstr>
      <vt:lpstr>LESSON 13: FISHERS OF MEN</vt:lpstr>
      <vt:lpstr>Why Become Fishers Of Men?</vt:lpstr>
      <vt:lpstr>Why Become Fishers Of Men?</vt:lpstr>
      <vt:lpstr>Why Become Fishers Of Men?</vt:lpstr>
      <vt:lpstr>Why Become Fishers Of Men?</vt:lpstr>
      <vt:lpstr>Why Become Fishers Of Men?</vt:lpstr>
      <vt:lpstr>Why Become Fishers Of Men?</vt:lpstr>
      <vt:lpstr>Why Become Fishers Of Men?</vt:lpstr>
      <vt:lpstr>Why Become Fishers Of Men?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Steve-PC</dc:creator>
  <cp:lastModifiedBy>Randy Garrett</cp:lastModifiedBy>
  <cp:revision>45</cp:revision>
  <dcterms:created xsi:type="dcterms:W3CDTF">2012-08-09T15:38:20Z</dcterms:created>
  <dcterms:modified xsi:type="dcterms:W3CDTF">2023-01-08T17:25:27Z</dcterms:modified>
</cp:coreProperties>
</file>