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6" r:id="rId9"/>
    <p:sldId id="263" r:id="rId10"/>
    <p:sldId id="265" r:id="rId11"/>
    <p:sldId id="267" r:id="rId12"/>
    <p:sldId id="268" r:id="rId13"/>
    <p:sldId id="269" r:id="rId14"/>
  </p:sldIdLst>
  <p:sldSz cx="9144000" cy="6858000" type="screen4x3"/>
  <p:notesSz cx="6858000" cy="9144000"/>
  <p:embeddedFontLst>
    <p:embeddedFont>
      <p:font typeface="Rockwell Condensed" pitchFamily="18" charset="0"/>
      <p:regular r:id="rId16"/>
      <p:bold r:id="rId17"/>
    </p:embeddedFont>
    <p:embeddedFont>
      <p:font typeface="Georgia" pitchFamily="18" charset="0"/>
      <p:regular r:id="rId18"/>
      <p:bold r:id="rId19"/>
      <p:italic r:id="rId20"/>
      <p:boldItalic r:id="rId21"/>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73C07"/>
    <a:srgbClr val="6C5C0A"/>
    <a:srgbClr val="825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7043" autoAdjust="0"/>
  </p:normalViewPr>
  <p:slideViewPr>
    <p:cSldViewPr>
      <p:cViewPr varScale="1">
        <p:scale>
          <a:sx n="65" d="100"/>
          <a:sy n="65" d="100"/>
        </p:scale>
        <p:origin x="-1452" y="-96"/>
      </p:cViewPr>
      <p:guideLst>
        <p:guide orient="horz" pos="2160"/>
        <p:guide pos="2880"/>
      </p:guideLst>
    </p:cSldViewPr>
  </p:slideViewPr>
  <p:outlineViewPr>
    <p:cViewPr>
      <p:scale>
        <a:sx n="33" d="100"/>
        <a:sy n="33" d="100"/>
      </p:scale>
      <p:origin x="0" y="55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63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740A986-EF77-48E9-8134-44E83850C2B8}" type="slidenum">
              <a:rPr lang="en-US"/>
              <a:pPr/>
              <a:t>‹#›</a:t>
            </a:fld>
            <a:endParaRPr lang="en-US"/>
          </a:p>
        </p:txBody>
      </p:sp>
    </p:spTree>
    <p:extLst>
      <p:ext uri="{BB962C8B-B14F-4D97-AF65-F5344CB8AC3E}">
        <p14:creationId xmlns:p14="http://schemas.microsoft.com/office/powerpoint/2010/main" val="25229637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3F6E8B-981B-4EC8-8EC3-DD0C46C0ABF2}" type="slidenum">
              <a:rPr lang="en-US"/>
              <a:pPr/>
              <a:t>13</a:t>
            </a:fld>
            <a:endParaRPr 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C6DB14-712D-4EC9-9037-68BC7262DC0D}" type="slidenum">
              <a:rPr lang="en-US"/>
              <a:pPr/>
              <a:t>‹#›</a:t>
            </a:fld>
            <a:endParaRPr lang="en-US"/>
          </a:p>
        </p:txBody>
      </p:sp>
    </p:spTree>
    <p:extLst>
      <p:ext uri="{BB962C8B-B14F-4D97-AF65-F5344CB8AC3E}">
        <p14:creationId xmlns:p14="http://schemas.microsoft.com/office/powerpoint/2010/main" val="416799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79FAB8-6121-428C-B780-2818733606C8}" type="slidenum">
              <a:rPr lang="en-US"/>
              <a:pPr/>
              <a:t>‹#›</a:t>
            </a:fld>
            <a:endParaRPr lang="en-US"/>
          </a:p>
        </p:txBody>
      </p:sp>
    </p:spTree>
    <p:extLst>
      <p:ext uri="{BB962C8B-B14F-4D97-AF65-F5344CB8AC3E}">
        <p14:creationId xmlns:p14="http://schemas.microsoft.com/office/powerpoint/2010/main" val="4142310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38AB9E-8ED7-42F9-A005-DFE9664518CF}" type="slidenum">
              <a:rPr lang="en-US"/>
              <a:pPr/>
              <a:t>‹#›</a:t>
            </a:fld>
            <a:endParaRPr lang="en-US"/>
          </a:p>
        </p:txBody>
      </p:sp>
    </p:spTree>
    <p:extLst>
      <p:ext uri="{BB962C8B-B14F-4D97-AF65-F5344CB8AC3E}">
        <p14:creationId xmlns:p14="http://schemas.microsoft.com/office/powerpoint/2010/main" val="442996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902AF8-8067-44BD-89ED-25A4DFD12985}" type="slidenum">
              <a:rPr lang="en-US"/>
              <a:pPr/>
              <a:t>‹#›</a:t>
            </a:fld>
            <a:endParaRPr lang="en-US"/>
          </a:p>
        </p:txBody>
      </p:sp>
    </p:spTree>
    <p:extLst>
      <p:ext uri="{BB962C8B-B14F-4D97-AF65-F5344CB8AC3E}">
        <p14:creationId xmlns:p14="http://schemas.microsoft.com/office/powerpoint/2010/main" val="3179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49AE0B-D4CD-4E6F-9EEC-C2BD3C509CB9}" type="slidenum">
              <a:rPr lang="en-US"/>
              <a:pPr/>
              <a:t>‹#›</a:t>
            </a:fld>
            <a:endParaRPr lang="en-US"/>
          </a:p>
        </p:txBody>
      </p:sp>
    </p:spTree>
    <p:extLst>
      <p:ext uri="{BB962C8B-B14F-4D97-AF65-F5344CB8AC3E}">
        <p14:creationId xmlns:p14="http://schemas.microsoft.com/office/powerpoint/2010/main" val="385194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932F7E-5DD7-4B86-9E9B-AD4E9F97211D}" type="slidenum">
              <a:rPr lang="en-US"/>
              <a:pPr/>
              <a:t>‹#›</a:t>
            </a:fld>
            <a:endParaRPr lang="en-US"/>
          </a:p>
        </p:txBody>
      </p:sp>
    </p:spTree>
    <p:extLst>
      <p:ext uri="{BB962C8B-B14F-4D97-AF65-F5344CB8AC3E}">
        <p14:creationId xmlns:p14="http://schemas.microsoft.com/office/powerpoint/2010/main" val="943998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2E5A38C-D50D-4E4E-8132-20C6F231090F}" type="slidenum">
              <a:rPr lang="en-US"/>
              <a:pPr/>
              <a:t>‹#›</a:t>
            </a:fld>
            <a:endParaRPr lang="en-US"/>
          </a:p>
        </p:txBody>
      </p:sp>
    </p:spTree>
    <p:extLst>
      <p:ext uri="{BB962C8B-B14F-4D97-AF65-F5344CB8AC3E}">
        <p14:creationId xmlns:p14="http://schemas.microsoft.com/office/powerpoint/2010/main" val="26478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41D554D-5104-43CF-B825-1670A9C535EB}" type="slidenum">
              <a:rPr lang="en-US"/>
              <a:pPr/>
              <a:t>‹#›</a:t>
            </a:fld>
            <a:endParaRPr lang="en-US"/>
          </a:p>
        </p:txBody>
      </p:sp>
    </p:spTree>
    <p:extLst>
      <p:ext uri="{BB962C8B-B14F-4D97-AF65-F5344CB8AC3E}">
        <p14:creationId xmlns:p14="http://schemas.microsoft.com/office/powerpoint/2010/main" val="3177337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6AE8233-24FB-4BCC-9D7D-A095048DB4C0}" type="slidenum">
              <a:rPr lang="en-US"/>
              <a:pPr/>
              <a:t>‹#›</a:t>
            </a:fld>
            <a:endParaRPr lang="en-US"/>
          </a:p>
        </p:txBody>
      </p:sp>
    </p:spTree>
    <p:extLst>
      <p:ext uri="{BB962C8B-B14F-4D97-AF65-F5344CB8AC3E}">
        <p14:creationId xmlns:p14="http://schemas.microsoft.com/office/powerpoint/2010/main" val="191738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1D05AB-8F67-4998-A352-287E4C0184D7}" type="slidenum">
              <a:rPr lang="en-US"/>
              <a:pPr/>
              <a:t>‹#›</a:t>
            </a:fld>
            <a:endParaRPr lang="en-US"/>
          </a:p>
        </p:txBody>
      </p:sp>
    </p:spTree>
    <p:extLst>
      <p:ext uri="{BB962C8B-B14F-4D97-AF65-F5344CB8AC3E}">
        <p14:creationId xmlns:p14="http://schemas.microsoft.com/office/powerpoint/2010/main" val="57750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626BB1-F003-4DEC-975B-268B2EA9DA31}" type="slidenum">
              <a:rPr lang="en-US"/>
              <a:pPr/>
              <a:t>‹#›</a:t>
            </a:fld>
            <a:endParaRPr lang="en-US"/>
          </a:p>
        </p:txBody>
      </p:sp>
    </p:spTree>
    <p:extLst>
      <p:ext uri="{BB962C8B-B14F-4D97-AF65-F5344CB8AC3E}">
        <p14:creationId xmlns:p14="http://schemas.microsoft.com/office/powerpoint/2010/main" val="102683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C5C0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DB691EF-5304-4E41-9650-2B38682E4BF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6000">
          <a:solidFill>
            <a:schemeClr val="bg1"/>
          </a:solidFill>
          <a:latin typeface="+mj-lt"/>
          <a:ea typeface="+mj-ea"/>
          <a:cs typeface="+mj-cs"/>
        </a:defRPr>
      </a:lvl1pPr>
      <a:lvl2pPr algn="ctr" rtl="0" fontAlgn="base">
        <a:spcBef>
          <a:spcPct val="0"/>
        </a:spcBef>
        <a:spcAft>
          <a:spcPct val="0"/>
        </a:spcAft>
        <a:defRPr sz="6000">
          <a:solidFill>
            <a:schemeClr val="bg1"/>
          </a:solidFill>
          <a:latin typeface="Rockwell Condensed" pitchFamily="18" charset="0"/>
          <a:cs typeface="Arial" charset="0"/>
        </a:defRPr>
      </a:lvl2pPr>
      <a:lvl3pPr algn="ctr" rtl="0" fontAlgn="base">
        <a:spcBef>
          <a:spcPct val="0"/>
        </a:spcBef>
        <a:spcAft>
          <a:spcPct val="0"/>
        </a:spcAft>
        <a:defRPr sz="6000">
          <a:solidFill>
            <a:schemeClr val="bg1"/>
          </a:solidFill>
          <a:latin typeface="Rockwell Condensed" pitchFamily="18" charset="0"/>
          <a:cs typeface="Arial" charset="0"/>
        </a:defRPr>
      </a:lvl3pPr>
      <a:lvl4pPr algn="ctr" rtl="0" fontAlgn="base">
        <a:spcBef>
          <a:spcPct val="0"/>
        </a:spcBef>
        <a:spcAft>
          <a:spcPct val="0"/>
        </a:spcAft>
        <a:defRPr sz="6000">
          <a:solidFill>
            <a:schemeClr val="bg1"/>
          </a:solidFill>
          <a:latin typeface="Rockwell Condensed" pitchFamily="18" charset="0"/>
          <a:cs typeface="Arial" charset="0"/>
        </a:defRPr>
      </a:lvl4pPr>
      <a:lvl5pPr algn="ctr" rtl="0" fontAlgn="base">
        <a:spcBef>
          <a:spcPct val="0"/>
        </a:spcBef>
        <a:spcAft>
          <a:spcPct val="0"/>
        </a:spcAft>
        <a:defRPr sz="6000">
          <a:solidFill>
            <a:schemeClr val="bg1"/>
          </a:solidFill>
          <a:latin typeface="Rockwell Condensed" pitchFamily="18" charset="0"/>
          <a:cs typeface="Arial" charset="0"/>
        </a:defRPr>
      </a:lvl5pPr>
      <a:lvl6pPr marL="457200" algn="ctr" rtl="0" fontAlgn="base">
        <a:spcBef>
          <a:spcPct val="0"/>
        </a:spcBef>
        <a:spcAft>
          <a:spcPct val="0"/>
        </a:spcAft>
        <a:defRPr sz="6000">
          <a:solidFill>
            <a:schemeClr val="bg1"/>
          </a:solidFill>
          <a:latin typeface="Rockwell Condensed" pitchFamily="18" charset="0"/>
          <a:cs typeface="Arial" charset="0"/>
        </a:defRPr>
      </a:lvl6pPr>
      <a:lvl7pPr marL="914400" algn="ctr" rtl="0" fontAlgn="base">
        <a:spcBef>
          <a:spcPct val="0"/>
        </a:spcBef>
        <a:spcAft>
          <a:spcPct val="0"/>
        </a:spcAft>
        <a:defRPr sz="6000">
          <a:solidFill>
            <a:schemeClr val="bg1"/>
          </a:solidFill>
          <a:latin typeface="Rockwell Condensed" pitchFamily="18" charset="0"/>
          <a:cs typeface="Arial" charset="0"/>
        </a:defRPr>
      </a:lvl7pPr>
      <a:lvl8pPr marL="1371600" algn="ctr" rtl="0" fontAlgn="base">
        <a:spcBef>
          <a:spcPct val="0"/>
        </a:spcBef>
        <a:spcAft>
          <a:spcPct val="0"/>
        </a:spcAft>
        <a:defRPr sz="6000">
          <a:solidFill>
            <a:schemeClr val="bg1"/>
          </a:solidFill>
          <a:latin typeface="Rockwell Condensed" pitchFamily="18" charset="0"/>
          <a:cs typeface="Arial" charset="0"/>
        </a:defRPr>
      </a:lvl8pPr>
      <a:lvl9pPr marL="1828800" algn="ctr" rtl="0" fontAlgn="base">
        <a:spcBef>
          <a:spcPct val="0"/>
        </a:spcBef>
        <a:spcAft>
          <a:spcPct val="0"/>
        </a:spcAft>
        <a:defRPr sz="6000">
          <a:solidFill>
            <a:schemeClr val="bg1"/>
          </a:solidFill>
          <a:latin typeface="Rockwell Condensed" pitchFamily="18"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aptis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0" y="228600"/>
            <a:ext cx="9144000" cy="1219200"/>
          </a:xfrm>
          <a:solidFill>
            <a:srgbClr val="6C5C0A">
              <a:alpha val="50000"/>
            </a:srgbClr>
          </a:solidFill>
          <a:ln w="38100">
            <a:solidFill>
              <a:srgbClr val="6C5C0A"/>
            </a:solidFill>
            <a:miter lim="800000"/>
            <a:headEnd/>
            <a:tailEnd/>
          </a:ln>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sz="6600" b="1" dirty="0">
                <a:solidFill>
                  <a:srgbClr val="FFFF00"/>
                </a:solidFill>
                <a:latin typeface="Times New Roman" pitchFamily="18" charset="0"/>
                <a:cs typeface="Times New Roman" pitchFamily="18" charset="0"/>
              </a:rPr>
              <a:t>Five Views of Baptism</a:t>
            </a:r>
          </a:p>
        </p:txBody>
      </p:sp>
      <p:sp>
        <p:nvSpPr>
          <p:cNvPr id="2051"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 y="152400"/>
            <a:ext cx="7007225" cy="1524000"/>
          </a:xfrm>
          <a:effectLst>
            <a:outerShdw dist="35921" dir="2700000" algn="ctr" rotWithShape="0">
              <a:schemeClr val="tx1"/>
            </a:outerShdw>
          </a:effectLst>
        </p:spPr>
        <p:txBody>
          <a:bodyPr/>
          <a:lstStyle/>
          <a:p>
            <a:r>
              <a:rPr lang="en-US" sz="5400" b="1" dirty="0" smtClean="0">
                <a:latin typeface="Times New Roman" pitchFamily="18" charset="0"/>
                <a:cs typeface="Times New Roman" pitchFamily="18" charset="0"/>
              </a:rPr>
              <a:t>Mainstream Denominational </a:t>
            </a:r>
            <a:r>
              <a:rPr lang="en-US" sz="5400" b="1" dirty="0">
                <a:latin typeface="Times New Roman" pitchFamily="18" charset="0"/>
                <a:cs typeface="Times New Roman" pitchFamily="18" charset="0"/>
              </a:rPr>
              <a:t>View</a:t>
            </a:r>
          </a:p>
        </p:txBody>
      </p:sp>
      <p:sp>
        <p:nvSpPr>
          <p:cNvPr id="11267" name="Rectangle 3"/>
          <p:cNvSpPr>
            <a:spLocks noGrp="1" noChangeArrowheads="1"/>
          </p:cNvSpPr>
          <p:nvPr>
            <p:ph type="body" idx="1"/>
          </p:nvPr>
        </p:nvSpPr>
        <p:spPr>
          <a:xfrm>
            <a:off x="457200" y="2057400"/>
            <a:ext cx="6172200" cy="4648200"/>
          </a:xfrm>
        </p:spPr>
        <p:txBody>
          <a:bodyPr/>
          <a:lstStyle/>
          <a:p>
            <a:pPr marL="4763" indent="-4763" algn="ctr">
              <a:buFontTx/>
              <a:buNone/>
            </a:pPr>
            <a:r>
              <a:rPr lang="en-US" sz="3600" dirty="0">
                <a:solidFill>
                  <a:srgbClr val="FFFF00"/>
                </a:solidFill>
              </a:rPr>
              <a:t>“He who believes and is </a:t>
            </a:r>
            <a:r>
              <a:rPr lang="en-US" sz="3600" u="sng" dirty="0">
                <a:solidFill>
                  <a:srgbClr val="FFFF00"/>
                </a:solidFill>
              </a:rPr>
              <a:t>not</a:t>
            </a:r>
            <a:r>
              <a:rPr lang="en-US" sz="3600" dirty="0">
                <a:solidFill>
                  <a:srgbClr val="FFFF00"/>
                </a:solidFill>
              </a:rPr>
              <a:t> baptized will be saved.”</a:t>
            </a:r>
          </a:p>
          <a:p>
            <a:pPr marL="4763" indent="-4763" algn="ctr">
              <a:buFontTx/>
              <a:buNone/>
            </a:pPr>
            <a:endParaRPr lang="en-US" sz="2400" dirty="0">
              <a:solidFill>
                <a:srgbClr val="FFFF00"/>
              </a:solidFill>
            </a:endParaRPr>
          </a:p>
          <a:p>
            <a:pPr marL="4763" indent="-4763" algn="ctr">
              <a:buFontTx/>
              <a:buNone/>
            </a:pPr>
            <a:r>
              <a:rPr lang="en-US" dirty="0" smtClean="0">
                <a:solidFill>
                  <a:srgbClr val="FFFF00"/>
                </a:solidFill>
              </a:rPr>
              <a:t>They deny necessity for baptism by equating </a:t>
            </a:r>
            <a:r>
              <a:rPr lang="en-US" dirty="0">
                <a:solidFill>
                  <a:srgbClr val="FFFF00"/>
                </a:solidFill>
              </a:rPr>
              <a:t>obedience with </a:t>
            </a:r>
            <a:r>
              <a:rPr lang="en-US" dirty="0" smtClean="0">
                <a:solidFill>
                  <a:srgbClr val="FFFF00"/>
                </a:solidFill>
              </a:rPr>
              <a:t>salvation </a:t>
            </a:r>
            <a:r>
              <a:rPr lang="en-US" dirty="0">
                <a:solidFill>
                  <a:srgbClr val="FFFF00"/>
                </a:solidFill>
              </a:rPr>
              <a:t>by works.</a:t>
            </a:r>
          </a:p>
          <a:p>
            <a:pPr marL="4763" indent="-4763" algn="ctr">
              <a:buFontTx/>
              <a:buNone/>
            </a:pPr>
            <a:endParaRPr lang="en-US" sz="2400" dirty="0"/>
          </a:p>
          <a:p>
            <a:pPr marL="4763" indent="-4763" algn="ctr">
              <a:buFontTx/>
              <a:buNone/>
            </a:pPr>
            <a:r>
              <a:rPr lang="en-US" dirty="0">
                <a:solidFill>
                  <a:schemeClr val="bg1"/>
                </a:solidFill>
              </a:rPr>
              <a:t> Acts 2:38; 1 Peter 3:21</a:t>
            </a:r>
          </a:p>
        </p:txBody>
      </p:sp>
      <p:pic>
        <p:nvPicPr>
          <p:cNvPr id="11268" name="Picture 4" descr="baptis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225" y="0"/>
            <a:ext cx="2136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9" name="Line 5"/>
          <p:cNvSpPr>
            <a:spLocks noChangeShapeType="1"/>
          </p:cNvSpPr>
          <p:nvPr/>
        </p:nvSpPr>
        <p:spPr bwMode="auto">
          <a:xfrm>
            <a:off x="7010400" y="0"/>
            <a:ext cx="0" cy="6858000"/>
          </a:xfrm>
          <a:prstGeom prst="line">
            <a:avLst/>
          </a:prstGeom>
          <a:noFill/>
          <a:ln w="38100">
            <a:solidFill>
              <a:srgbClr val="473C0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5715000" cy="1066800"/>
          </a:xfrm>
          <a:effectLst>
            <a:outerShdw dist="35921" dir="2700000" algn="ctr" rotWithShape="0">
              <a:schemeClr val="tx1"/>
            </a:outerShdw>
          </a:effectLst>
        </p:spPr>
        <p:txBody>
          <a:bodyPr/>
          <a:lstStyle/>
          <a:p>
            <a:pPr algn="l"/>
            <a:r>
              <a:rPr lang="en-US" sz="4800" b="1" dirty="0">
                <a:solidFill>
                  <a:srgbClr val="FFFF00"/>
                </a:solidFill>
                <a:latin typeface="Times New Roman" pitchFamily="18" charset="0"/>
                <a:cs typeface="Times New Roman" pitchFamily="18" charset="0"/>
              </a:rPr>
              <a:t>Acts 2:38</a:t>
            </a:r>
          </a:p>
        </p:txBody>
      </p:sp>
      <p:sp>
        <p:nvSpPr>
          <p:cNvPr id="13315" name="Rectangle 3"/>
          <p:cNvSpPr>
            <a:spLocks noGrp="1" noChangeArrowheads="1"/>
          </p:cNvSpPr>
          <p:nvPr>
            <p:ph type="body" idx="1"/>
          </p:nvPr>
        </p:nvSpPr>
        <p:spPr>
          <a:xfrm>
            <a:off x="457200" y="1219200"/>
            <a:ext cx="8229600" cy="5257800"/>
          </a:xfrm>
        </p:spPr>
        <p:txBody>
          <a:bodyPr/>
          <a:lstStyle/>
          <a:p>
            <a:pPr marL="4763" indent="284163">
              <a:buFontTx/>
              <a:buNone/>
            </a:pPr>
            <a:r>
              <a:rPr lang="en-US" dirty="0">
                <a:solidFill>
                  <a:schemeClr val="bg1"/>
                </a:solidFill>
              </a:rPr>
              <a:t>Then Peter said to them,                         “Repent, and let every one of you be baptized in the name of Jesus Christ for the remission of sins; and you shall receive the gift of the Holy Spirit.”</a:t>
            </a:r>
          </a:p>
        </p:txBody>
      </p:sp>
      <p:pic>
        <p:nvPicPr>
          <p:cNvPr id="13316" name="Picture 4" descr="bible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28600"/>
            <a:ext cx="2057400" cy="1366838"/>
          </a:xfrm>
          <a:prstGeom prst="rect">
            <a:avLst/>
          </a:prstGeom>
          <a:noFill/>
          <a:ln w="28575">
            <a:solidFill>
              <a:srgbClr val="473C07"/>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5715000" cy="1066800"/>
          </a:xfrm>
          <a:effectLst>
            <a:outerShdw dist="35921" dir="2700000" algn="ctr" rotWithShape="0">
              <a:schemeClr val="tx1"/>
            </a:outerShdw>
          </a:effectLst>
        </p:spPr>
        <p:txBody>
          <a:bodyPr/>
          <a:lstStyle/>
          <a:p>
            <a:pPr algn="l"/>
            <a:r>
              <a:rPr lang="en-US" sz="4800" b="1" dirty="0">
                <a:solidFill>
                  <a:srgbClr val="FFFF00"/>
                </a:solidFill>
                <a:latin typeface="Times New Roman" pitchFamily="18" charset="0"/>
                <a:cs typeface="Times New Roman" pitchFamily="18" charset="0"/>
              </a:rPr>
              <a:t>1 Peter 3:21</a:t>
            </a:r>
          </a:p>
        </p:txBody>
      </p:sp>
      <p:sp>
        <p:nvSpPr>
          <p:cNvPr id="14339" name="Rectangle 3"/>
          <p:cNvSpPr>
            <a:spLocks noGrp="1" noChangeArrowheads="1"/>
          </p:cNvSpPr>
          <p:nvPr>
            <p:ph type="body" idx="1"/>
          </p:nvPr>
        </p:nvSpPr>
        <p:spPr>
          <a:xfrm>
            <a:off x="457200" y="1219200"/>
            <a:ext cx="8382000" cy="5257800"/>
          </a:xfrm>
        </p:spPr>
        <p:txBody>
          <a:bodyPr/>
          <a:lstStyle/>
          <a:p>
            <a:pPr marL="4763" indent="284163">
              <a:buFontTx/>
              <a:buNone/>
            </a:pPr>
            <a:r>
              <a:rPr lang="en-US" dirty="0">
                <a:solidFill>
                  <a:schemeClr val="bg1"/>
                </a:solidFill>
                <a:latin typeface="+mn-lt"/>
                <a:ea typeface="+mn-ea"/>
                <a:cs typeface="+mn-cs"/>
              </a:rPr>
              <a:t>Corresponding to that, baptism </a:t>
            </a:r>
            <a:r>
              <a:rPr lang="en-US" dirty="0" smtClean="0">
                <a:solidFill>
                  <a:schemeClr val="bg1"/>
                </a:solidFill>
                <a:latin typeface="+mn-lt"/>
                <a:ea typeface="+mn-ea"/>
                <a:cs typeface="+mn-cs"/>
              </a:rPr>
              <a:t>               now </a:t>
            </a:r>
            <a:r>
              <a:rPr lang="en-US" dirty="0">
                <a:solidFill>
                  <a:schemeClr val="bg1"/>
                </a:solidFill>
                <a:latin typeface="+mn-lt"/>
                <a:ea typeface="+mn-ea"/>
                <a:cs typeface="+mn-cs"/>
              </a:rPr>
              <a:t>saves </a:t>
            </a:r>
            <a:r>
              <a:rPr lang="en-US" dirty="0" smtClean="0">
                <a:solidFill>
                  <a:schemeClr val="bg1"/>
                </a:solidFill>
                <a:latin typeface="+mn-lt"/>
                <a:ea typeface="+mn-ea"/>
                <a:cs typeface="+mn-cs"/>
              </a:rPr>
              <a:t>you —</a:t>
            </a:r>
            <a:r>
              <a:rPr lang="en-US" dirty="0">
                <a:solidFill>
                  <a:schemeClr val="bg1"/>
                </a:solidFill>
                <a:latin typeface="+mn-lt"/>
                <a:ea typeface="+mn-ea"/>
                <a:cs typeface="+mn-cs"/>
              </a:rPr>
              <a:t> not the removal of dirt from the flesh, but an appeal to </a:t>
            </a:r>
            <a:r>
              <a:rPr lang="en-US" dirty="0" smtClean="0">
                <a:solidFill>
                  <a:schemeClr val="bg1"/>
                </a:solidFill>
                <a:latin typeface="+mn-lt"/>
                <a:ea typeface="+mn-ea"/>
                <a:cs typeface="+mn-cs"/>
              </a:rPr>
              <a:t>God for</a:t>
            </a:r>
            <a:r>
              <a:rPr lang="en-US" dirty="0" smtClean="0">
                <a:solidFill>
                  <a:schemeClr val="bg1"/>
                </a:solidFill>
              </a:rPr>
              <a:t> </a:t>
            </a:r>
            <a:r>
              <a:rPr lang="en-US" dirty="0">
                <a:solidFill>
                  <a:schemeClr val="bg1"/>
                </a:solidFill>
              </a:rPr>
              <a:t>a good </a:t>
            </a:r>
            <a:r>
              <a:rPr lang="en-US" dirty="0" smtClean="0">
                <a:solidFill>
                  <a:schemeClr val="bg1"/>
                </a:solidFill>
              </a:rPr>
              <a:t>conscience — through</a:t>
            </a:r>
            <a:r>
              <a:rPr lang="en-US" dirty="0">
                <a:solidFill>
                  <a:schemeClr val="bg1"/>
                </a:solidFill>
              </a:rPr>
              <a:t> the resurrection of Jesus </a:t>
            </a:r>
            <a:r>
              <a:rPr lang="en-US" dirty="0" smtClean="0">
                <a:solidFill>
                  <a:schemeClr val="bg1"/>
                </a:solidFill>
              </a:rPr>
              <a:t>Christ (NAS).</a:t>
            </a:r>
            <a:endParaRPr lang="en-US" dirty="0">
              <a:solidFill>
                <a:schemeClr val="bg1"/>
              </a:solidFill>
            </a:endParaRPr>
          </a:p>
          <a:p>
            <a:pPr marL="4763" indent="284163">
              <a:buFontTx/>
              <a:buNone/>
            </a:pPr>
            <a:endParaRPr lang="en-US" dirty="0">
              <a:solidFill>
                <a:schemeClr val="bg1"/>
              </a:solidFill>
            </a:endParaRPr>
          </a:p>
        </p:txBody>
      </p:sp>
      <p:pic>
        <p:nvPicPr>
          <p:cNvPr id="14340" name="Picture 4" descr="bible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28600"/>
            <a:ext cx="2057400" cy="1366838"/>
          </a:xfrm>
          <a:prstGeom prst="rect">
            <a:avLst/>
          </a:prstGeom>
          <a:noFill/>
          <a:ln w="28575">
            <a:solidFill>
              <a:srgbClr val="473C07"/>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 y="152400"/>
            <a:ext cx="7007225" cy="990600"/>
          </a:xfrm>
          <a:effectLst>
            <a:outerShdw dist="35921" dir="2700000" algn="ctr" rotWithShape="0">
              <a:schemeClr val="tx1"/>
            </a:outerShdw>
          </a:effectLst>
        </p:spPr>
        <p:txBody>
          <a:bodyPr/>
          <a:lstStyle/>
          <a:p>
            <a:r>
              <a:rPr lang="en-US" sz="5400" b="1" dirty="0">
                <a:latin typeface="Times New Roman" pitchFamily="18" charset="0"/>
                <a:cs typeface="Times New Roman" pitchFamily="18" charset="0"/>
              </a:rPr>
              <a:t>The View of our Lord</a:t>
            </a:r>
          </a:p>
        </p:txBody>
      </p:sp>
      <p:sp>
        <p:nvSpPr>
          <p:cNvPr id="15363" name="Rectangle 3"/>
          <p:cNvSpPr>
            <a:spLocks noGrp="1" noChangeArrowheads="1"/>
          </p:cNvSpPr>
          <p:nvPr>
            <p:ph type="body" idx="1"/>
          </p:nvPr>
        </p:nvSpPr>
        <p:spPr>
          <a:xfrm>
            <a:off x="228600" y="1219200"/>
            <a:ext cx="6553200" cy="5410200"/>
          </a:xfrm>
        </p:spPr>
        <p:txBody>
          <a:bodyPr/>
          <a:lstStyle/>
          <a:p>
            <a:pPr marL="4763" indent="-4763" algn="ctr">
              <a:lnSpc>
                <a:spcPct val="90000"/>
              </a:lnSpc>
              <a:buFontTx/>
              <a:buNone/>
            </a:pPr>
            <a:r>
              <a:rPr lang="en-US" sz="3600" dirty="0">
                <a:solidFill>
                  <a:srgbClr val="FFFF00"/>
                </a:solidFill>
              </a:rPr>
              <a:t>“He who believes and is baptized will be saved; but he who does not believe</a:t>
            </a:r>
            <a:br>
              <a:rPr lang="en-US" sz="3600" dirty="0">
                <a:solidFill>
                  <a:srgbClr val="FFFF00"/>
                </a:solidFill>
              </a:rPr>
            </a:br>
            <a:r>
              <a:rPr lang="en-US" sz="3600" dirty="0">
                <a:solidFill>
                  <a:srgbClr val="FFFF00"/>
                </a:solidFill>
              </a:rPr>
              <a:t>will be </a:t>
            </a:r>
            <a:r>
              <a:rPr lang="en-US" sz="3600" dirty="0" smtClean="0">
                <a:solidFill>
                  <a:srgbClr val="FFFF00"/>
                </a:solidFill>
              </a:rPr>
              <a:t>condemned”</a:t>
            </a:r>
            <a:r>
              <a:rPr lang="en-US" sz="3600" dirty="0">
                <a:solidFill>
                  <a:srgbClr val="FFFF00"/>
                </a:solidFill>
              </a:rPr>
              <a:t/>
            </a:r>
            <a:br>
              <a:rPr lang="en-US" sz="3600" dirty="0">
                <a:solidFill>
                  <a:srgbClr val="FFFF00"/>
                </a:solidFill>
              </a:rPr>
            </a:br>
            <a:r>
              <a:rPr lang="en-US" sz="3600" dirty="0">
                <a:solidFill>
                  <a:srgbClr val="FFFF00"/>
                </a:solidFill>
              </a:rPr>
              <a:t>(Mark 16:16</a:t>
            </a:r>
            <a:r>
              <a:rPr lang="en-US" sz="3600" dirty="0" smtClean="0">
                <a:solidFill>
                  <a:srgbClr val="FFFF00"/>
                </a:solidFill>
              </a:rPr>
              <a:t>).</a:t>
            </a:r>
            <a:endParaRPr lang="en-US" sz="3600" dirty="0">
              <a:solidFill>
                <a:srgbClr val="FFFF00"/>
              </a:solidFill>
            </a:endParaRPr>
          </a:p>
          <a:p>
            <a:pPr marL="4763" indent="-4763" algn="ctr">
              <a:lnSpc>
                <a:spcPct val="90000"/>
              </a:lnSpc>
              <a:buFontTx/>
              <a:buNone/>
            </a:pPr>
            <a:endParaRPr lang="en-US" sz="2000" dirty="0">
              <a:solidFill>
                <a:srgbClr val="FFFF00"/>
              </a:solidFill>
            </a:endParaRPr>
          </a:p>
          <a:p>
            <a:pPr marL="4763" indent="-4763" algn="ctr">
              <a:lnSpc>
                <a:spcPct val="90000"/>
              </a:lnSpc>
              <a:buFontTx/>
              <a:buNone/>
            </a:pPr>
            <a:r>
              <a:rPr lang="en-US" sz="2800" dirty="0">
                <a:solidFill>
                  <a:schemeClr val="bg1"/>
                </a:solidFill>
              </a:rPr>
              <a:t>No amount of human manipulation will change the eternal truth of Mark 16:16. Beware </a:t>
            </a:r>
            <a:r>
              <a:rPr lang="en-US" sz="2800" dirty="0" smtClean="0">
                <a:solidFill>
                  <a:schemeClr val="bg1"/>
                </a:solidFill>
              </a:rPr>
              <a:t>of all that change the gospel  as commanded by Christ. Only the pure, unchanged gospel can save </a:t>
            </a:r>
            <a:r>
              <a:rPr lang="en-US" sz="2800" dirty="0">
                <a:solidFill>
                  <a:schemeClr val="bg1"/>
                </a:solidFill>
              </a:rPr>
              <a:t>your soul!</a:t>
            </a:r>
          </a:p>
        </p:txBody>
      </p:sp>
      <p:pic>
        <p:nvPicPr>
          <p:cNvPr id="15364" name="Picture 4" descr="baptis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225" y="0"/>
            <a:ext cx="2136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5" name="Line 5"/>
          <p:cNvSpPr>
            <a:spLocks noChangeShapeType="1"/>
          </p:cNvSpPr>
          <p:nvPr/>
        </p:nvSpPr>
        <p:spPr bwMode="auto">
          <a:xfrm>
            <a:off x="7010400" y="0"/>
            <a:ext cx="0" cy="6858000"/>
          </a:xfrm>
          <a:prstGeom prst="line">
            <a:avLst/>
          </a:prstGeom>
          <a:noFill/>
          <a:ln w="38100">
            <a:solidFill>
              <a:srgbClr val="473C0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2400"/>
            <a:ext cx="6248400" cy="990600"/>
          </a:xfrm>
          <a:effectLst>
            <a:outerShdw dist="35921" dir="2700000" algn="ctr" rotWithShape="0">
              <a:schemeClr val="tx1"/>
            </a:outerShdw>
          </a:effectLst>
        </p:spPr>
        <p:txBody>
          <a:bodyPr/>
          <a:lstStyle/>
          <a:p>
            <a:r>
              <a:rPr lang="en-US" sz="5400" b="1" dirty="0">
                <a:latin typeface="Times New Roman" pitchFamily="18" charset="0"/>
                <a:cs typeface="Times New Roman" pitchFamily="18" charset="0"/>
              </a:rPr>
              <a:t>The Atheist View</a:t>
            </a:r>
          </a:p>
        </p:txBody>
      </p:sp>
      <p:sp>
        <p:nvSpPr>
          <p:cNvPr id="3075" name="Rectangle 3"/>
          <p:cNvSpPr>
            <a:spLocks noGrp="1" noChangeArrowheads="1"/>
          </p:cNvSpPr>
          <p:nvPr>
            <p:ph type="body" idx="1"/>
          </p:nvPr>
        </p:nvSpPr>
        <p:spPr>
          <a:xfrm>
            <a:off x="228600" y="1219200"/>
            <a:ext cx="6629400" cy="5181600"/>
          </a:xfrm>
        </p:spPr>
        <p:txBody>
          <a:bodyPr/>
          <a:lstStyle/>
          <a:p>
            <a:pPr marL="4763" indent="-4763" algn="ctr">
              <a:buFontTx/>
              <a:buNone/>
            </a:pPr>
            <a:r>
              <a:rPr lang="en-US" sz="3600" dirty="0">
                <a:solidFill>
                  <a:srgbClr val="FFFF00"/>
                </a:solidFill>
              </a:rPr>
              <a:t>“He who believes and is </a:t>
            </a:r>
            <a:r>
              <a:rPr lang="en-US" sz="3600" dirty="0" smtClean="0">
                <a:solidFill>
                  <a:srgbClr val="FFFF00"/>
                </a:solidFill>
              </a:rPr>
              <a:t>baptized is just following superstition &amp; </a:t>
            </a:r>
            <a:r>
              <a:rPr lang="en-US" sz="3600" dirty="0">
                <a:solidFill>
                  <a:srgbClr val="FFFF00"/>
                </a:solidFill>
              </a:rPr>
              <a:t>will </a:t>
            </a:r>
            <a:r>
              <a:rPr lang="en-US" sz="3600" u="sng" dirty="0">
                <a:solidFill>
                  <a:srgbClr val="FFFF00"/>
                </a:solidFill>
              </a:rPr>
              <a:t>not</a:t>
            </a:r>
            <a:r>
              <a:rPr lang="en-US" sz="3600" dirty="0">
                <a:solidFill>
                  <a:srgbClr val="FFFF00"/>
                </a:solidFill>
              </a:rPr>
              <a:t> be </a:t>
            </a:r>
            <a:r>
              <a:rPr lang="en-US" sz="3600" dirty="0" smtClean="0">
                <a:solidFill>
                  <a:srgbClr val="FFFF00"/>
                </a:solidFill>
              </a:rPr>
              <a:t>saved because there is no salvation.”</a:t>
            </a:r>
            <a:endParaRPr lang="en-US" sz="3600" dirty="0">
              <a:solidFill>
                <a:srgbClr val="FFFF00"/>
              </a:solidFill>
            </a:endParaRPr>
          </a:p>
          <a:p>
            <a:pPr marL="4763" indent="-4763" algn="ctr">
              <a:buFontTx/>
              <a:buNone/>
            </a:pPr>
            <a:endParaRPr lang="en-US" sz="2400" dirty="0">
              <a:solidFill>
                <a:srgbClr val="FFFF00"/>
              </a:solidFill>
            </a:endParaRPr>
          </a:p>
          <a:p>
            <a:pPr marL="4763" indent="-4763" algn="ctr">
              <a:buFontTx/>
              <a:buNone/>
            </a:pPr>
            <a:r>
              <a:rPr lang="en-US" dirty="0" smtClean="0">
                <a:solidFill>
                  <a:srgbClr val="FFFF00"/>
                </a:solidFill>
              </a:rPr>
              <a:t>They have </a:t>
            </a:r>
            <a:r>
              <a:rPr lang="en-US" dirty="0">
                <a:solidFill>
                  <a:srgbClr val="FFFF00"/>
                </a:solidFill>
              </a:rPr>
              <a:t>rejected the </a:t>
            </a:r>
            <a:r>
              <a:rPr lang="en-US" dirty="0" smtClean="0">
                <a:solidFill>
                  <a:srgbClr val="FFFF00"/>
                </a:solidFill>
              </a:rPr>
              <a:t>existence </a:t>
            </a:r>
            <a:r>
              <a:rPr lang="en-US" dirty="0">
                <a:solidFill>
                  <a:srgbClr val="FFFF00"/>
                </a:solidFill>
              </a:rPr>
              <a:t>of God and the authority of scripture.</a:t>
            </a:r>
          </a:p>
          <a:p>
            <a:pPr marL="4763" indent="-4763" algn="ctr">
              <a:buFontTx/>
              <a:buNone/>
            </a:pPr>
            <a:endParaRPr lang="en-US" sz="2400" dirty="0">
              <a:solidFill>
                <a:srgbClr val="FFFF00"/>
              </a:solidFill>
            </a:endParaRPr>
          </a:p>
          <a:p>
            <a:pPr marL="4763" indent="-4763" algn="ctr">
              <a:buFontTx/>
              <a:buNone/>
            </a:pPr>
            <a:r>
              <a:rPr lang="en-US" dirty="0">
                <a:solidFill>
                  <a:schemeClr val="bg1"/>
                </a:solidFill>
              </a:rPr>
              <a:t>John 3:18; Psalm 14:1</a:t>
            </a:r>
          </a:p>
        </p:txBody>
      </p:sp>
      <p:pic>
        <p:nvPicPr>
          <p:cNvPr id="3076" name="Picture 4" descr="baptis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225" y="0"/>
            <a:ext cx="2136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8" name="Line 6"/>
          <p:cNvSpPr>
            <a:spLocks noChangeShapeType="1"/>
          </p:cNvSpPr>
          <p:nvPr/>
        </p:nvSpPr>
        <p:spPr bwMode="auto">
          <a:xfrm>
            <a:off x="7010400" y="0"/>
            <a:ext cx="0" cy="6858000"/>
          </a:xfrm>
          <a:prstGeom prst="line">
            <a:avLst/>
          </a:prstGeom>
          <a:noFill/>
          <a:ln w="38100">
            <a:solidFill>
              <a:srgbClr val="473C0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715000" cy="1066800"/>
          </a:xfrm>
          <a:effectLst>
            <a:outerShdw dist="35921" dir="2700000" algn="ctr" rotWithShape="0">
              <a:schemeClr val="tx1"/>
            </a:outerShdw>
          </a:effectLst>
        </p:spPr>
        <p:txBody>
          <a:bodyPr/>
          <a:lstStyle/>
          <a:p>
            <a:pPr algn="l"/>
            <a:r>
              <a:rPr lang="en-US" sz="4800" b="1" dirty="0">
                <a:solidFill>
                  <a:srgbClr val="FFFF00"/>
                </a:solidFill>
                <a:latin typeface="Times New Roman" pitchFamily="18" charset="0"/>
                <a:cs typeface="Times New Roman" pitchFamily="18" charset="0"/>
              </a:rPr>
              <a:t>John 3:18</a:t>
            </a:r>
          </a:p>
        </p:txBody>
      </p:sp>
      <p:sp>
        <p:nvSpPr>
          <p:cNvPr id="4099" name="Rectangle 3"/>
          <p:cNvSpPr>
            <a:spLocks noGrp="1" noChangeArrowheads="1"/>
          </p:cNvSpPr>
          <p:nvPr>
            <p:ph type="body" idx="1"/>
          </p:nvPr>
        </p:nvSpPr>
        <p:spPr>
          <a:xfrm>
            <a:off x="457200" y="1219200"/>
            <a:ext cx="8229600" cy="5257800"/>
          </a:xfrm>
        </p:spPr>
        <p:txBody>
          <a:bodyPr/>
          <a:lstStyle/>
          <a:p>
            <a:pPr marL="4763" indent="284163">
              <a:buFontTx/>
              <a:buNone/>
            </a:pPr>
            <a:r>
              <a:rPr lang="en-US" dirty="0">
                <a:solidFill>
                  <a:schemeClr val="bg1"/>
                </a:solidFill>
              </a:rPr>
              <a:t>He who believes in Him is                           not condemned; but he who does not believe is condemned already, because he has not believed in the name of the only begotten Son of God.</a:t>
            </a:r>
          </a:p>
        </p:txBody>
      </p:sp>
      <p:pic>
        <p:nvPicPr>
          <p:cNvPr id="4100" name="Picture 4" descr="bible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28600"/>
            <a:ext cx="2057400" cy="1366838"/>
          </a:xfrm>
          <a:prstGeom prst="rect">
            <a:avLst/>
          </a:prstGeom>
          <a:noFill/>
          <a:ln w="28575">
            <a:solidFill>
              <a:srgbClr val="473C07"/>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5715000" cy="1066800"/>
          </a:xfrm>
          <a:effectLst>
            <a:outerShdw dist="35921" dir="2700000" algn="ctr" rotWithShape="0">
              <a:schemeClr val="tx1"/>
            </a:outerShdw>
          </a:effectLst>
        </p:spPr>
        <p:txBody>
          <a:bodyPr/>
          <a:lstStyle/>
          <a:p>
            <a:pPr algn="l"/>
            <a:r>
              <a:rPr lang="en-US" sz="4800" b="1" dirty="0">
                <a:solidFill>
                  <a:srgbClr val="FFFF00"/>
                </a:solidFill>
                <a:latin typeface="Times New Roman" pitchFamily="18" charset="0"/>
                <a:cs typeface="Times New Roman" pitchFamily="18" charset="0"/>
              </a:rPr>
              <a:t>Psalm 14:1</a:t>
            </a:r>
          </a:p>
        </p:txBody>
      </p:sp>
      <p:sp>
        <p:nvSpPr>
          <p:cNvPr id="5123" name="Rectangle 3"/>
          <p:cNvSpPr>
            <a:spLocks noGrp="1" noChangeArrowheads="1"/>
          </p:cNvSpPr>
          <p:nvPr>
            <p:ph type="body" idx="1"/>
          </p:nvPr>
        </p:nvSpPr>
        <p:spPr>
          <a:xfrm>
            <a:off x="457200" y="1219200"/>
            <a:ext cx="8229600" cy="5257800"/>
          </a:xfrm>
        </p:spPr>
        <p:txBody>
          <a:bodyPr/>
          <a:lstStyle/>
          <a:p>
            <a:pPr marL="4763" indent="284163">
              <a:buFontTx/>
              <a:buNone/>
            </a:pPr>
            <a:r>
              <a:rPr lang="en-US" dirty="0">
                <a:solidFill>
                  <a:schemeClr val="bg1"/>
                </a:solidFill>
              </a:rPr>
              <a:t>The fool has said in his heart,                     “There is no God.” They are corrupt, They have done abominable works, There is none who does good.</a:t>
            </a:r>
          </a:p>
        </p:txBody>
      </p:sp>
      <p:pic>
        <p:nvPicPr>
          <p:cNvPr id="5124" name="Picture 4" descr="bible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28600"/>
            <a:ext cx="2057400" cy="1366838"/>
          </a:xfrm>
          <a:prstGeom prst="rect">
            <a:avLst/>
          </a:prstGeom>
          <a:noFill/>
          <a:ln w="28575">
            <a:solidFill>
              <a:srgbClr val="473C07"/>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 y="152400"/>
            <a:ext cx="7007225" cy="990600"/>
          </a:xfrm>
          <a:effectLst>
            <a:outerShdw dist="35921" dir="2700000" algn="ctr" rotWithShape="0">
              <a:schemeClr val="tx1"/>
            </a:outerShdw>
          </a:effectLst>
        </p:spPr>
        <p:txBody>
          <a:bodyPr/>
          <a:lstStyle/>
          <a:p>
            <a:r>
              <a:rPr lang="en-US" sz="5400" b="1" dirty="0">
                <a:latin typeface="Times New Roman" pitchFamily="18" charset="0"/>
                <a:cs typeface="Times New Roman" pitchFamily="18" charset="0"/>
              </a:rPr>
              <a:t>The Universalist View</a:t>
            </a:r>
          </a:p>
        </p:txBody>
      </p:sp>
      <p:sp>
        <p:nvSpPr>
          <p:cNvPr id="6147" name="Rectangle 3"/>
          <p:cNvSpPr>
            <a:spLocks noGrp="1" noChangeArrowheads="1"/>
          </p:cNvSpPr>
          <p:nvPr>
            <p:ph type="body" idx="1"/>
          </p:nvPr>
        </p:nvSpPr>
        <p:spPr>
          <a:xfrm>
            <a:off x="457200" y="1219200"/>
            <a:ext cx="6172200" cy="5181600"/>
          </a:xfrm>
        </p:spPr>
        <p:txBody>
          <a:bodyPr/>
          <a:lstStyle/>
          <a:p>
            <a:pPr marL="4763" indent="-4763" algn="ctr">
              <a:buFontTx/>
              <a:buNone/>
            </a:pPr>
            <a:r>
              <a:rPr lang="en-US" sz="3600" dirty="0">
                <a:solidFill>
                  <a:srgbClr val="FFFF00"/>
                </a:solidFill>
              </a:rPr>
              <a:t>“He who believes </a:t>
            </a:r>
            <a:r>
              <a:rPr lang="en-US" sz="3600" u="sng" dirty="0">
                <a:solidFill>
                  <a:srgbClr val="FFFF00"/>
                </a:solidFill>
              </a:rPr>
              <a:t>not</a:t>
            </a:r>
            <a:r>
              <a:rPr lang="en-US" sz="3600" dirty="0">
                <a:solidFill>
                  <a:srgbClr val="FFFF00"/>
                </a:solidFill>
              </a:rPr>
              <a:t> and is </a:t>
            </a:r>
            <a:r>
              <a:rPr lang="en-US" sz="3600" u="sng" dirty="0">
                <a:solidFill>
                  <a:srgbClr val="FFFF00"/>
                </a:solidFill>
              </a:rPr>
              <a:t>not</a:t>
            </a:r>
            <a:r>
              <a:rPr lang="en-US" sz="3600" dirty="0">
                <a:solidFill>
                  <a:srgbClr val="FFFF00"/>
                </a:solidFill>
              </a:rPr>
              <a:t> baptized will be </a:t>
            </a:r>
            <a:r>
              <a:rPr lang="en-US" sz="3600" dirty="0" smtClean="0">
                <a:solidFill>
                  <a:srgbClr val="FFFF00"/>
                </a:solidFill>
              </a:rPr>
              <a:t>saved because all will be saved.”</a:t>
            </a:r>
            <a:endParaRPr lang="en-US" sz="3600" dirty="0">
              <a:solidFill>
                <a:srgbClr val="FFFF00"/>
              </a:solidFill>
            </a:endParaRPr>
          </a:p>
          <a:p>
            <a:pPr marL="4763" indent="-4763" algn="ctr">
              <a:buFontTx/>
              <a:buNone/>
            </a:pPr>
            <a:endParaRPr lang="en-US" sz="2400" dirty="0">
              <a:solidFill>
                <a:srgbClr val="FFFF00"/>
              </a:solidFill>
            </a:endParaRPr>
          </a:p>
          <a:p>
            <a:pPr marL="4763" indent="-4763" algn="ctr">
              <a:buFontTx/>
              <a:buNone/>
            </a:pPr>
            <a:r>
              <a:rPr lang="en-US" dirty="0" smtClean="0">
                <a:solidFill>
                  <a:srgbClr val="FFFF00"/>
                </a:solidFill>
              </a:rPr>
              <a:t>They have </a:t>
            </a:r>
            <a:r>
              <a:rPr lang="en-US" dirty="0">
                <a:solidFill>
                  <a:srgbClr val="FFFF00"/>
                </a:solidFill>
              </a:rPr>
              <a:t>rejected the </a:t>
            </a:r>
            <a:r>
              <a:rPr lang="en-US" dirty="0" smtClean="0">
                <a:solidFill>
                  <a:srgbClr val="FFFF00"/>
                </a:solidFill>
              </a:rPr>
              <a:t>nature </a:t>
            </a:r>
            <a:r>
              <a:rPr lang="en-US" dirty="0">
                <a:solidFill>
                  <a:srgbClr val="FFFF00"/>
                </a:solidFill>
              </a:rPr>
              <a:t>of </a:t>
            </a:r>
            <a:r>
              <a:rPr lang="en-US" dirty="0" smtClean="0">
                <a:solidFill>
                  <a:srgbClr val="FFFF00"/>
                </a:solidFill>
              </a:rPr>
              <a:t>“love” as </a:t>
            </a:r>
            <a:r>
              <a:rPr lang="en-US" dirty="0">
                <a:solidFill>
                  <a:srgbClr val="FFFF00"/>
                </a:solidFill>
              </a:rPr>
              <a:t>revealed in God’s word, and </a:t>
            </a:r>
            <a:r>
              <a:rPr lang="en-US" dirty="0" smtClean="0">
                <a:solidFill>
                  <a:srgbClr val="FFFF00"/>
                </a:solidFill>
              </a:rPr>
              <a:t>replaced it </a:t>
            </a:r>
            <a:r>
              <a:rPr lang="en-US" dirty="0">
                <a:solidFill>
                  <a:srgbClr val="FFFF00"/>
                </a:solidFill>
              </a:rPr>
              <a:t>with </a:t>
            </a:r>
            <a:r>
              <a:rPr lang="en-US" dirty="0" smtClean="0">
                <a:solidFill>
                  <a:srgbClr val="FFFF00"/>
                </a:solidFill>
              </a:rPr>
              <a:t>their </a:t>
            </a:r>
            <a:r>
              <a:rPr lang="en-US" dirty="0">
                <a:solidFill>
                  <a:srgbClr val="FFFF00"/>
                </a:solidFill>
              </a:rPr>
              <a:t>own </a:t>
            </a:r>
            <a:r>
              <a:rPr lang="en-US" dirty="0" smtClean="0">
                <a:solidFill>
                  <a:srgbClr val="FFFF00"/>
                </a:solidFill>
              </a:rPr>
              <a:t>idea </a:t>
            </a:r>
            <a:r>
              <a:rPr lang="en-US" dirty="0">
                <a:solidFill>
                  <a:srgbClr val="FFFF00"/>
                </a:solidFill>
              </a:rPr>
              <a:t>of a loving God.</a:t>
            </a:r>
          </a:p>
          <a:p>
            <a:pPr marL="4763" indent="-4763" algn="ctr">
              <a:buFontTx/>
              <a:buNone/>
            </a:pPr>
            <a:endParaRPr lang="en-US" sz="2400" dirty="0"/>
          </a:p>
          <a:p>
            <a:pPr marL="4763" indent="-4763" algn="ctr">
              <a:buFontTx/>
              <a:buNone/>
            </a:pPr>
            <a:r>
              <a:rPr lang="en-US" dirty="0">
                <a:solidFill>
                  <a:schemeClr val="bg1"/>
                </a:solidFill>
              </a:rPr>
              <a:t>John 12:48</a:t>
            </a:r>
          </a:p>
        </p:txBody>
      </p:sp>
      <p:pic>
        <p:nvPicPr>
          <p:cNvPr id="6148" name="Picture 4" descr="baptis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225" y="0"/>
            <a:ext cx="2136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9" name="Line 5"/>
          <p:cNvSpPr>
            <a:spLocks noChangeShapeType="1"/>
          </p:cNvSpPr>
          <p:nvPr/>
        </p:nvSpPr>
        <p:spPr bwMode="auto">
          <a:xfrm>
            <a:off x="7010400" y="0"/>
            <a:ext cx="0" cy="6858000"/>
          </a:xfrm>
          <a:prstGeom prst="line">
            <a:avLst/>
          </a:prstGeom>
          <a:noFill/>
          <a:ln w="38100">
            <a:solidFill>
              <a:srgbClr val="473C0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5715000" cy="1066800"/>
          </a:xfrm>
          <a:effectLst>
            <a:outerShdw dist="35921" dir="2700000" algn="ctr" rotWithShape="0">
              <a:schemeClr val="tx1"/>
            </a:outerShdw>
          </a:effectLst>
        </p:spPr>
        <p:txBody>
          <a:bodyPr/>
          <a:lstStyle/>
          <a:p>
            <a:pPr algn="l"/>
            <a:r>
              <a:rPr lang="en-US" sz="4800" b="1" dirty="0">
                <a:solidFill>
                  <a:srgbClr val="FFFF00"/>
                </a:solidFill>
                <a:latin typeface="Times New Roman" pitchFamily="18" charset="0"/>
                <a:cs typeface="Times New Roman" pitchFamily="18" charset="0"/>
              </a:rPr>
              <a:t>John 12:48</a:t>
            </a:r>
          </a:p>
        </p:txBody>
      </p:sp>
      <p:sp>
        <p:nvSpPr>
          <p:cNvPr id="7171" name="Rectangle 3"/>
          <p:cNvSpPr>
            <a:spLocks noGrp="1" noChangeArrowheads="1"/>
          </p:cNvSpPr>
          <p:nvPr>
            <p:ph type="body" idx="1"/>
          </p:nvPr>
        </p:nvSpPr>
        <p:spPr>
          <a:xfrm>
            <a:off x="457200" y="1219200"/>
            <a:ext cx="8229600" cy="5257800"/>
          </a:xfrm>
        </p:spPr>
        <p:txBody>
          <a:bodyPr/>
          <a:lstStyle/>
          <a:p>
            <a:pPr marL="4763" indent="284163">
              <a:buFontTx/>
              <a:buNone/>
            </a:pPr>
            <a:r>
              <a:rPr lang="en-US" dirty="0">
                <a:solidFill>
                  <a:schemeClr val="bg1"/>
                </a:solidFill>
              </a:rPr>
              <a:t>“He who rejects Me, and                               does not receive </a:t>
            </a:r>
            <a:r>
              <a:rPr lang="en-US" u="sng" dirty="0">
                <a:solidFill>
                  <a:schemeClr val="bg1"/>
                </a:solidFill>
              </a:rPr>
              <a:t>My words</a:t>
            </a:r>
            <a:r>
              <a:rPr lang="en-US" dirty="0">
                <a:solidFill>
                  <a:schemeClr val="bg1"/>
                </a:solidFill>
              </a:rPr>
              <a:t>, has that which judges him--</a:t>
            </a:r>
            <a:r>
              <a:rPr lang="en-US" u="sng" dirty="0">
                <a:solidFill>
                  <a:schemeClr val="bg1"/>
                </a:solidFill>
              </a:rPr>
              <a:t>the word</a:t>
            </a:r>
            <a:r>
              <a:rPr lang="en-US" dirty="0">
                <a:solidFill>
                  <a:schemeClr val="bg1"/>
                </a:solidFill>
              </a:rPr>
              <a:t> that I have spoken </a:t>
            </a:r>
            <a:r>
              <a:rPr lang="en-US" u="sng" dirty="0">
                <a:solidFill>
                  <a:schemeClr val="bg1"/>
                </a:solidFill>
              </a:rPr>
              <a:t>will judge him</a:t>
            </a:r>
            <a:r>
              <a:rPr lang="en-US" dirty="0">
                <a:solidFill>
                  <a:schemeClr val="bg1"/>
                </a:solidFill>
              </a:rPr>
              <a:t> in the last day.”</a:t>
            </a:r>
          </a:p>
          <a:p>
            <a:pPr marL="4763" indent="284163">
              <a:buFontTx/>
              <a:buNone/>
            </a:pPr>
            <a:endParaRPr lang="en-US" dirty="0">
              <a:solidFill>
                <a:schemeClr val="bg1"/>
              </a:solidFill>
            </a:endParaRPr>
          </a:p>
          <a:p>
            <a:pPr marL="4763" indent="284163">
              <a:buFontTx/>
              <a:buNone/>
            </a:pPr>
            <a:endParaRPr lang="en-US" dirty="0">
              <a:solidFill>
                <a:schemeClr val="bg1"/>
              </a:solidFill>
            </a:endParaRPr>
          </a:p>
          <a:p>
            <a:pPr marL="4763" indent="284163" algn="r">
              <a:buFontTx/>
              <a:buNone/>
            </a:pPr>
            <a:r>
              <a:rPr lang="en-US" dirty="0">
                <a:solidFill>
                  <a:schemeClr val="bg1"/>
                </a:solidFill>
              </a:rPr>
              <a:t>His is a corrupted view of deity, having remade God into an image like man.</a:t>
            </a:r>
          </a:p>
        </p:txBody>
      </p:sp>
      <p:pic>
        <p:nvPicPr>
          <p:cNvPr id="7172" name="Picture 4" descr="bible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28600"/>
            <a:ext cx="2057400" cy="1366838"/>
          </a:xfrm>
          <a:prstGeom prst="rect">
            <a:avLst/>
          </a:prstGeom>
          <a:noFill/>
          <a:ln w="28575">
            <a:solidFill>
              <a:srgbClr val="473C07"/>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6248400" cy="990600"/>
          </a:xfrm>
          <a:effectLst>
            <a:outerShdw dist="35921" dir="2700000" algn="ctr" rotWithShape="0">
              <a:schemeClr val="tx1"/>
            </a:outerShdw>
          </a:effectLst>
        </p:spPr>
        <p:txBody>
          <a:bodyPr/>
          <a:lstStyle/>
          <a:p>
            <a:r>
              <a:rPr lang="en-US" sz="5400" b="1" dirty="0">
                <a:latin typeface="Times New Roman" pitchFamily="18" charset="0"/>
                <a:cs typeface="Times New Roman" pitchFamily="18" charset="0"/>
              </a:rPr>
              <a:t>The Catholic View</a:t>
            </a:r>
          </a:p>
        </p:txBody>
      </p:sp>
      <p:sp>
        <p:nvSpPr>
          <p:cNvPr id="8195" name="Rectangle 3"/>
          <p:cNvSpPr>
            <a:spLocks noGrp="1" noChangeArrowheads="1"/>
          </p:cNvSpPr>
          <p:nvPr>
            <p:ph type="body" idx="1"/>
          </p:nvPr>
        </p:nvSpPr>
        <p:spPr>
          <a:xfrm>
            <a:off x="228600" y="1219200"/>
            <a:ext cx="6477000" cy="5181600"/>
          </a:xfrm>
        </p:spPr>
        <p:txBody>
          <a:bodyPr/>
          <a:lstStyle/>
          <a:p>
            <a:pPr marL="4763" indent="-4763" algn="ctr">
              <a:buFontTx/>
              <a:buNone/>
            </a:pPr>
            <a:r>
              <a:rPr lang="en-US" sz="3600" dirty="0">
                <a:solidFill>
                  <a:srgbClr val="FFFF00"/>
                </a:solidFill>
              </a:rPr>
              <a:t>“He who believes </a:t>
            </a:r>
            <a:r>
              <a:rPr lang="en-US" sz="3600" u="sng" dirty="0" smtClean="0">
                <a:solidFill>
                  <a:srgbClr val="FFFF00"/>
                </a:solidFill>
              </a:rPr>
              <a:t>not</a:t>
            </a:r>
            <a:r>
              <a:rPr lang="en-US" sz="3600" dirty="0" smtClean="0">
                <a:solidFill>
                  <a:srgbClr val="FFFF00"/>
                </a:solidFill>
              </a:rPr>
              <a:t>, but </a:t>
            </a:r>
            <a:r>
              <a:rPr lang="en-US" sz="3600" dirty="0">
                <a:solidFill>
                  <a:srgbClr val="FFFF00"/>
                </a:solidFill>
              </a:rPr>
              <a:t>is baptized will be saved.”</a:t>
            </a:r>
          </a:p>
          <a:p>
            <a:pPr marL="4763" indent="-4763" algn="ctr">
              <a:buFontTx/>
              <a:buNone/>
            </a:pPr>
            <a:endParaRPr lang="en-US" sz="2400" dirty="0">
              <a:solidFill>
                <a:srgbClr val="FFFF00"/>
              </a:solidFill>
            </a:endParaRPr>
          </a:p>
          <a:p>
            <a:pPr marL="4763" indent="-4763" algn="ctr">
              <a:buFontTx/>
              <a:buNone/>
            </a:pPr>
            <a:r>
              <a:rPr lang="en-US" dirty="0" smtClean="0">
                <a:solidFill>
                  <a:srgbClr val="FFFF00"/>
                </a:solidFill>
              </a:rPr>
              <a:t>Infant </a:t>
            </a:r>
            <a:r>
              <a:rPr lang="en-US" dirty="0">
                <a:solidFill>
                  <a:srgbClr val="FFFF00"/>
                </a:solidFill>
              </a:rPr>
              <a:t>baptism </a:t>
            </a:r>
            <a:r>
              <a:rPr lang="en-US" dirty="0" smtClean="0">
                <a:solidFill>
                  <a:srgbClr val="FFFF00"/>
                </a:solidFill>
              </a:rPr>
              <a:t>is </a:t>
            </a:r>
            <a:r>
              <a:rPr lang="en-US" dirty="0">
                <a:solidFill>
                  <a:srgbClr val="FFFF00"/>
                </a:solidFill>
              </a:rPr>
              <a:t>a </a:t>
            </a:r>
            <a:r>
              <a:rPr lang="en-US" dirty="0" smtClean="0">
                <a:solidFill>
                  <a:srgbClr val="FFFF00"/>
                </a:solidFill>
              </a:rPr>
              <a:t>result of their belief </a:t>
            </a:r>
            <a:r>
              <a:rPr lang="en-US" dirty="0">
                <a:solidFill>
                  <a:srgbClr val="FFFF00"/>
                </a:solidFill>
              </a:rPr>
              <a:t>that a child is born into the world </a:t>
            </a:r>
            <a:r>
              <a:rPr lang="en-US" dirty="0" smtClean="0">
                <a:solidFill>
                  <a:srgbClr val="FFFF00"/>
                </a:solidFill>
              </a:rPr>
              <a:t>inheriting the sins of entire lineage, thus </a:t>
            </a:r>
            <a:r>
              <a:rPr lang="en-US" dirty="0">
                <a:solidFill>
                  <a:srgbClr val="FFFF00"/>
                </a:solidFill>
              </a:rPr>
              <a:t>totally depraved.</a:t>
            </a:r>
          </a:p>
          <a:p>
            <a:pPr marL="4763" indent="-4763" algn="ctr">
              <a:buFontTx/>
              <a:buNone/>
            </a:pPr>
            <a:endParaRPr lang="en-US" sz="2400" dirty="0"/>
          </a:p>
          <a:p>
            <a:pPr marL="4763" indent="-4763" algn="ctr">
              <a:buFontTx/>
              <a:buNone/>
            </a:pPr>
            <a:r>
              <a:rPr lang="en-US" dirty="0">
                <a:solidFill>
                  <a:schemeClr val="bg1"/>
                </a:solidFill>
              </a:rPr>
              <a:t>Ezekiel 18:20</a:t>
            </a:r>
            <a:br>
              <a:rPr lang="en-US" dirty="0">
                <a:solidFill>
                  <a:schemeClr val="bg1"/>
                </a:solidFill>
              </a:rPr>
            </a:br>
            <a:r>
              <a:rPr lang="en-US" dirty="0">
                <a:solidFill>
                  <a:schemeClr val="bg1"/>
                </a:solidFill>
              </a:rPr>
              <a:t> Luke 18:15-17; Romans 10:17</a:t>
            </a:r>
          </a:p>
        </p:txBody>
      </p:sp>
      <p:pic>
        <p:nvPicPr>
          <p:cNvPr id="8196" name="Picture 4" descr="baptis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225" y="0"/>
            <a:ext cx="2136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7" name="Line 5"/>
          <p:cNvSpPr>
            <a:spLocks noChangeShapeType="1"/>
          </p:cNvSpPr>
          <p:nvPr/>
        </p:nvSpPr>
        <p:spPr bwMode="auto">
          <a:xfrm>
            <a:off x="7010400" y="0"/>
            <a:ext cx="0" cy="6858000"/>
          </a:xfrm>
          <a:prstGeom prst="line">
            <a:avLst/>
          </a:prstGeom>
          <a:noFill/>
          <a:ln w="38100">
            <a:solidFill>
              <a:srgbClr val="473C0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5715000" cy="1066800"/>
          </a:xfrm>
          <a:effectLst>
            <a:outerShdw dist="35921" dir="2700000" algn="ctr" rotWithShape="0">
              <a:schemeClr val="tx1"/>
            </a:outerShdw>
          </a:effectLst>
        </p:spPr>
        <p:txBody>
          <a:bodyPr/>
          <a:lstStyle/>
          <a:p>
            <a:pPr algn="l"/>
            <a:r>
              <a:rPr lang="en-US" sz="4800" b="1" dirty="0">
                <a:solidFill>
                  <a:srgbClr val="FFFF00"/>
                </a:solidFill>
                <a:latin typeface="Times New Roman" pitchFamily="18" charset="0"/>
                <a:cs typeface="Times New Roman" pitchFamily="18" charset="0"/>
              </a:rPr>
              <a:t>Ezekiel 18:20</a:t>
            </a:r>
          </a:p>
        </p:txBody>
      </p:sp>
      <p:sp>
        <p:nvSpPr>
          <p:cNvPr id="12291" name="Rectangle 3"/>
          <p:cNvSpPr>
            <a:spLocks noGrp="1" noChangeArrowheads="1"/>
          </p:cNvSpPr>
          <p:nvPr>
            <p:ph type="body" idx="1"/>
          </p:nvPr>
        </p:nvSpPr>
        <p:spPr>
          <a:xfrm>
            <a:off x="457200" y="1219200"/>
            <a:ext cx="8229600" cy="5257800"/>
          </a:xfrm>
        </p:spPr>
        <p:txBody>
          <a:bodyPr/>
          <a:lstStyle/>
          <a:p>
            <a:pPr marL="4763" indent="284163">
              <a:buFontTx/>
              <a:buNone/>
            </a:pPr>
            <a:r>
              <a:rPr lang="en-US" u="sng" dirty="0">
                <a:solidFill>
                  <a:schemeClr val="bg1"/>
                </a:solidFill>
              </a:rPr>
              <a:t>The soul who sins shall die</a:t>
            </a:r>
            <a:r>
              <a:rPr lang="en-US" dirty="0">
                <a:solidFill>
                  <a:schemeClr val="bg1"/>
                </a:solidFill>
              </a:rPr>
              <a:t>.                        The son shall not bear the guilt of the father, nor the father bear the guilt of the son. The righteousness of the righteous shall be upon himself, and the wickedness of the wicked shall be upon himself.</a:t>
            </a:r>
          </a:p>
        </p:txBody>
      </p:sp>
      <p:pic>
        <p:nvPicPr>
          <p:cNvPr id="12292" name="Picture 4" descr="bible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28600"/>
            <a:ext cx="2057400" cy="1366838"/>
          </a:xfrm>
          <a:prstGeom prst="rect">
            <a:avLst/>
          </a:prstGeom>
          <a:noFill/>
          <a:ln w="28575">
            <a:solidFill>
              <a:srgbClr val="473C07"/>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5715000" cy="1066800"/>
          </a:xfrm>
          <a:effectLst>
            <a:outerShdw dist="35921" dir="2700000" algn="ctr" rotWithShape="0">
              <a:schemeClr val="tx1"/>
            </a:outerShdw>
          </a:effectLst>
        </p:spPr>
        <p:txBody>
          <a:bodyPr/>
          <a:lstStyle/>
          <a:p>
            <a:pPr algn="l"/>
            <a:r>
              <a:rPr lang="en-US" sz="4800" b="1" dirty="0">
                <a:solidFill>
                  <a:srgbClr val="FFFF00"/>
                </a:solidFill>
                <a:latin typeface="Times New Roman" pitchFamily="18" charset="0"/>
                <a:cs typeface="Times New Roman" pitchFamily="18" charset="0"/>
              </a:rPr>
              <a:t>Luke 18:15-17</a:t>
            </a:r>
          </a:p>
        </p:txBody>
      </p:sp>
      <p:sp>
        <p:nvSpPr>
          <p:cNvPr id="9219" name="Rectangle 3"/>
          <p:cNvSpPr>
            <a:spLocks noGrp="1" noChangeArrowheads="1"/>
          </p:cNvSpPr>
          <p:nvPr>
            <p:ph type="body" idx="1"/>
          </p:nvPr>
        </p:nvSpPr>
        <p:spPr>
          <a:xfrm>
            <a:off x="457200" y="1219200"/>
            <a:ext cx="8229600" cy="5257800"/>
          </a:xfrm>
        </p:spPr>
        <p:txBody>
          <a:bodyPr/>
          <a:lstStyle/>
          <a:p>
            <a:pPr marL="4763" indent="284163">
              <a:buFontTx/>
              <a:buNone/>
            </a:pPr>
            <a:r>
              <a:rPr lang="en-US" dirty="0">
                <a:solidFill>
                  <a:schemeClr val="bg1"/>
                </a:solidFill>
              </a:rPr>
              <a:t>Then they also brought infants                        to Him that He might touch them; but when the disciples saw it, they rebuked them. </a:t>
            </a:r>
            <a:r>
              <a:rPr lang="en-US" baseline="30000" dirty="0">
                <a:solidFill>
                  <a:schemeClr val="bg1"/>
                </a:solidFill>
              </a:rPr>
              <a:t>16</a:t>
            </a:r>
            <a:r>
              <a:rPr lang="en-US" dirty="0">
                <a:solidFill>
                  <a:schemeClr val="bg1"/>
                </a:solidFill>
              </a:rPr>
              <a:t> But Jesus called them to Him and said, “Let the little children come to Me, and do not forbid them; </a:t>
            </a:r>
            <a:r>
              <a:rPr lang="en-US" u="sng" dirty="0">
                <a:solidFill>
                  <a:schemeClr val="bg1"/>
                </a:solidFill>
              </a:rPr>
              <a:t>for of such is the kingdom of God</a:t>
            </a:r>
            <a:r>
              <a:rPr lang="en-US" dirty="0">
                <a:solidFill>
                  <a:schemeClr val="bg1"/>
                </a:solidFill>
              </a:rPr>
              <a:t>. </a:t>
            </a:r>
            <a:r>
              <a:rPr lang="en-US" baseline="30000" dirty="0">
                <a:solidFill>
                  <a:schemeClr val="bg1"/>
                </a:solidFill>
              </a:rPr>
              <a:t>17</a:t>
            </a:r>
            <a:r>
              <a:rPr lang="en-US" dirty="0">
                <a:solidFill>
                  <a:schemeClr val="bg1"/>
                </a:solidFill>
              </a:rPr>
              <a:t> Assuredly, I say to you, whoever does not receive the kingdom of God as a little child will by no means enter it.”</a:t>
            </a:r>
          </a:p>
        </p:txBody>
      </p:sp>
      <p:pic>
        <p:nvPicPr>
          <p:cNvPr id="9220" name="Picture 4" descr="bible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28600"/>
            <a:ext cx="2057400" cy="1366838"/>
          </a:xfrm>
          <a:prstGeom prst="rect">
            <a:avLst/>
          </a:prstGeom>
          <a:noFill/>
          <a:ln w="28575">
            <a:solidFill>
              <a:srgbClr val="473C07"/>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Rockwell Condensed"/>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1173</TotalTime>
  <Words>514</Words>
  <Application>Microsoft Office PowerPoint</Application>
  <PresentationFormat>On-screen Show (4:3)</PresentationFormat>
  <Paragraphs>47</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Rockwell Condensed</vt:lpstr>
      <vt:lpstr>Georgia</vt:lpstr>
      <vt:lpstr>Times New Roman</vt:lpstr>
      <vt:lpstr>Default Design</vt:lpstr>
      <vt:lpstr>Five Views of Baptism</vt:lpstr>
      <vt:lpstr>The Atheist View</vt:lpstr>
      <vt:lpstr>John 3:18</vt:lpstr>
      <vt:lpstr>Psalm 14:1</vt:lpstr>
      <vt:lpstr>The Universalist View</vt:lpstr>
      <vt:lpstr>John 12:48</vt:lpstr>
      <vt:lpstr>The Catholic View</vt:lpstr>
      <vt:lpstr>Ezekiel 18:20</vt:lpstr>
      <vt:lpstr>Luke 18:15-17</vt:lpstr>
      <vt:lpstr>Mainstream Denominational View</vt:lpstr>
      <vt:lpstr>Acts 2:38</vt:lpstr>
      <vt:lpstr>1 Peter 3:21</vt:lpstr>
      <vt:lpstr>The View of our Lord</vt:lpstr>
    </vt:vector>
  </TitlesOfParts>
  <Manager>Harry Osborne</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Views of Baptism</dc:title>
  <dc:creator>Stan Cox</dc:creator>
  <cp:lastModifiedBy>Harry</cp:lastModifiedBy>
  <cp:revision>9</cp:revision>
  <dcterms:created xsi:type="dcterms:W3CDTF">2009-06-07T21:20:31Z</dcterms:created>
  <dcterms:modified xsi:type="dcterms:W3CDTF">2012-05-20T13:12:31Z</dcterms:modified>
</cp:coreProperties>
</file>