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7" r:id="rId2"/>
    <p:sldId id="258" r:id="rId3"/>
    <p:sldId id="259" r:id="rId4"/>
    <p:sldId id="270" r:id="rId5"/>
    <p:sldId id="273" r:id="rId6"/>
    <p:sldId id="271" r:id="rId7"/>
    <p:sldId id="274" r:id="rId8"/>
    <p:sldId id="272" r:id="rId9"/>
    <p:sldId id="260" r:id="rId10"/>
    <p:sldId id="275" r:id="rId11"/>
    <p:sldId id="276" r:id="rId12"/>
    <p:sldId id="262" r:id="rId13"/>
    <p:sldId id="261" r:id="rId14"/>
    <p:sldId id="263" r:id="rId15"/>
    <p:sldId id="265" r:id="rId16"/>
    <p:sldId id="264" r:id="rId17"/>
    <p:sldId id="266" r:id="rId18"/>
    <p:sldId id="267" r:id="rId19"/>
    <p:sldId id="269" r:id="rId20"/>
    <p:sldId id="26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174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40A8B7-0BE0-49B8-9A3B-74614F12E9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4CC0E6-5764-47F6-9F91-DA7358792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7805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9836B-FE51-4770-85DB-8DBFF29977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95459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B7B175-79E0-4EF7-9E3D-699EA61057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90894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60C2A6-12C7-4B4E-BF93-9BF6179E5E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8733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62857E-3F45-4F65-815D-90D06F1E13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03847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961CE7-0FA1-4BF0-ADDC-F4C274EE9B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65784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C2F7EF-27A7-4BE8-AA4A-A210D8CA8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1945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772533-9603-4949-94D6-997CD65995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92786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E8D247-2537-4D67-901B-8829248C5C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5882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70347-5942-442D-AB04-96B89D49E8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11622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7A39C0-56A4-428B-AA98-69A911C4F8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0906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07A8162-F64F-4517-9AE0-FFD1782FEE5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7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>
    <p:strips dir="l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55725"/>
            <a:ext cx="8153400" cy="1920875"/>
          </a:xfrm>
        </p:spPr>
        <p:txBody>
          <a:bodyPr/>
          <a:lstStyle/>
          <a:p>
            <a:r>
              <a:rPr lang="en-US" sz="7200" dirty="0">
                <a:solidFill>
                  <a:schemeClr val="hlink"/>
                </a:solidFill>
              </a:rPr>
              <a:t>Water Baptism in the New </a:t>
            </a:r>
            <a:r>
              <a:rPr lang="en-US" sz="7200" dirty="0" smtClean="0">
                <a:solidFill>
                  <a:schemeClr val="hlink"/>
                </a:solidFill>
              </a:rPr>
              <a:t>Testament</a:t>
            </a:r>
            <a:br>
              <a:rPr lang="en-US" sz="7200" dirty="0" smtClean="0">
                <a:solidFill>
                  <a:schemeClr val="hlink"/>
                </a:solidFill>
              </a:rPr>
            </a:br>
            <a:r>
              <a:rPr lang="en-US" sz="7200" i="1" dirty="0" smtClean="0">
                <a:solidFill>
                  <a:schemeClr val="hlink"/>
                </a:solidFill>
              </a:rPr>
              <a:t>-</a:t>
            </a:r>
            <a:r>
              <a:rPr lang="en-US" sz="7200" i="1" dirty="0" err="1" smtClean="0">
                <a:solidFill>
                  <a:schemeClr val="hlink"/>
                </a:solidFill>
              </a:rPr>
              <a:t>vs</a:t>
            </a:r>
            <a:r>
              <a:rPr lang="en-US" sz="7200" i="1" dirty="0" smtClean="0">
                <a:solidFill>
                  <a:schemeClr val="hlink"/>
                </a:solidFill>
              </a:rPr>
              <a:t>-</a:t>
            </a:r>
            <a:br>
              <a:rPr lang="en-US" sz="7200" i="1" dirty="0" smtClean="0">
                <a:solidFill>
                  <a:schemeClr val="hlink"/>
                </a:solidFill>
              </a:rPr>
            </a:br>
            <a:r>
              <a:rPr lang="en-US" sz="7200" dirty="0" smtClean="0">
                <a:solidFill>
                  <a:schemeClr val="hlink"/>
                </a:solidFill>
              </a:rPr>
              <a:t>Infant Baptism</a:t>
            </a:r>
            <a:endParaRPr lang="en-US" sz="7200" dirty="0">
              <a:solidFill>
                <a:schemeClr val="hlin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sz="4400" b="1" i="1" dirty="0"/>
              <a:t>What does the Gospel teach us about baptism?</a:t>
            </a:r>
            <a:endParaRPr lang="en-US" sz="4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John’s Baptism: </a:t>
            </a:r>
            <a:r>
              <a:rPr lang="en-US" sz="4800" i="1" dirty="0">
                <a:solidFill>
                  <a:schemeClr val="hlink"/>
                </a:solidFill>
              </a:rPr>
              <a:t>A Look Forward</a:t>
            </a:r>
            <a:endParaRPr lang="en-US" sz="4800" dirty="0">
              <a:solidFill>
                <a:schemeClr val="hlink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 smtClean="0">
                <a:solidFill>
                  <a:schemeClr val="tx2"/>
                </a:solidFill>
              </a:rPr>
              <a:t>John 3:23 </a:t>
            </a:r>
            <a:r>
              <a:rPr lang="en-US" sz="3600" dirty="0" smtClean="0">
                <a:solidFill>
                  <a:schemeClr val="tx2"/>
                </a:solidFill>
              </a:rPr>
              <a:t>– </a:t>
            </a:r>
            <a:r>
              <a:rPr lang="en-US" sz="3600" dirty="0" smtClean="0">
                <a:solidFill>
                  <a:srgbClr val="FFFF66"/>
                </a:solidFill>
              </a:rPr>
              <a:t>“Because there was </a:t>
            </a:r>
            <a:r>
              <a:rPr lang="en-US" sz="3600" u="sng" dirty="0" smtClean="0">
                <a:solidFill>
                  <a:srgbClr val="FFFF66"/>
                </a:solidFill>
              </a:rPr>
              <a:t>much</a:t>
            </a:r>
            <a:r>
              <a:rPr lang="en-US" sz="3600" dirty="0" smtClean="0">
                <a:solidFill>
                  <a:srgbClr val="FFFF66"/>
                </a:solidFill>
              </a:rPr>
              <a:t> water”</a:t>
            </a:r>
            <a:endParaRPr lang="en-US" sz="3600" dirty="0" smtClean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66"/>
                </a:solidFill>
              </a:rPr>
              <a:t>“Much water” needed only to </a:t>
            </a:r>
            <a:r>
              <a:rPr lang="en-US" sz="3200" b="1" u="sng" dirty="0" smtClean="0">
                <a:solidFill>
                  <a:srgbClr val="FFFF66"/>
                </a:solidFill>
              </a:rPr>
              <a:t>immerse</a:t>
            </a:r>
            <a:endParaRPr lang="en-US" sz="3600" u="sng" dirty="0" smtClean="0">
              <a:solidFill>
                <a:srgbClr val="FFFF66"/>
              </a:solidFill>
            </a:endParaRP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 smtClean="0">
                <a:solidFill>
                  <a:schemeClr val="tx2"/>
                </a:solidFill>
              </a:rPr>
              <a:t>Mark 1:1-4</a:t>
            </a:r>
            <a:endParaRPr lang="en-US" sz="3600" dirty="0" smtClean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i="1" dirty="0" smtClean="0">
                <a:solidFill>
                  <a:srgbClr val="FFFF66"/>
                </a:solidFill>
              </a:rPr>
              <a:t>“</a:t>
            </a:r>
            <a:r>
              <a:rPr lang="en-US" sz="3200" b="1" dirty="0" smtClean="0">
                <a:solidFill>
                  <a:srgbClr val="FFFF66"/>
                </a:solidFill>
              </a:rPr>
              <a:t>The beginning of the gospel of Jesus…”</a:t>
            </a:r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66"/>
                </a:solidFill>
              </a:rPr>
              <a:t>“</a:t>
            </a:r>
            <a:r>
              <a:rPr lang="en-US" sz="3200" b="1" u="sng" dirty="0" smtClean="0">
                <a:solidFill>
                  <a:srgbClr val="FFFF66"/>
                </a:solidFill>
              </a:rPr>
              <a:t>of</a:t>
            </a:r>
            <a:r>
              <a:rPr lang="en-US" sz="3200" b="1" dirty="0" smtClean="0">
                <a:solidFill>
                  <a:srgbClr val="FFFF66"/>
                </a:solidFill>
              </a:rPr>
              <a:t> repentance </a:t>
            </a:r>
            <a:r>
              <a:rPr lang="en-US" sz="3200" b="1" u="sng" dirty="0" smtClean="0">
                <a:solidFill>
                  <a:srgbClr val="FFFF66"/>
                </a:solidFill>
              </a:rPr>
              <a:t>for</a:t>
            </a:r>
            <a:r>
              <a:rPr lang="en-US" sz="3200" b="1" dirty="0" smtClean="0">
                <a:solidFill>
                  <a:srgbClr val="FFFF66"/>
                </a:solidFill>
              </a:rPr>
              <a:t> (</a:t>
            </a:r>
            <a:r>
              <a:rPr lang="en-US" sz="3200" b="1" dirty="0" err="1" smtClean="0">
                <a:solidFill>
                  <a:srgbClr val="FFFF66"/>
                </a:solidFill>
                <a:latin typeface="Mounce" pitchFamily="2" charset="0"/>
              </a:rPr>
              <a:t>eiV</a:t>
            </a:r>
            <a:r>
              <a:rPr lang="en-US" sz="3200" b="1" dirty="0" smtClean="0">
                <a:solidFill>
                  <a:srgbClr val="FFFF66"/>
                </a:solidFill>
              </a:rPr>
              <a:t>) remission of sins”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 smtClean="0">
                <a:solidFill>
                  <a:schemeClr val="tx2"/>
                </a:solidFill>
              </a:rPr>
              <a:t>Luke 3:2-3</a:t>
            </a:r>
            <a:endParaRPr lang="en-US" sz="3600" dirty="0" smtClean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66"/>
                </a:solidFill>
              </a:rPr>
              <a:t>“</a:t>
            </a:r>
            <a:r>
              <a:rPr lang="en-US" sz="3200" b="1" u="sng" dirty="0" smtClean="0">
                <a:solidFill>
                  <a:srgbClr val="FFFF66"/>
                </a:solidFill>
              </a:rPr>
              <a:t>the word of God</a:t>
            </a:r>
            <a:r>
              <a:rPr lang="en-US" sz="3200" b="1" dirty="0" smtClean="0">
                <a:solidFill>
                  <a:srgbClr val="FFFF66"/>
                </a:solidFill>
              </a:rPr>
              <a:t> came unto John” (</a:t>
            </a:r>
            <a:r>
              <a:rPr lang="en-US" sz="3200" b="1" dirty="0" smtClean="0"/>
              <a:t>inspired</a:t>
            </a:r>
            <a:r>
              <a:rPr lang="en-US" sz="3200" b="1" dirty="0" smtClean="0">
                <a:solidFill>
                  <a:srgbClr val="FFFF66"/>
                </a:solidFill>
              </a:rPr>
              <a:t>)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 smtClean="0">
                <a:solidFill>
                  <a:schemeClr val="tx2"/>
                </a:solidFill>
              </a:rPr>
              <a:t>Matthew </a:t>
            </a:r>
            <a:r>
              <a:rPr lang="en-US" sz="3600" b="1" dirty="0">
                <a:solidFill>
                  <a:schemeClr val="tx2"/>
                </a:solidFill>
              </a:rPr>
              <a:t>3:5-8</a:t>
            </a:r>
            <a:endParaRPr lang="en-US" sz="3600" dirty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u="sng" dirty="0">
                <a:solidFill>
                  <a:srgbClr val="FFFF66"/>
                </a:solidFill>
              </a:rPr>
              <a:t>Repentance</a:t>
            </a:r>
            <a:r>
              <a:rPr lang="en-US" sz="3200" b="1" dirty="0">
                <a:solidFill>
                  <a:srgbClr val="FFFF66"/>
                </a:solidFill>
              </a:rPr>
              <a:t> necessary </a:t>
            </a:r>
            <a:r>
              <a:rPr lang="en-US" sz="3200" b="1" u="sng" dirty="0">
                <a:solidFill>
                  <a:srgbClr val="FFFF66"/>
                </a:solidFill>
              </a:rPr>
              <a:t>before</a:t>
            </a:r>
            <a:r>
              <a:rPr lang="en-US" sz="3200" b="1" dirty="0">
                <a:solidFill>
                  <a:srgbClr val="FFFF66"/>
                </a:solidFill>
              </a:rPr>
              <a:t> baptism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tx2"/>
                </a:solidFill>
              </a:rPr>
              <a:t>Matthew </a:t>
            </a:r>
            <a:r>
              <a:rPr lang="en-US" sz="3600" b="1" dirty="0" smtClean="0">
                <a:solidFill>
                  <a:schemeClr val="tx2"/>
                </a:solidFill>
              </a:rPr>
              <a:t>21:23-32  </a:t>
            </a:r>
            <a:r>
              <a:rPr lang="en-US" sz="3600" b="1" dirty="0" smtClean="0">
                <a:solidFill>
                  <a:srgbClr val="FFFF66"/>
                </a:solidFill>
              </a:rPr>
              <a:t>By whose authority?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46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Luke 7:29-30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/>
              <a:t>29 </a:t>
            </a:r>
            <a:r>
              <a:rPr lang="en-US" sz="3600" dirty="0"/>
              <a:t>And when all the people heard Him, even the tax collectors justified God, having been baptized with the baptism of John. </a:t>
            </a:r>
            <a:r>
              <a:rPr lang="en-US" sz="3600" b="1" baseline="30000" dirty="0"/>
              <a:t>30 </a:t>
            </a:r>
            <a:r>
              <a:rPr lang="en-US" sz="3600" dirty="0"/>
              <a:t>But the Pharisees and lawyers rejected the will of God for themselves, not having been baptized by him.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830054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Responses in Luke 7:29-30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981200"/>
            <a:ext cx="4267200" cy="4114800"/>
          </a:xfrm>
        </p:spPr>
        <p:txBody>
          <a:bodyPr/>
          <a:lstStyle/>
          <a:p>
            <a:r>
              <a:rPr lang="en-US" sz="3600" dirty="0"/>
              <a:t>Pharisees &amp; lawyers</a:t>
            </a:r>
          </a:p>
          <a:p>
            <a:r>
              <a:rPr lang="en-US" sz="3600" dirty="0"/>
              <a:t>Rejected </a:t>
            </a:r>
            <a:r>
              <a:rPr lang="en-US" sz="3600" dirty="0" smtClean="0"/>
              <a:t>the will</a:t>
            </a:r>
            <a:r>
              <a:rPr lang="en-US" sz="3600" dirty="0" smtClean="0"/>
              <a:t> </a:t>
            </a:r>
            <a:r>
              <a:rPr lang="en-US" sz="3600" dirty="0"/>
              <a:t>of God</a:t>
            </a:r>
          </a:p>
          <a:p>
            <a:r>
              <a:rPr lang="en-US" sz="3600" dirty="0" smtClean="0"/>
              <a:t>N</a:t>
            </a:r>
            <a:r>
              <a:rPr lang="en-US" sz="3600" dirty="0" smtClean="0"/>
              <a:t>ot having been </a:t>
            </a:r>
            <a:r>
              <a:rPr lang="en-US" sz="3600" dirty="0"/>
              <a:t>baptized </a:t>
            </a:r>
            <a:r>
              <a:rPr lang="en-US" sz="3600" dirty="0" smtClean="0"/>
              <a:t>by</a:t>
            </a:r>
            <a:r>
              <a:rPr lang="en-US" sz="3600" dirty="0" smtClean="0"/>
              <a:t> </a:t>
            </a:r>
            <a:r>
              <a:rPr lang="en-US" sz="3600" dirty="0"/>
              <a:t>John</a:t>
            </a:r>
          </a:p>
          <a:p>
            <a:r>
              <a:rPr lang="en-US" sz="3600" b="1" dirty="0">
                <a:solidFill>
                  <a:schemeClr val="folHlink"/>
                </a:solidFill>
              </a:rPr>
              <a:t>Disobedience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04447" y="1981200"/>
            <a:ext cx="4953000" cy="4114800"/>
          </a:xfrm>
        </p:spPr>
        <p:txBody>
          <a:bodyPr/>
          <a:lstStyle/>
          <a:p>
            <a:pPr>
              <a:lnSpc>
                <a:spcPct val="97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b="1" i="1" dirty="0">
                <a:solidFill>
                  <a:schemeClr val="hlink"/>
                </a:solidFill>
              </a:rPr>
              <a:t>People &amp; </a:t>
            </a:r>
            <a:r>
              <a:rPr lang="en-US" sz="3600" b="1" i="1" dirty="0" smtClean="0">
                <a:solidFill>
                  <a:schemeClr val="hlink"/>
                </a:solidFill>
              </a:rPr>
              <a:t>tax collector</a:t>
            </a:r>
            <a:endParaRPr lang="en-US" sz="3600" b="1" i="1" dirty="0">
              <a:solidFill>
                <a:schemeClr val="hlink"/>
              </a:solidFill>
            </a:endParaRPr>
          </a:p>
          <a:p>
            <a:pPr>
              <a:lnSpc>
                <a:spcPct val="97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b="1" i="1" dirty="0">
                <a:solidFill>
                  <a:schemeClr val="hlink"/>
                </a:solidFill>
              </a:rPr>
              <a:t>Heard</a:t>
            </a:r>
          </a:p>
          <a:p>
            <a:pPr>
              <a:lnSpc>
                <a:spcPct val="97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b="1" i="1" dirty="0">
                <a:solidFill>
                  <a:schemeClr val="hlink"/>
                </a:solidFill>
              </a:rPr>
              <a:t>Justified God</a:t>
            </a:r>
          </a:p>
          <a:p>
            <a:pPr>
              <a:lnSpc>
                <a:spcPct val="97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b="1" i="1" dirty="0" smtClean="0">
                <a:solidFill>
                  <a:schemeClr val="hlink"/>
                </a:solidFill>
              </a:rPr>
              <a:t>Hav</a:t>
            </a:r>
            <a:r>
              <a:rPr lang="en-US" sz="3600" b="1" i="1" dirty="0" smtClean="0">
                <a:solidFill>
                  <a:schemeClr val="hlink"/>
                </a:solidFill>
              </a:rPr>
              <a:t>ing been </a:t>
            </a:r>
            <a:r>
              <a:rPr lang="en-US" sz="3600" b="1" i="1" dirty="0">
                <a:solidFill>
                  <a:schemeClr val="hlink"/>
                </a:solidFill>
              </a:rPr>
              <a:t>baptized with baptism of John</a:t>
            </a:r>
          </a:p>
          <a:p>
            <a:pPr>
              <a:lnSpc>
                <a:spcPct val="97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chemeClr val="hlink"/>
                </a:solidFill>
              </a:rPr>
              <a:t>Obedience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hlink"/>
                </a:solidFill>
              </a:rPr>
              <a:t>Summary of the </a:t>
            </a:r>
            <a:r>
              <a:rPr lang="en-US" sz="4800" dirty="0">
                <a:solidFill>
                  <a:schemeClr val="hlink"/>
                </a:solidFill>
              </a:rPr>
              <a:t>Principles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1440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400" dirty="0"/>
              <a:t>John’s teaching was </a:t>
            </a:r>
            <a:r>
              <a:rPr lang="en-US" sz="3400" dirty="0" smtClean="0"/>
              <a:t>in preparation for </a:t>
            </a:r>
            <a:r>
              <a:rPr lang="en-US" sz="3400" dirty="0"/>
              <a:t>Christ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400" dirty="0"/>
              <a:t>It was a baptism (immersion) in water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400" dirty="0"/>
              <a:t>Baptism taught </a:t>
            </a:r>
            <a:r>
              <a:rPr lang="en-US" sz="3400" dirty="0" smtClean="0"/>
              <a:t>required </a:t>
            </a:r>
            <a:r>
              <a:rPr lang="en-US" sz="3400" dirty="0"/>
              <a:t>prior repentance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400" dirty="0"/>
              <a:t>One </a:t>
            </a:r>
            <a:r>
              <a:rPr lang="en-US" sz="3400" dirty="0" smtClean="0"/>
              <a:t>who did not </a:t>
            </a:r>
            <a:r>
              <a:rPr lang="en-US" sz="3400" dirty="0"/>
              <a:t>repent could not be baptized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400" dirty="0"/>
              <a:t>Baptism was </a:t>
            </a:r>
            <a:r>
              <a:rPr lang="en-US" sz="3400" dirty="0" smtClean="0"/>
              <a:t>for </a:t>
            </a:r>
            <a:r>
              <a:rPr lang="en-US" sz="3400" dirty="0"/>
              <a:t>remission of </a:t>
            </a:r>
            <a:r>
              <a:rPr lang="en-US" sz="3400" dirty="0" smtClean="0"/>
              <a:t>sins (cf.</a:t>
            </a:r>
            <a:r>
              <a:rPr lang="en-US" sz="2400" dirty="0" smtClean="0"/>
              <a:t> </a:t>
            </a:r>
            <a:r>
              <a:rPr lang="en-US" sz="3400" b="1" i="1" dirty="0" smtClean="0">
                <a:solidFill>
                  <a:srgbClr val="FFFF00"/>
                </a:solidFill>
              </a:rPr>
              <a:t>Matt. 26:28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sz="3400" dirty="0" smtClean="0"/>
              <a:t>)</a:t>
            </a:r>
            <a:endParaRPr lang="en-US" sz="3400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400" dirty="0"/>
              <a:t>True faith in God caused one to be baptized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400" dirty="0"/>
              <a:t>Recognized God’s </a:t>
            </a:r>
            <a:r>
              <a:rPr lang="en-US" sz="3400" dirty="0" smtClean="0"/>
              <a:t>right to rule </a:t>
            </a:r>
            <a:r>
              <a:rPr lang="en-US" sz="3400" dirty="0"/>
              <a:t>in obedience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3400" dirty="0"/>
              <a:t>Those rejecting God’s word disobeyed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5400" dirty="0">
                <a:solidFill>
                  <a:schemeClr val="hlink"/>
                </a:solidFill>
              </a:rPr>
              <a:t>Baptism in Acts: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i="1" dirty="0"/>
              <a:t>Looking at Baptism in Present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Baptism &amp; Great Commission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419600" cy="4114800"/>
          </a:xfrm>
        </p:spPr>
        <p:txBody>
          <a:bodyPr/>
          <a:lstStyle/>
          <a:p>
            <a:r>
              <a:rPr lang="en-US" sz="3600" b="1" dirty="0">
                <a:solidFill>
                  <a:srgbClr val="FFFF66"/>
                </a:solidFill>
              </a:rPr>
              <a:t>Matthew 28:18-20</a:t>
            </a:r>
            <a:endParaRPr lang="en-US" sz="3600" dirty="0">
              <a:solidFill>
                <a:srgbClr val="FFFF66"/>
              </a:solidFill>
            </a:endParaRPr>
          </a:p>
          <a:p>
            <a:r>
              <a:rPr lang="en-US" sz="3600" dirty="0"/>
              <a:t>All authority given to Jesus</a:t>
            </a:r>
          </a:p>
          <a:p>
            <a:r>
              <a:rPr lang="en-US" sz="3600" dirty="0"/>
              <a:t>Go make disciples</a:t>
            </a:r>
          </a:p>
          <a:p>
            <a:r>
              <a:rPr lang="en-US" sz="3600" dirty="0"/>
              <a:t>Baptizing in name…</a:t>
            </a:r>
          </a:p>
          <a:p>
            <a:r>
              <a:rPr lang="en-US" sz="3600" dirty="0"/>
              <a:t>Teach to observe all things commanded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981200"/>
            <a:ext cx="3962400" cy="4114800"/>
          </a:xfrm>
        </p:spPr>
        <p:txBody>
          <a:bodyPr/>
          <a:lstStyle/>
          <a:p>
            <a:r>
              <a:rPr lang="en-US" sz="3600" b="1" dirty="0">
                <a:solidFill>
                  <a:srgbClr val="FFFF66"/>
                </a:solidFill>
              </a:rPr>
              <a:t>Mark 16:15-16</a:t>
            </a:r>
            <a:endParaRPr lang="en-US" sz="3600" dirty="0">
              <a:solidFill>
                <a:srgbClr val="FFFF66"/>
              </a:solidFill>
            </a:endParaRPr>
          </a:p>
          <a:p>
            <a:r>
              <a:rPr lang="en-US" sz="3600" dirty="0"/>
              <a:t>Preach gospel to every creature</a:t>
            </a:r>
          </a:p>
          <a:p>
            <a:r>
              <a:rPr lang="en-US" sz="3600" dirty="0"/>
              <a:t>Must believe</a:t>
            </a:r>
          </a:p>
          <a:p>
            <a:r>
              <a:rPr lang="en-US" sz="3600" u="sng" dirty="0"/>
              <a:t>And</a:t>
            </a:r>
            <a:r>
              <a:rPr lang="en-US" sz="3600" dirty="0"/>
              <a:t> be baptized</a:t>
            </a:r>
          </a:p>
          <a:p>
            <a:r>
              <a:rPr lang="en-US" sz="3600" dirty="0"/>
              <a:t>Saved</a:t>
            </a:r>
          </a:p>
          <a:p>
            <a:r>
              <a:rPr lang="en-US" sz="3600" dirty="0"/>
              <a:t>Not obey = lost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Examples of Conversion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486400"/>
          </a:xfrm>
        </p:spPr>
        <p:txBody>
          <a:bodyPr/>
          <a:lstStyle/>
          <a:p>
            <a:r>
              <a:rPr lang="en-US" sz="3600" dirty="0"/>
              <a:t>Pentecost in Acts 2 </a:t>
            </a:r>
            <a:r>
              <a:rPr lang="en-US" sz="3600" i="1" dirty="0" smtClean="0"/>
              <a:t>(</a:t>
            </a:r>
            <a:r>
              <a:rPr lang="en-US" sz="3600" b="1" i="1" dirty="0" smtClean="0">
                <a:solidFill>
                  <a:srgbClr val="FFFF66"/>
                </a:solidFill>
              </a:rPr>
              <a:t>2:38</a:t>
            </a:r>
            <a:r>
              <a:rPr lang="en-US" sz="3600" i="1" dirty="0"/>
              <a:t>)</a:t>
            </a:r>
            <a:endParaRPr lang="en-US" sz="3600" dirty="0"/>
          </a:p>
          <a:p>
            <a:r>
              <a:rPr lang="en-US" sz="3600" dirty="0"/>
              <a:t>Samaritans in Acts 8 </a:t>
            </a:r>
            <a:r>
              <a:rPr lang="en-US" sz="3600" i="1" dirty="0" smtClean="0"/>
              <a:t>(</a:t>
            </a:r>
            <a:r>
              <a:rPr lang="en-US" sz="3600" b="1" i="1" dirty="0" smtClean="0">
                <a:solidFill>
                  <a:srgbClr val="FFFF66"/>
                </a:solidFill>
              </a:rPr>
              <a:t>8:12</a:t>
            </a:r>
            <a:r>
              <a:rPr lang="en-US" sz="3600" i="1" dirty="0"/>
              <a:t>)</a:t>
            </a:r>
            <a:endParaRPr lang="en-US" sz="3600" dirty="0"/>
          </a:p>
          <a:p>
            <a:r>
              <a:rPr lang="en-US" sz="3600" dirty="0"/>
              <a:t>Ethiopian in Acts 8 </a:t>
            </a:r>
            <a:r>
              <a:rPr lang="en-US" sz="3600" i="1" dirty="0" smtClean="0"/>
              <a:t>(</a:t>
            </a:r>
            <a:r>
              <a:rPr lang="en-US" sz="3600" b="1" i="1" dirty="0" smtClean="0">
                <a:solidFill>
                  <a:srgbClr val="FFFF66"/>
                </a:solidFill>
              </a:rPr>
              <a:t>8:35-39</a:t>
            </a:r>
            <a:r>
              <a:rPr lang="en-US" sz="3600" i="1" dirty="0"/>
              <a:t>)</a:t>
            </a:r>
            <a:endParaRPr lang="en-US" sz="3600" dirty="0"/>
          </a:p>
          <a:p>
            <a:r>
              <a:rPr lang="en-US" sz="3600" dirty="0"/>
              <a:t>Saul in Acts 9 </a:t>
            </a:r>
            <a:r>
              <a:rPr lang="en-US" sz="3600" i="1" dirty="0"/>
              <a:t>(</a:t>
            </a:r>
            <a:r>
              <a:rPr lang="en-US" sz="3600" b="1" i="1" dirty="0" smtClean="0">
                <a:solidFill>
                  <a:srgbClr val="FFFF66"/>
                </a:solidFill>
              </a:rPr>
              <a:t>Acts 9:18  </a:t>
            </a:r>
            <a:r>
              <a:rPr lang="en-US" sz="3600" b="1" dirty="0" smtClean="0">
                <a:sym typeface="Wingdings" pitchFamily="2" charset="2"/>
              </a:rPr>
              <a:t></a:t>
            </a:r>
            <a:r>
              <a:rPr lang="en-US" sz="3600" b="1" i="1" dirty="0" smtClean="0">
                <a:solidFill>
                  <a:srgbClr val="FFFF66"/>
                </a:solidFill>
              </a:rPr>
              <a:t> 22:16</a:t>
            </a:r>
            <a:r>
              <a:rPr lang="en-US" sz="3600" i="1" dirty="0"/>
              <a:t>)</a:t>
            </a:r>
            <a:endParaRPr lang="en-US" sz="3600" dirty="0"/>
          </a:p>
          <a:p>
            <a:r>
              <a:rPr lang="en-US" sz="3600" dirty="0"/>
              <a:t>Cornelius in Acts 10 </a:t>
            </a:r>
            <a:r>
              <a:rPr lang="en-US" sz="3600" i="1" dirty="0" smtClean="0"/>
              <a:t>(</a:t>
            </a:r>
            <a:r>
              <a:rPr lang="en-US" sz="3600" b="1" i="1" dirty="0" smtClean="0">
                <a:solidFill>
                  <a:srgbClr val="FFFF66"/>
                </a:solidFill>
              </a:rPr>
              <a:t>10:48</a:t>
            </a:r>
            <a:r>
              <a:rPr lang="en-US" sz="3600" i="1" dirty="0"/>
              <a:t>)</a:t>
            </a:r>
            <a:endParaRPr lang="en-US" sz="3600" dirty="0"/>
          </a:p>
          <a:p>
            <a:r>
              <a:rPr lang="en-US" sz="3600" dirty="0"/>
              <a:t>Lydia in Acts 16 </a:t>
            </a:r>
            <a:r>
              <a:rPr lang="en-US" sz="3600" i="1" dirty="0" smtClean="0"/>
              <a:t>(</a:t>
            </a:r>
            <a:r>
              <a:rPr lang="en-US" sz="3600" b="1" i="1" dirty="0" smtClean="0">
                <a:solidFill>
                  <a:srgbClr val="FFFF66"/>
                </a:solidFill>
              </a:rPr>
              <a:t>16:15</a:t>
            </a:r>
            <a:r>
              <a:rPr lang="en-US" sz="3600" i="1" dirty="0"/>
              <a:t>)</a:t>
            </a:r>
            <a:endParaRPr lang="en-US" sz="3600" dirty="0"/>
          </a:p>
          <a:p>
            <a:r>
              <a:rPr lang="en-US" sz="3600" dirty="0"/>
              <a:t>Philippian jailor in Acts 16 </a:t>
            </a:r>
            <a:r>
              <a:rPr lang="en-US" sz="3600" i="1" dirty="0" smtClean="0"/>
              <a:t>(</a:t>
            </a:r>
            <a:r>
              <a:rPr lang="en-US" sz="3600" b="1" i="1" dirty="0" smtClean="0">
                <a:solidFill>
                  <a:srgbClr val="FFFF66"/>
                </a:solidFill>
              </a:rPr>
              <a:t>16:33</a:t>
            </a:r>
            <a:r>
              <a:rPr lang="en-US" sz="3600" i="1" dirty="0"/>
              <a:t>)</a:t>
            </a:r>
          </a:p>
          <a:p>
            <a:r>
              <a:rPr lang="en-US" sz="3600" dirty="0"/>
              <a:t>Corinthians in Acts 18 </a:t>
            </a:r>
            <a:r>
              <a:rPr lang="en-US" sz="3600" i="1" dirty="0" smtClean="0"/>
              <a:t>(</a:t>
            </a:r>
            <a:r>
              <a:rPr lang="en-US" sz="3600" b="1" i="1" dirty="0" smtClean="0">
                <a:solidFill>
                  <a:srgbClr val="FFFF66"/>
                </a:solidFill>
              </a:rPr>
              <a:t>18:8</a:t>
            </a:r>
            <a:r>
              <a:rPr lang="en-US" sz="3600" i="1" dirty="0"/>
              <a:t>)</a:t>
            </a:r>
            <a:endParaRPr lang="en-US" sz="36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Baptism in the Epistles: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Looking Back on Baptism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How Are Christians To Look Back On Their Baptism?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800600"/>
          </a:xfrm>
        </p:spPr>
        <p:txBody>
          <a:bodyPr/>
          <a:lstStyle/>
          <a:p>
            <a:r>
              <a:rPr lang="en-US" sz="3600" b="1" dirty="0"/>
              <a:t>1 Peter 3:21</a:t>
            </a:r>
          </a:p>
          <a:p>
            <a:r>
              <a:rPr lang="en-US" sz="3600" b="1" dirty="0"/>
              <a:t>Galatians 3:27</a:t>
            </a:r>
          </a:p>
          <a:p>
            <a:r>
              <a:rPr lang="en-US" sz="3600" b="1" dirty="0"/>
              <a:t>Colossians 2:11-13</a:t>
            </a:r>
          </a:p>
          <a:p>
            <a:r>
              <a:rPr lang="en-US" sz="3600" b="1" dirty="0"/>
              <a:t>Romans 6:3-11</a:t>
            </a:r>
          </a:p>
          <a:p>
            <a:r>
              <a:rPr lang="en-US" sz="3600" b="1" dirty="0"/>
              <a:t>1 Corinthians 12:12-13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i="1" dirty="0">
                <a:solidFill>
                  <a:srgbClr val="FFFF66"/>
                </a:solidFill>
              </a:rPr>
              <a:t>Ephesians 5:26</a:t>
            </a:r>
            <a:endParaRPr lang="en-US" sz="36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>
                <a:solidFill>
                  <a:schemeClr val="hlink"/>
                </a:solidFill>
                <a:effectLst/>
              </a:rPr>
              <a:t>Baptism in the Name of </a:t>
            </a:r>
            <a:r>
              <a:rPr lang="en-US" dirty="0" smtClean="0">
                <a:solidFill>
                  <a:schemeClr val="hlink"/>
                </a:solidFill>
                <a:effectLst/>
              </a:rPr>
              <a:t>Christ…</a:t>
            </a:r>
            <a:endParaRPr lang="en-US" dirty="0">
              <a:solidFill>
                <a:schemeClr val="hlink"/>
              </a:solidFill>
              <a:effectLst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686800" cy="6096000"/>
          </a:xfrm>
        </p:spPr>
        <p:txBody>
          <a:bodyPr/>
          <a:lstStyle/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In Water as Response to Preaching Christ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Acts 8:35-36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Response of Believers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Acts 8:12-13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By Authority of Father, Son &amp; Spirit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Matthew 28:19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Makes One a Disciple of Christ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Matthew 28:19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For Salvation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Mark 16:16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Now Saves Us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1 Peter 3:21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For Remission Of Sins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Acts 2:38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For Washing Away Sin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Acts 22:16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Body Of Sin Done Away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Romans 6:6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Is into Christ's Death (Blood)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Romans 6:3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Puts One into Christ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Galatians 3:27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Adds One to Christ’s Church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Acts 2:41, 47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Is into the One Body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1 Corinthians 12:13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Gets One into the Kingdom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John 3:5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Raised from Baptism with Christ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Colossians 2:11-12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Results in Putting on Christ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Galatians 3:27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Raised to Walk in the New Life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Romans 6:4</a:t>
            </a:r>
            <a:endParaRPr lang="en-US" sz="2800" dirty="0">
              <a:solidFill>
                <a:schemeClr val="hlink"/>
              </a:solidFill>
              <a:effectLst/>
            </a:endParaRPr>
          </a:p>
          <a:p>
            <a:pPr>
              <a:lnSpc>
                <a:spcPct val="60000"/>
              </a:lnSpc>
              <a:buSzPct val="50000"/>
            </a:pPr>
            <a:r>
              <a:rPr lang="en-US" sz="2800" dirty="0">
                <a:effectLst/>
              </a:rPr>
              <a:t>Made Alive to God in Christ – </a:t>
            </a:r>
            <a:r>
              <a:rPr lang="en-US" sz="2800" b="1" dirty="0">
                <a:solidFill>
                  <a:schemeClr val="hlink"/>
                </a:solidFill>
                <a:effectLst/>
              </a:rPr>
              <a:t>Romans 6:11</a:t>
            </a:r>
            <a:endParaRPr lang="en-US" sz="2800" dirty="0">
              <a:solidFill>
                <a:schemeClr val="hlink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7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7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Water Baptism in New Testament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64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/>
              <a:t>John’s Baptism</a:t>
            </a:r>
          </a:p>
          <a:p>
            <a:pPr>
              <a:lnSpc>
                <a:spcPct val="90000"/>
              </a:lnSpc>
            </a:pPr>
            <a:endParaRPr lang="en-US" sz="3600" b="1" dirty="0"/>
          </a:p>
          <a:p>
            <a:pPr>
              <a:lnSpc>
                <a:spcPct val="90000"/>
              </a:lnSpc>
            </a:pPr>
            <a:r>
              <a:rPr lang="en-US" sz="3600" b="1" dirty="0"/>
              <a:t>Baptism &amp; Salvation in Acts</a:t>
            </a:r>
          </a:p>
          <a:p>
            <a:pPr>
              <a:lnSpc>
                <a:spcPct val="90000"/>
              </a:lnSpc>
            </a:pPr>
            <a:endParaRPr lang="en-US" sz="3600" b="1" dirty="0"/>
          </a:p>
          <a:p>
            <a:pPr>
              <a:lnSpc>
                <a:spcPct val="90000"/>
              </a:lnSpc>
            </a:pPr>
            <a:r>
              <a:rPr lang="en-US" sz="3600" b="1" dirty="0"/>
              <a:t>Baptism &amp; Salvation in the Epistles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084294"/>
            <a:ext cx="4576718" cy="3478306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0"/>
            <a:ext cx="7772400" cy="1066800"/>
          </a:xfrm>
        </p:spPr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Conclusions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763000" cy="5943600"/>
          </a:xfrm>
        </p:spPr>
        <p:txBody>
          <a:bodyPr/>
          <a:lstStyle/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Baptism in name of Christ </a:t>
            </a:r>
            <a:r>
              <a:rPr lang="en-US" dirty="0" smtClean="0"/>
              <a:t>is immersion in water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Sprinkling or pouring a little water is not N.T. baptism</a:t>
            </a:r>
            <a:endParaRPr lang="en-US" dirty="0"/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Faith </a:t>
            </a:r>
            <a:r>
              <a:rPr lang="en-US" dirty="0" smtClean="0"/>
              <a:t>causes obedience </a:t>
            </a:r>
            <a:r>
              <a:rPr lang="en-US" dirty="0"/>
              <a:t>to Christ’s </a:t>
            </a:r>
            <a:r>
              <a:rPr lang="en-US" dirty="0" smtClean="0"/>
              <a:t>baptism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Infant who cannot first believe cannot be baptized</a:t>
            </a:r>
            <a:endParaRPr lang="en-US" dirty="0"/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Repentance must precede Christ’s </a:t>
            </a:r>
            <a:r>
              <a:rPr lang="en-US" dirty="0" smtClean="0"/>
              <a:t>baptism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Infant does not have sins to repent of (</a:t>
            </a:r>
            <a:r>
              <a:rPr lang="en-US" b="1" i="1" dirty="0" smtClean="0">
                <a:solidFill>
                  <a:srgbClr val="FFFF00"/>
                </a:solidFill>
              </a:rPr>
              <a:t>Ezek. 18:20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)</a:t>
            </a:r>
            <a:endParaRPr lang="en-US" dirty="0"/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Saved by Christ’s blood in baptism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Brought together with Christ in baptism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Made part of Christ’s body by baptism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Resurrected to new life out of </a:t>
            </a:r>
            <a:r>
              <a:rPr lang="en-US" dirty="0" smtClean="0"/>
              <a:t>baptism</a:t>
            </a: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dirty="0" smtClean="0"/>
              <a:t>Response </a:t>
            </a:r>
            <a:r>
              <a:rPr lang="en-US" dirty="0"/>
              <a:t>to this command shows if one will reject God’s counsel or </a:t>
            </a:r>
            <a:r>
              <a:rPr lang="en-US" dirty="0" smtClean="0"/>
              <a:t>accept God’s right to </a:t>
            </a:r>
            <a:r>
              <a:rPr lang="en-US" dirty="0" smtClean="0"/>
              <a:t>rule</a:t>
            </a:r>
          </a:p>
          <a:p>
            <a:pPr marL="342900" lvl="1" indent="-342900">
              <a:lnSpc>
                <a:spcPct val="88000"/>
              </a:lnSpc>
              <a:spcBef>
                <a:spcPts val="0"/>
              </a:spcBef>
              <a:spcAft>
                <a:spcPts val="400"/>
              </a:spcAft>
              <a:buClr>
                <a:schemeClr val="hlink"/>
              </a:buClr>
            </a:pPr>
            <a:r>
              <a:rPr lang="en-US" sz="3200" dirty="0">
                <a:solidFill>
                  <a:srgbClr val="FFC000"/>
                </a:solidFill>
              </a:rPr>
              <a:t>Infant baptism has wrong subject, purpose &amp; </a:t>
            </a:r>
            <a:r>
              <a:rPr lang="en-US" sz="3200" dirty="0" smtClean="0">
                <a:solidFill>
                  <a:srgbClr val="FFC000"/>
                </a:solidFill>
              </a:rPr>
              <a:t>result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5400" dirty="0">
                <a:solidFill>
                  <a:schemeClr val="hlink"/>
                </a:solidFill>
              </a:rPr>
              <a:t>John’s Baptism: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i="1" dirty="0"/>
              <a:t>Looking Forward to Gospel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John 3:23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/>
              <a:t>23 </a:t>
            </a:r>
            <a:r>
              <a:rPr lang="en-US" sz="3600" dirty="0"/>
              <a:t>Now John also was baptizing in </a:t>
            </a:r>
            <a:r>
              <a:rPr lang="en-US" sz="3600" dirty="0" err="1"/>
              <a:t>Aenon</a:t>
            </a:r>
            <a:r>
              <a:rPr lang="en-US" sz="3600" dirty="0"/>
              <a:t> near </a:t>
            </a:r>
            <a:r>
              <a:rPr lang="en-US" sz="3600" dirty="0" err="1"/>
              <a:t>Salim</a:t>
            </a:r>
            <a:r>
              <a:rPr lang="en-US" sz="3600" dirty="0"/>
              <a:t>, because there was much water there. And they came and were baptized.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622448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John’s Baptism: </a:t>
            </a:r>
            <a:r>
              <a:rPr lang="en-US" sz="4800" i="1" dirty="0">
                <a:solidFill>
                  <a:schemeClr val="hlink"/>
                </a:solidFill>
              </a:rPr>
              <a:t>A Look Forward</a:t>
            </a:r>
            <a:endParaRPr lang="en-US" sz="4800" dirty="0">
              <a:solidFill>
                <a:schemeClr val="hlink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tx2"/>
                </a:solidFill>
              </a:rPr>
              <a:t>John 3:23 </a:t>
            </a:r>
            <a:r>
              <a:rPr lang="en-US" sz="3600" dirty="0">
                <a:solidFill>
                  <a:schemeClr val="tx2"/>
                </a:solidFill>
              </a:rPr>
              <a:t>– </a:t>
            </a:r>
            <a:r>
              <a:rPr lang="en-US" sz="3600" dirty="0">
                <a:solidFill>
                  <a:srgbClr val="FFFF66"/>
                </a:solidFill>
              </a:rPr>
              <a:t>“Because there was </a:t>
            </a:r>
            <a:r>
              <a:rPr lang="en-US" sz="3600" u="sng" dirty="0">
                <a:solidFill>
                  <a:srgbClr val="FFFF66"/>
                </a:solidFill>
              </a:rPr>
              <a:t>much</a:t>
            </a:r>
            <a:r>
              <a:rPr lang="en-US" sz="3600" dirty="0">
                <a:solidFill>
                  <a:srgbClr val="FFFF66"/>
                </a:solidFill>
              </a:rPr>
              <a:t> water</a:t>
            </a:r>
            <a:r>
              <a:rPr lang="en-US" sz="3600" dirty="0" smtClean="0">
                <a:solidFill>
                  <a:srgbClr val="FFFF66"/>
                </a:solidFill>
              </a:rPr>
              <a:t>”</a:t>
            </a:r>
            <a:endParaRPr lang="en-US" sz="3600" dirty="0" smtClean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66"/>
                </a:solidFill>
              </a:rPr>
              <a:t>“Much water” needed only to </a:t>
            </a:r>
            <a:r>
              <a:rPr lang="en-US" sz="3200" b="1" u="sng" dirty="0" smtClean="0">
                <a:solidFill>
                  <a:srgbClr val="FFFF66"/>
                </a:solidFill>
              </a:rPr>
              <a:t>immerse</a:t>
            </a:r>
            <a:endParaRPr lang="en-US" sz="3600" u="sng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5576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Mark 1:1-4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506" y="1295400"/>
            <a:ext cx="8991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 </a:t>
            </a:r>
            <a:r>
              <a:rPr lang="en-US" sz="3600" dirty="0" smtClean="0"/>
              <a:t>The </a:t>
            </a:r>
            <a:r>
              <a:rPr lang="en-US" sz="3600" dirty="0"/>
              <a:t>beginning of the gospel of Jesus Christ, the Son of God. </a:t>
            </a:r>
            <a:r>
              <a:rPr lang="en-US" sz="3600" b="1" baseline="30000" dirty="0"/>
              <a:t>2 </a:t>
            </a:r>
            <a:r>
              <a:rPr lang="en-US" sz="3600" dirty="0"/>
              <a:t>As it is written in the </a:t>
            </a:r>
            <a:r>
              <a:rPr lang="en-US" sz="3600" dirty="0" smtClean="0"/>
              <a:t>Prophets: “</a:t>
            </a:r>
            <a:r>
              <a:rPr lang="en-US" sz="3600" dirty="0"/>
              <a:t>Behold, I send My messenger before Your face</a:t>
            </a:r>
            <a:r>
              <a:rPr lang="en-US" sz="3600" dirty="0" smtClean="0"/>
              <a:t>, Who </a:t>
            </a:r>
            <a:r>
              <a:rPr lang="en-US" sz="3600" dirty="0"/>
              <a:t>will prepare Your way before You</a:t>
            </a:r>
            <a:r>
              <a:rPr lang="en-US" sz="3600" dirty="0" smtClean="0"/>
              <a:t>. </a:t>
            </a:r>
            <a:r>
              <a:rPr lang="en-US" sz="3600" b="1" baseline="30000" dirty="0" smtClean="0"/>
              <a:t>3</a:t>
            </a:r>
            <a:r>
              <a:rPr lang="en-US" sz="3600" b="1" baseline="30000" dirty="0"/>
              <a:t> </a:t>
            </a:r>
            <a:r>
              <a:rPr lang="en-US" sz="3600" dirty="0" smtClean="0"/>
              <a:t>The </a:t>
            </a:r>
            <a:r>
              <a:rPr lang="en-US" sz="3600" dirty="0"/>
              <a:t>voice of one crying in the wilderness</a:t>
            </a:r>
            <a:r>
              <a:rPr lang="en-US" sz="3600" dirty="0" smtClean="0"/>
              <a:t>: ‘</a:t>
            </a:r>
            <a:r>
              <a:rPr lang="en-US" sz="3600" dirty="0"/>
              <a:t>Prepare the way of the L</a:t>
            </a:r>
            <a:r>
              <a:rPr lang="en-US" sz="3600" cap="small" dirty="0"/>
              <a:t>ord</a:t>
            </a:r>
            <a:r>
              <a:rPr lang="en-US" sz="3600" dirty="0" smtClean="0"/>
              <a:t>; make </a:t>
            </a:r>
            <a:r>
              <a:rPr lang="en-US" sz="3600" dirty="0"/>
              <a:t>His paths straight</a:t>
            </a:r>
            <a:r>
              <a:rPr lang="en-US" sz="3600" dirty="0" smtClean="0"/>
              <a:t>.’”</a:t>
            </a:r>
            <a:r>
              <a:rPr lang="en-US" sz="3600" b="1" baseline="30000" dirty="0"/>
              <a:t> </a:t>
            </a:r>
            <a:r>
              <a:rPr lang="en-US" sz="3600" b="1" baseline="30000" dirty="0" smtClean="0"/>
              <a:t>4</a:t>
            </a:r>
            <a:r>
              <a:rPr lang="en-US" sz="3600" b="1" baseline="30000" dirty="0"/>
              <a:t> </a:t>
            </a:r>
            <a:r>
              <a:rPr lang="en-US" sz="3600" dirty="0"/>
              <a:t>John came baptizing in the wilderness and preaching a baptism of repentance for the remission of sins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908035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John’s Baptism: </a:t>
            </a:r>
            <a:r>
              <a:rPr lang="en-US" sz="4800" i="1" dirty="0">
                <a:solidFill>
                  <a:schemeClr val="hlink"/>
                </a:solidFill>
              </a:rPr>
              <a:t>A Look Forward</a:t>
            </a:r>
            <a:endParaRPr lang="en-US" sz="4800" dirty="0">
              <a:solidFill>
                <a:schemeClr val="hlink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tx2"/>
                </a:solidFill>
              </a:rPr>
              <a:t>John 3:23 </a:t>
            </a:r>
            <a:r>
              <a:rPr lang="en-US" sz="3600" dirty="0">
                <a:solidFill>
                  <a:schemeClr val="tx2"/>
                </a:solidFill>
              </a:rPr>
              <a:t>– </a:t>
            </a:r>
            <a:r>
              <a:rPr lang="en-US" sz="3600" dirty="0">
                <a:solidFill>
                  <a:srgbClr val="FFFF66"/>
                </a:solidFill>
              </a:rPr>
              <a:t>“Because there was </a:t>
            </a:r>
            <a:r>
              <a:rPr lang="en-US" sz="3600" u="sng" dirty="0">
                <a:solidFill>
                  <a:srgbClr val="FFFF66"/>
                </a:solidFill>
              </a:rPr>
              <a:t>much</a:t>
            </a:r>
            <a:r>
              <a:rPr lang="en-US" sz="3600" dirty="0">
                <a:solidFill>
                  <a:srgbClr val="FFFF66"/>
                </a:solidFill>
              </a:rPr>
              <a:t> water</a:t>
            </a:r>
            <a:r>
              <a:rPr lang="en-US" sz="3600" dirty="0" smtClean="0">
                <a:solidFill>
                  <a:srgbClr val="FFFF66"/>
                </a:solidFill>
              </a:rPr>
              <a:t>”</a:t>
            </a:r>
            <a:endParaRPr lang="en-US" sz="3600" dirty="0" smtClean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66"/>
                </a:solidFill>
              </a:rPr>
              <a:t>“Much water” needed only to </a:t>
            </a:r>
            <a:r>
              <a:rPr lang="en-US" sz="3200" b="1" u="sng" dirty="0" smtClean="0">
                <a:solidFill>
                  <a:srgbClr val="FFFF66"/>
                </a:solidFill>
              </a:rPr>
              <a:t>immerse</a:t>
            </a:r>
            <a:endParaRPr lang="en-US" sz="3600" u="sng" dirty="0">
              <a:solidFill>
                <a:srgbClr val="FFFF66"/>
              </a:solidFill>
            </a:endParaRP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tx2"/>
                </a:solidFill>
              </a:rPr>
              <a:t>Mark 1:1-4</a:t>
            </a:r>
            <a:endParaRPr lang="en-US" sz="3600" dirty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i="1" dirty="0">
                <a:solidFill>
                  <a:srgbClr val="FFFF66"/>
                </a:solidFill>
              </a:rPr>
              <a:t>“</a:t>
            </a:r>
            <a:r>
              <a:rPr lang="en-US" sz="3200" b="1" dirty="0">
                <a:solidFill>
                  <a:srgbClr val="FFFF66"/>
                </a:solidFill>
              </a:rPr>
              <a:t>The beginning of the gospel of Jesus…”</a:t>
            </a:r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66"/>
                </a:solidFill>
              </a:rPr>
              <a:t>“</a:t>
            </a:r>
            <a:r>
              <a:rPr lang="en-US" sz="3200" b="1" u="sng" dirty="0">
                <a:solidFill>
                  <a:srgbClr val="FFFF66"/>
                </a:solidFill>
              </a:rPr>
              <a:t>of</a:t>
            </a:r>
            <a:r>
              <a:rPr lang="en-US" sz="3200" b="1" dirty="0">
                <a:solidFill>
                  <a:srgbClr val="FFFF66"/>
                </a:solidFill>
              </a:rPr>
              <a:t> repentance </a:t>
            </a:r>
            <a:r>
              <a:rPr lang="en-US" sz="3200" b="1" u="sng" dirty="0" smtClean="0">
                <a:solidFill>
                  <a:srgbClr val="FFFF66"/>
                </a:solidFill>
              </a:rPr>
              <a:t>for</a:t>
            </a:r>
            <a:r>
              <a:rPr lang="en-US" sz="3200" b="1" dirty="0" smtClean="0">
                <a:solidFill>
                  <a:srgbClr val="FFFF66"/>
                </a:solidFill>
              </a:rPr>
              <a:t> (</a:t>
            </a:r>
            <a:r>
              <a:rPr lang="en-US" sz="3200" b="1" dirty="0" err="1" smtClean="0">
                <a:solidFill>
                  <a:srgbClr val="FFFF66"/>
                </a:solidFill>
                <a:latin typeface="Mounce" pitchFamily="2" charset="0"/>
              </a:rPr>
              <a:t>eiV</a:t>
            </a:r>
            <a:r>
              <a:rPr lang="en-US" sz="3200" b="1" dirty="0" smtClean="0">
                <a:solidFill>
                  <a:srgbClr val="FFFF66"/>
                </a:solidFill>
              </a:rPr>
              <a:t>) remission </a:t>
            </a:r>
            <a:r>
              <a:rPr lang="en-US" sz="3200" b="1" dirty="0">
                <a:solidFill>
                  <a:srgbClr val="FFFF66"/>
                </a:solidFill>
              </a:rPr>
              <a:t>of sins</a:t>
            </a:r>
            <a:r>
              <a:rPr lang="en-US" sz="3200" b="1" dirty="0" smtClean="0">
                <a:solidFill>
                  <a:srgbClr val="FFFF66"/>
                </a:solidFill>
              </a:rPr>
              <a:t>”</a:t>
            </a:r>
            <a:endParaRPr lang="en-US" sz="32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9692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Luke 3:2-3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002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/>
              <a:t>2 </a:t>
            </a:r>
            <a:r>
              <a:rPr lang="en-US" sz="3600" dirty="0" smtClean="0"/>
              <a:t>While </a:t>
            </a:r>
            <a:r>
              <a:rPr lang="en-US" sz="3600" dirty="0" err="1"/>
              <a:t>Annas</a:t>
            </a:r>
            <a:r>
              <a:rPr lang="en-US" sz="3600" dirty="0"/>
              <a:t> and Caiaphas were </a:t>
            </a:r>
            <a:r>
              <a:rPr lang="en-US" sz="3600" dirty="0" smtClean="0"/>
              <a:t>high priests, the </a:t>
            </a:r>
            <a:r>
              <a:rPr lang="en-US" sz="3600" dirty="0"/>
              <a:t>word of God came to John the son of Zacharias in the wilderness. </a:t>
            </a:r>
            <a:r>
              <a:rPr lang="en-US" sz="3600" b="1" baseline="30000" dirty="0"/>
              <a:t>3 </a:t>
            </a:r>
            <a:r>
              <a:rPr lang="en-US" sz="3600" dirty="0"/>
              <a:t>And he went into all the region around the Jordan, preaching a baptism of repentance for the remission of </a:t>
            </a:r>
            <a:r>
              <a:rPr lang="en-US" sz="3600" dirty="0" smtClean="0"/>
              <a:t>sins.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409508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800" dirty="0">
                <a:solidFill>
                  <a:schemeClr val="hlink"/>
                </a:solidFill>
              </a:rPr>
              <a:t>John’s Baptism: </a:t>
            </a:r>
            <a:r>
              <a:rPr lang="en-US" sz="4800" i="1" dirty="0">
                <a:solidFill>
                  <a:schemeClr val="hlink"/>
                </a:solidFill>
              </a:rPr>
              <a:t>A Look Forward</a:t>
            </a:r>
            <a:endParaRPr lang="en-US" sz="4800" dirty="0">
              <a:solidFill>
                <a:schemeClr val="hlink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tx2"/>
                </a:solidFill>
              </a:rPr>
              <a:t>John 3:23 </a:t>
            </a:r>
            <a:r>
              <a:rPr lang="en-US" sz="3600" dirty="0">
                <a:solidFill>
                  <a:schemeClr val="tx2"/>
                </a:solidFill>
              </a:rPr>
              <a:t>– </a:t>
            </a:r>
            <a:r>
              <a:rPr lang="en-US" sz="3600" dirty="0">
                <a:solidFill>
                  <a:srgbClr val="FFFF66"/>
                </a:solidFill>
              </a:rPr>
              <a:t>“Because there was </a:t>
            </a:r>
            <a:r>
              <a:rPr lang="en-US" sz="3600" u="sng" dirty="0">
                <a:solidFill>
                  <a:srgbClr val="FFFF66"/>
                </a:solidFill>
              </a:rPr>
              <a:t>much</a:t>
            </a:r>
            <a:r>
              <a:rPr lang="en-US" sz="3600" dirty="0">
                <a:solidFill>
                  <a:srgbClr val="FFFF66"/>
                </a:solidFill>
              </a:rPr>
              <a:t> water</a:t>
            </a:r>
            <a:r>
              <a:rPr lang="en-US" sz="3600" dirty="0" smtClean="0">
                <a:solidFill>
                  <a:srgbClr val="FFFF66"/>
                </a:solidFill>
              </a:rPr>
              <a:t>”</a:t>
            </a:r>
            <a:endParaRPr lang="en-US" sz="3600" dirty="0" smtClean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66"/>
                </a:solidFill>
              </a:rPr>
              <a:t>“Much water” needed only to </a:t>
            </a:r>
            <a:r>
              <a:rPr lang="en-US" sz="3200" b="1" u="sng" dirty="0" smtClean="0">
                <a:solidFill>
                  <a:srgbClr val="FFFF66"/>
                </a:solidFill>
              </a:rPr>
              <a:t>immerse</a:t>
            </a:r>
            <a:endParaRPr lang="en-US" sz="3600" u="sng" dirty="0">
              <a:solidFill>
                <a:srgbClr val="FFFF66"/>
              </a:solidFill>
            </a:endParaRP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tx2"/>
                </a:solidFill>
              </a:rPr>
              <a:t>Mark 1:1-4</a:t>
            </a:r>
            <a:endParaRPr lang="en-US" sz="3600" dirty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i="1" dirty="0">
                <a:solidFill>
                  <a:srgbClr val="FFFF66"/>
                </a:solidFill>
              </a:rPr>
              <a:t>“</a:t>
            </a:r>
            <a:r>
              <a:rPr lang="en-US" sz="3200" b="1" dirty="0">
                <a:solidFill>
                  <a:srgbClr val="FFFF66"/>
                </a:solidFill>
              </a:rPr>
              <a:t>The beginning of the gospel of Jesus…”</a:t>
            </a:r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66"/>
                </a:solidFill>
              </a:rPr>
              <a:t>“</a:t>
            </a:r>
            <a:r>
              <a:rPr lang="en-US" sz="3200" b="1" u="sng" dirty="0">
                <a:solidFill>
                  <a:srgbClr val="FFFF66"/>
                </a:solidFill>
              </a:rPr>
              <a:t>of</a:t>
            </a:r>
            <a:r>
              <a:rPr lang="en-US" sz="3200" b="1" dirty="0">
                <a:solidFill>
                  <a:srgbClr val="FFFF66"/>
                </a:solidFill>
              </a:rPr>
              <a:t> repentance </a:t>
            </a:r>
            <a:r>
              <a:rPr lang="en-US" sz="3200" b="1" u="sng" dirty="0" smtClean="0">
                <a:solidFill>
                  <a:srgbClr val="FFFF66"/>
                </a:solidFill>
              </a:rPr>
              <a:t>for</a:t>
            </a:r>
            <a:r>
              <a:rPr lang="en-US" sz="3200" b="1" dirty="0" smtClean="0">
                <a:solidFill>
                  <a:srgbClr val="FFFF66"/>
                </a:solidFill>
              </a:rPr>
              <a:t> (</a:t>
            </a:r>
            <a:r>
              <a:rPr lang="en-US" sz="3200" b="1" dirty="0" err="1" smtClean="0">
                <a:solidFill>
                  <a:srgbClr val="FFFF66"/>
                </a:solidFill>
                <a:latin typeface="Mounce" pitchFamily="2" charset="0"/>
              </a:rPr>
              <a:t>eiV</a:t>
            </a:r>
            <a:r>
              <a:rPr lang="en-US" sz="3200" b="1" dirty="0" smtClean="0">
                <a:solidFill>
                  <a:srgbClr val="FFFF66"/>
                </a:solidFill>
              </a:rPr>
              <a:t>) remission </a:t>
            </a:r>
            <a:r>
              <a:rPr lang="en-US" sz="3200" b="1" dirty="0">
                <a:solidFill>
                  <a:srgbClr val="FFFF66"/>
                </a:solidFill>
              </a:rPr>
              <a:t>of sins”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3600" b="1" dirty="0">
                <a:solidFill>
                  <a:schemeClr val="tx2"/>
                </a:solidFill>
              </a:rPr>
              <a:t>Luke 3:2-3</a:t>
            </a:r>
            <a:endParaRPr lang="en-US" sz="3600" dirty="0"/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66"/>
                </a:solidFill>
              </a:rPr>
              <a:t>“</a:t>
            </a:r>
            <a:r>
              <a:rPr lang="en-US" sz="3200" b="1" u="sng" dirty="0">
                <a:solidFill>
                  <a:srgbClr val="FFFF66"/>
                </a:solidFill>
              </a:rPr>
              <a:t>the word of God</a:t>
            </a:r>
            <a:r>
              <a:rPr lang="en-US" sz="3200" b="1" dirty="0">
                <a:solidFill>
                  <a:srgbClr val="FFFF66"/>
                </a:solidFill>
              </a:rPr>
              <a:t> came unto John</a:t>
            </a:r>
            <a:r>
              <a:rPr lang="en-US" sz="3200" b="1" dirty="0" smtClean="0">
                <a:solidFill>
                  <a:srgbClr val="FFFF66"/>
                </a:solidFill>
              </a:rPr>
              <a:t>” (</a:t>
            </a:r>
            <a:r>
              <a:rPr lang="en-US" sz="3200" b="1" dirty="0" smtClean="0"/>
              <a:t>inspired</a:t>
            </a:r>
            <a:r>
              <a:rPr lang="en-US" sz="3200" b="1" dirty="0" smtClean="0">
                <a:solidFill>
                  <a:srgbClr val="FFFF66"/>
                </a:solidFill>
              </a:rPr>
              <a:t>)</a:t>
            </a:r>
            <a:endParaRPr lang="en-US" sz="32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9161</TotalTime>
  <Words>764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Stream</vt:lpstr>
      <vt:lpstr>Water Baptism in the New Testament -vs- Infant Baptism</vt:lpstr>
      <vt:lpstr>Water Baptism in New Testament</vt:lpstr>
      <vt:lpstr>John’s Baptism: Looking Forward to Gospel</vt:lpstr>
      <vt:lpstr>John 3:23</vt:lpstr>
      <vt:lpstr>John’s Baptism: A Look Forward</vt:lpstr>
      <vt:lpstr>Mark 1:1-4</vt:lpstr>
      <vt:lpstr>John’s Baptism: A Look Forward</vt:lpstr>
      <vt:lpstr>Luke 3:2-3</vt:lpstr>
      <vt:lpstr>John’s Baptism: A Look Forward</vt:lpstr>
      <vt:lpstr>John’s Baptism: A Look Forward</vt:lpstr>
      <vt:lpstr>Luke 7:29-30</vt:lpstr>
      <vt:lpstr>Responses in Luke 7:29-30</vt:lpstr>
      <vt:lpstr>Summary of the Principles</vt:lpstr>
      <vt:lpstr>Baptism in Acts: Looking at Baptism in Present</vt:lpstr>
      <vt:lpstr>Baptism &amp; Great Commission</vt:lpstr>
      <vt:lpstr>Examples of Conversion</vt:lpstr>
      <vt:lpstr>Baptism in the Epistles: Looking Back on Baptism</vt:lpstr>
      <vt:lpstr>How Are Christians To Look Back On Their Baptism?</vt:lpstr>
      <vt:lpstr>Baptism in the Name of Christ…</vt:lpstr>
      <vt:lpstr>Conclusions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36</cp:revision>
  <dcterms:created xsi:type="dcterms:W3CDTF">1999-10-30T20:42:05Z</dcterms:created>
  <dcterms:modified xsi:type="dcterms:W3CDTF">2013-06-02T12:36:48Z</dcterms:modified>
</cp:coreProperties>
</file>