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4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8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6517B8E1-E6EA-8A51-A13E-9B83B4B7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E5868-3AD1-5D06-6505-95F88933B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11" y="1887602"/>
            <a:ext cx="8096378" cy="464276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23105" y="269310"/>
            <a:ext cx="4273102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0E21A-D4AE-1ECC-4E2F-028811B9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25" y="-45184"/>
            <a:ext cx="8931056" cy="17887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2 Peter 1:2; 3:18 </a:t>
            </a:r>
            <a:r>
              <a:rPr lang="en-US" sz="3600" dirty="0">
                <a:solidFill>
                  <a:schemeClr val="bg1"/>
                </a:solidFill>
              </a:rPr>
              <a:t>– bookends emphasizing the importance of growth.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Desire for the benefit of grace and peace through increase in them – </a:t>
            </a:r>
            <a:r>
              <a:rPr lang="en-US" sz="3600" dirty="0">
                <a:solidFill>
                  <a:srgbClr val="FFF6A2"/>
                </a:solidFill>
              </a:rPr>
              <a:t>cf. Romans 1:7;  1 Corinthians 1:3; 2 Corinthians 1:2; etc.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That grace and peace are multiplied </a:t>
            </a:r>
            <a:r>
              <a:rPr lang="en-US" sz="3600" i="1" dirty="0">
                <a:solidFill>
                  <a:schemeClr val="bg1"/>
                </a:solidFill>
              </a:rPr>
              <a:t>“</a:t>
            </a:r>
            <a:r>
              <a:rPr lang="en-US" sz="3600" b="1" i="1" u="sng" dirty="0">
                <a:solidFill>
                  <a:schemeClr val="bg1"/>
                </a:solidFill>
              </a:rPr>
              <a:t>through</a:t>
            </a:r>
            <a:r>
              <a:rPr lang="en-US" sz="3600" i="1" dirty="0">
                <a:solidFill>
                  <a:schemeClr val="bg1"/>
                </a:solidFill>
              </a:rPr>
              <a:t> the knowledge of God, and of Jesus” </a:t>
            </a:r>
            <a:r>
              <a:rPr lang="en-US" sz="3600" dirty="0">
                <a:solidFill>
                  <a:schemeClr val="bg1"/>
                </a:solidFill>
              </a:rPr>
              <a:t>(KJV)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shows we have an active role.</a:t>
            </a:r>
          </a:p>
        </p:txBody>
      </p:sp>
    </p:spTree>
    <p:extLst>
      <p:ext uri="{BB962C8B-B14F-4D97-AF65-F5344CB8AC3E}">
        <p14:creationId xmlns:p14="http://schemas.microsoft.com/office/powerpoint/2010/main" val="202448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19CB5-E5C7-87FB-23C3-775BA5C00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8" y="127264"/>
            <a:ext cx="8957828" cy="13233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supply of grace is </a:t>
            </a:r>
            <a:r>
              <a:rPr lang="en-US" sz="3600" i="1" dirty="0">
                <a:solidFill>
                  <a:schemeClr val="bg1"/>
                </a:solidFill>
              </a:rPr>
              <a:t>“</a:t>
            </a:r>
            <a:r>
              <a:rPr lang="en-US" sz="3600" b="1" i="1" u="sng" dirty="0">
                <a:solidFill>
                  <a:schemeClr val="bg1"/>
                </a:solidFill>
              </a:rPr>
              <a:t>through</a:t>
            </a:r>
            <a:r>
              <a:rPr lang="en-US" sz="3600" i="1" dirty="0">
                <a:solidFill>
                  <a:schemeClr val="bg1"/>
                </a:solidFill>
              </a:rPr>
              <a:t> the knowledge”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F6A2"/>
                </a:solidFill>
              </a:rPr>
              <a:t>2 Peter 1:3</a:t>
            </a:r>
            <a:r>
              <a:rPr lang="en-US" sz="3600" dirty="0">
                <a:solidFill>
                  <a:schemeClr val="bg1"/>
                </a:solidFill>
              </a:rPr>
              <a:t>, KJV).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How? – </a:t>
            </a:r>
            <a:r>
              <a:rPr lang="en-US" sz="3600" i="1" dirty="0">
                <a:solidFill>
                  <a:schemeClr val="bg1"/>
                </a:solidFill>
              </a:rPr>
              <a:t>“as His divine power…”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6A2"/>
                </a:solidFill>
              </a:rPr>
              <a:t>2 Peter 1:3</a:t>
            </a:r>
            <a:r>
              <a:rPr lang="en-US" sz="3600" dirty="0">
                <a:solidFill>
                  <a:schemeClr val="bg1"/>
                </a:solidFill>
              </a:rPr>
              <a:t>) – </a:t>
            </a:r>
            <a:r>
              <a:rPr lang="en-US" sz="3600" dirty="0">
                <a:solidFill>
                  <a:srgbClr val="FFF6A2"/>
                </a:solidFill>
              </a:rPr>
              <a:t>Romans 1:16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Life – </a:t>
            </a:r>
            <a:r>
              <a:rPr lang="en-US" sz="3600" dirty="0">
                <a:solidFill>
                  <a:srgbClr val="FFF6A2"/>
                </a:solidFill>
              </a:rPr>
              <a:t>Romans 6:4; 2 Corinthians 5:17; Galatians 6:15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Godliness – </a:t>
            </a:r>
            <a:r>
              <a:rPr lang="en-US" sz="3600" dirty="0">
                <a:solidFill>
                  <a:srgbClr val="FFF6A2"/>
                </a:solidFill>
              </a:rPr>
              <a:t>1 Timothy 3:16; 4:6-8</a:t>
            </a:r>
          </a:p>
          <a:p>
            <a:pPr lvl="1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“through the knowledge of Him (Christ)”</a:t>
            </a:r>
          </a:p>
        </p:txBody>
      </p:sp>
    </p:spTree>
    <p:extLst>
      <p:ext uri="{BB962C8B-B14F-4D97-AF65-F5344CB8AC3E}">
        <p14:creationId xmlns:p14="http://schemas.microsoft.com/office/powerpoint/2010/main" val="326527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He </a:t>
            </a:r>
            <a:r>
              <a:rPr lang="en-US" sz="3600" i="1" dirty="0">
                <a:solidFill>
                  <a:schemeClr val="bg1"/>
                </a:solidFill>
              </a:rPr>
              <a:t>“called us by glory and virtue”                 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6A2"/>
                </a:solidFill>
              </a:rPr>
              <a:t>2 Peter 1:3</a:t>
            </a:r>
            <a:r>
              <a:rPr lang="en-US" sz="3600" dirty="0">
                <a:solidFill>
                  <a:schemeClr val="bg1"/>
                </a:solidFill>
              </a:rPr>
              <a:t>) (</a:t>
            </a:r>
            <a:r>
              <a:rPr lang="en-US" sz="3600" i="1" dirty="0">
                <a:solidFill>
                  <a:schemeClr val="bg1"/>
                </a:solidFill>
              </a:rPr>
              <a:t>“His own,” </a:t>
            </a:r>
            <a:r>
              <a:rPr lang="en-US" sz="3600" dirty="0">
                <a:solidFill>
                  <a:schemeClr val="bg1"/>
                </a:solidFill>
              </a:rPr>
              <a:t>NASB)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 calling involving hope – </a:t>
            </a:r>
            <a:r>
              <a:rPr lang="en-US" sz="3600" dirty="0">
                <a:solidFill>
                  <a:srgbClr val="FFF6A2"/>
                </a:solidFill>
              </a:rPr>
              <a:t>Ephesians 1:18; 2 Thessalonians 2:14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were drawn to Him – </a:t>
            </a:r>
            <a:r>
              <a:rPr lang="en-US" sz="3600" dirty="0">
                <a:solidFill>
                  <a:srgbClr val="FFF6A2"/>
                </a:solidFill>
              </a:rPr>
              <a:t>John 6:44-45</a:t>
            </a:r>
          </a:p>
          <a:p>
            <a:pPr lvl="2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Glory – </a:t>
            </a:r>
            <a:r>
              <a:rPr lang="en-US" sz="3600" dirty="0">
                <a:solidFill>
                  <a:srgbClr val="FFF6A2"/>
                </a:solidFill>
              </a:rPr>
              <a:t>John 1:14; Hebrews 1:3</a:t>
            </a:r>
          </a:p>
          <a:p>
            <a:pPr lvl="2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Virtue – </a:t>
            </a:r>
            <a:r>
              <a:rPr lang="en-US" sz="3600" i="1" dirty="0">
                <a:solidFill>
                  <a:schemeClr val="bg1"/>
                </a:solidFill>
              </a:rPr>
              <a:t>aretē</a:t>
            </a:r>
            <a:r>
              <a:rPr lang="en-US" sz="3600" dirty="0">
                <a:solidFill>
                  <a:schemeClr val="bg1"/>
                </a:solidFill>
              </a:rPr>
              <a:t>; </a:t>
            </a:r>
            <a:r>
              <a:rPr lang="en-US" sz="3600" dirty="0">
                <a:solidFill>
                  <a:srgbClr val="FFF6A2"/>
                </a:solidFill>
              </a:rPr>
              <a:t>Hebrews 4:15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0C7E3-8347-6BDB-7966-673E3B65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8" y="127264"/>
            <a:ext cx="8957828" cy="13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He </a:t>
            </a:r>
            <a:r>
              <a:rPr lang="en-US" sz="3600" i="1" dirty="0">
                <a:solidFill>
                  <a:schemeClr val="bg1"/>
                </a:solidFill>
              </a:rPr>
              <a:t>“called us by glory and virtue”                 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6A2"/>
                </a:solidFill>
              </a:rPr>
              <a:t>2 Peter 1:3</a:t>
            </a:r>
            <a:r>
              <a:rPr lang="en-US" sz="3600" dirty="0">
                <a:solidFill>
                  <a:schemeClr val="bg1"/>
                </a:solidFill>
              </a:rPr>
              <a:t>) (</a:t>
            </a:r>
            <a:r>
              <a:rPr lang="en-US" sz="3600" i="1" dirty="0">
                <a:solidFill>
                  <a:schemeClr val="bg1"/>
                </a:solidFill>
              </a:rPr>
              <a:t>“His own,” </a:t>
            </a:r>
            <a:r>
              <a:rPr lang="en-US" sz="3600" dirty="0">
                <a:solidFill>
                  <a:schemeClr val="bg1"/>
                </a:solidFill>
              </a:rPr>
              <a:t>NASB)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“by” </a:t>
            </a:r>
            <a:r>
              <a:rPr lang="en-US" sz="3600" dirty="0">
                <a:solidFill>
                  <a:schemeClr val="bg1"/>
                </a:solidFill>
              </a:rPr>
              <a:t>(NKJV) </a:t>
            </a: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600" i="1" dirty="0">
                <a:solidFill>
                  <a:schemeClr val="bg1"/>
                </a:solidFill>
                <a:sym typeface="Wingdings" pitchFamily="2" charset="2"/>
              </a:rPr>
              <a:t>“to” </a:t>
            </a: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(KJV)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“Jesus revealed His glory and virtue that we might come to share in His glory and virtue.”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Promises given through which we can partake in the divine nature – </a:t>
            </a:r>
            <a:r>
              <a:rPr lang="en-US" sz="3600" dirty="0">
                <a:solidFill>
                  <a:srgbClr val="FFF6A2"/>
                </a:solidFill>
                <a:sym typeface="Wingdings" pitchFamily="2" charset="2"/>
              </a:rPr>
              <a:t>2 Peter 1:4 </a:t>
            </a: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(</a:t>
            </a:r>
            <a:r>
              <a:rPr lang="en-US" sz="3600" dirty="0">
                <a:solidFill>
                  <a:srgbClr val="FFF6A2"/>
                </a:solidFill>
                <a:sym typeface="Wingdings" pitchFamily="2" charset="2"/>
              </a:rPr>
              <a:t>cf. John 17:22, 24</a:t>
            </a: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49927-08D5-7A79-9824-8872E6CA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8" y="127264"/>
            <a:ext cx="8957828" cy="13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777DE-61AB-9B23-E7D2-ED224CA7A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9" y="126140"/>
            <a:ext cx="8965443" cy="1324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His grace must be accessed – </a:t>
            </a:r>
            <a:r>
              <a:rPr lang="en-US" sz="3600" dirty="0">
                <a:solidFill>
                  <a:srgbClr val="FFF6A2"/>
                </a:solidFill>
              </a:rPr>
              <a:t>cf. Romans 5:2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Initial access and benefits – </a:t>
            </a:r>
            <a:r>
              <a:rPr lang="en-US" sz="3600" dirty="0">
                <a:solidFill>
                  <a:srgbClr val="FFF6A2"/>
                </a:solidFill>
              </a:rPr>
              <a:t>2 Peter 1:4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“escaped the corruption…”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Increase in grace continues after this escape – </a:t>
            </a:r>
            <a:r>
              <a:rPr lang="en-US" sz="3600" dirty="0">
                <a:solidFill>
                  <a:srgbClr val="FFF6A2"/>
                </a:solidFill>
              </a:rPr>
              <a:t>2 Peter 1:4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“partakers of the divine nature”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Therefore, grace does not abound by persisting in sin – </a:t>
            </a:r>
            <a:r>
              <a:rPr lang="en-US" sz="3600" dirty="0">
                <a:solidFill>
                  <a:srgbClr val="FFF6A2"/>
                </a:solidFill>
              </a:rPr>
              <a:t>Romans 5:20-21; 6</a:t>
            </a:r>
          </a:p>
        </p:txBody>
      </p:sp>
    </p:spTree>
    <p:extLst>
      <p:ext uri="{BB962C8B-B14F-4D97-AF65-F5344CB8AC3E}">
        <p14:creationId xmlns:p14="http://schemas.microsoft.com/office/powerpoint/2010/main" val="404183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Continued access through spiritual growth in knowledge – </a:t>
            </a:r>
            <a:r>
              <a:rPr lang="en-US" sz="3600" dirty="0">
                <a:solidFill>
                  <a:srgbClr val="FFF6A2"/>
                </a:solidFill>
              </a:rPr>
              <a:t>2 Peter 3:18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More than simply intellectual: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2 Peter 3:18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gnōsis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– “knowledge signifies in general intelligence, understanding.”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2 Peter 1:2, 3, 8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epignōsis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“epi” </a:t>
            </a:r>
            <a:r>
              <a:rPr lang="en-US" sz="3600" dirty="0">
                <a:solidFill>
                  <a:schemeClr val="bg1"/>
                </a:solidFill>
              </a:rPr>
              <a:t>is intensive, greater strength.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C62EF-AB43-40BB-45B7-005BF3A5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9" y="126140"/>
            <a:ext cx="8965443" cy="13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2 Peter 1:2, 3, 8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epignōsis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“epi” </a:t>
            </a:r>
            <a:r>
              <a:rPr lang="en-US" sz="3600" dirty="0">
                <a:solidFill>
                  <a:schemeClr val="bg1"/>
                </a:solidFill>
              </a:rPr>
              <a:t>is intensive, greater strength.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“expressing a fuller or a full ‘knowledge,’ a greater participation by the ‘knower’ in the object ‘known,’ thus more powerfully influencing him” (VINE)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Galatians 2:20; John 13:17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Virtues applied – </a:t>
            </a:r>
            <a:r>
              <a:rPr lang="en-US" sz="3600" dirty="0">
                <a:solidFill>
                  <a:srgbClr val="FFF6A2"/>
                </a:solidFill>
              </a:rPr>
              <a:t>2 Peter 1:5-8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F6A2"/>
                </a:solidFill>
              </a:rPr>
              <a:t>v. 8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i="1" dirty="0" err="1">
                <a:solidFill>
                  <a:schemeClr val="bg1"/>
                </a:solidFill>
              </a:rPr>
              <a:t>epignōsis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7B960-C7C0-FAF6-E1FC-43396C59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9" y="126140"/>
            <a:ext cx="8965443" cy="13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2A209-FC1F-A9B1-6F9A-8B74A6F6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65" y="-50104"/>
            <a:ext cx="8943403" cy="17912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“response to generosity or beneficence, thanks, gratitude.”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(BDAG)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Not complaining or disputing –      </a:t>
            </a:r>
            <a:r>
              <a:rPr lang="en-US" sz="3600" dirty="0">
                <a:solidFill>
                  <a:srgbClr val="FFF6A2"/>
                </a:solidFill>
                <a:cs typeface="Times New Roman" panose="02020603050405020304" pitchFamily="18" charset="0"/>
              </a:rPr>
              <a:t>Philippians 2:14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Giving thanks – </a:t>
            </a:r>
            <a:r>
              <a:rPr lang="en-US" sz="3600" dirty="0">
                <a:solidFill>
                  <a:srgbClr val="FFF6A2"/>
                </a:solidFill>
                <a:cs typeface="Times New Roman" panose="02020603050405020304" pitchFamily="18" charset="0"/>
              </a:rPr>
              <a:t>Colossians 3:17;                     2 Corinthians 9:15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Show gratitude – </a:t>
            </a:r>
            <a:r>
              <a:rPr lang="en-US" sz="3600" dirty="0">
                <a:solidFill>
                  <a:srgbClr val="FFF6A2"/>
                </a:solidFill>
                <a:cs typeface="Times New Roman" panose="02020603050405020304" pitchFamily="18" charset="0"/>
              </a:rPr>
              <a:t>Hebrews 12:28 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(NASB)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1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479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2023-03-11T21:39:31Z</dcterms:created>
  <dcterms:modified xsi:type="dcterms:W3CDTF">2023-03-11T21:41:01Z</dcterms:modified>
</cp:coreProperties>
</file>