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2" r:id="rId3"/>
    <p:sldId id="296" r:id="rId4"/>
    <p:sldId id="297" r:id="rId5"/>
    <p:sldId id="298" r:id="rId6"/>
    <p:sldId id="299" r:id="rId7"/>
    <p:sldId id="30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4" d="100"/>
          <a:sy n="124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9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0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7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9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4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0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7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2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2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6C76-8517-8A42-920C-318152020BF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C4967353-D1D3-8EC2-7E24-7CC7D0B5C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7A0E99-E484-0DA4-991D-DC86D28FB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38" y="4248931"/>
            <a:ext cx="7048500" cy="23622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ED3C985-1734-D43C-5C7A-2C72A1456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5" t="10104" r="8809" b="32450"/>
          <a:stretch/>
        </p:blipFill>
        <p:spPr>
          <a:xfrm>
            <a:off x="1162764" y="444675"/>
            <a:ext cx="6816855" cy="42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6517B8E1-E6EA-8A51-A13E-9B83B4B7B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E93B4E-93A7-3ECD-CCA8-B94107B45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32" y="1607057"/>
            <a:ext cx="8017735" cy="441482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92064CF-6E04-8F35-D7D3-425CFDE78C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5" t="10104" r="8809" b="32450"/>
          <a:stretch/>
        </p:blipFill>
        <p:spPr>
          <a:xfrm>
            <a:off x="123105" y="269310"/>
            <a:ext cx="4273102" cy="26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19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E45EE6-6A85-E585-7E08-371AE11B6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578" y="85486"/>
            <a:ext cx="8170061" cy="1325563"/>
          </a:xfrm>
          <a:prstGeom prst="rect">
            <a:avLst/>
          </a:prstGeom>
        </p:spPr>
      </p:pic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We are to add the </a:t>
            </a:r>
            <a:r>
              <a:rPr lang="en-US" sz="3600" i="1" dirty="0">
                <a:solidFill>
                  <a:schemeClr val="bg1"/>
                </a:solidFill>
              </a:rPr>
              <a:t>“things” </a:t>
            </a:r>
            <a:r>
              <a:rPr lang="en-US" sz="3600" dirty="0">
                <a:solidFill>
                  <a:schemeClr val="bg1"/>
                </a:solidFill>
              </a:rPr>
              <a:t>God has granted us to our faith to partake in the divine nature – </a:t>
            </a:r>
            <a:r>
              <a:rPr lang="en-US" sz="3600" dirty="0">
                <a:solidFill>
                  <a:srgbClr val="FFF6A2"/>
                </a:solidFill>
              </a:rPr>
              <a:t>2 Peter 1:3, 8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i="1" dirty="0">
                <a:solidFill>
                  <a:schemeClr val="bg1"/>
                </a:solidFill>
              </a:rPr>
              <a:t>“things” </a:t>
            </a:r>
            <a:r>
              <a:rPr lang="en-US" sz="3600" dirty="0">
                <a:solidFill>
                  <a:schemeClr val="bg1"/>
                </a:solidFill>
              </a:rPr>
              <a:t>are the 7 items in </a:t>
            </a:r>
            <a:r>
              <a:rPr lang="en-US" sz="3600" dirty="0">
                <a:solidFill>
                  <a:srgbClr val="FFF6A2"/>
                </a:solidFill>
              </a:rPr>
              <a:t>verses 5-7 </a:t>
            </a:r>
            <a:r>
              <a:rPr lang="en-US" sz="3600" dirty="0">
                <a:solidFill>
                  <a:schemeClr val="bg1"/>
                </a:solidFill>
              </a:rPr>
              <a:t>starting with </a:t>
            </a:r>
            <a:r>
              <a:rPr lang="en-US" sz="3600" i="1" dirty="0">
                <a:solidFill>
                  <a:schemeClr val="bg1"/>
                </a:solidFill>
              </a:rPr>
              <a:t>“virtue.”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list ascends from </a:t>
            </a:r>
            <a:r>
              <a:rPr lang="en-US" sz="3600" i="1" dirty="0">
                <a:solidFill>
                  <a:schemeClr val="bg1"/>
                </a:solidFill>
              </a:rPr>
              <a:t>“virtue” </a:t>
            </a:r>
            <a:r>
              <a:rPr lang="en-US" sz="3600" dirty="0">
                <a:solidFill>
                  <a:schemeClr val="bg1"/>
                </a:solidFill>
              </a:rPr>
              <a:t>to </a:t>
            </a:r>
            <a:r>
              <a:rPr lang="en-US" sz="3600" i="1" dirty="0">
                <a:solidFill>
                  <a:schemeClr val="bg1"/>
                </a:solidFill>
              </a:rPr>
              <a:t>“love.”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goal for growth in grace is partaking in the </a:t>
            </a:r>
            <a:r>
              <a:rPr lang="en-US" sz="3600" i="1" dirty="0">
                <a:solidFill>
                  <a:schemeClr val="bg1"/>
                </a:solidFill>
              </a:rPr>
              <a:t>“divine nature,” </a:t>
            </a:r>
            <a:r>
              <a:rPr lang="en-US" sz="3600" dirty="0">
                <a:solidFill>
                  <a:schemeClr val="bg1"/>
                </a:solidFill>
              </a:rPr>
              <a:t>the last virtue added being </a:t>
            </a:r>
            <a:r>
              <a:rPr lang="en-US" sz="3600" i="1" dirty="0">
                <a:solidFill>
                  <a:schemeClr val="bg1"/>
                </a:solidFill>
              </a:rPr>
              <a:t>“love”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F6A2"/>
                </a:solidFill>
              </a:rPr>
              <a:t>cf. 1 John 4:8</a:t>
            </a:r>
          </a:p>
        </p:txBody>
      </p:sp>
    </p:spTree>
    <p:extLst>
      <p:ext uri="{BB962C8B-B14F-4D97-AF65-F5344CB8AC3E}">
        <p14:creationId xmlns:p14="http://schemas.microsoft.com/office/powerpoint/2010/main" val="7845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5C8F56-4BA2-3140-88E4-05EF2E745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578" y="92693"/>
            <a:ext cx="8170054" cy="1325562"/>
          </a:xfrm>
          <a:prstGeom prst="rect">
            <a:avLst/>
          </a:prstGeom>
        </p:spPr>
      </p:pic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</a:rPr>
              <a:t>“(1) a virtuous course of thought, feeling and action; (1a) virtue, moral goodness; (2) any particular moral excellence, as modesty, purity” (THAYER)</a:t>
            </a:r>
          </a:p>
          <a:p>
            <a:pPr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</a:rPr>
              <a:t>“properly denotes whatever procures preeminent estimation for a person or thing; hence, ‘intrinsic eminence, moral goodness, virtue,’” (VINE)</a:t>
            </a:r>
          </a:p>
          <a:p>
            <a:pPr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</a:rPr>
              <a:t>“uncommon character worthy of praise, excellence of character, exceptional civic virtue” (BDAG)</a:t>
            </a:r>
          </a:p>
          <a:p>
            <a:pPr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</a:rPr>
              <a:t>“properly, manliness (valor), i.e. excellence (intrinsic or attributed)” (STRONG)</a:t>
            </a:r>
          </a:p>
        </p:txBody>
      </p:sp>
    </p:spTree>
    <p:extLst>
      <p:ext uri="{BB962C8B-B14F-4D97-AF65-F5344CB8AC3E}">
        <p14:creationId xmlns:p14="http://schemas.microsoft.com/office/powerpoint/2010/main" val="266366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A0E136-14E2-E084-5FFA-1737DF3A8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27" y="-76262"/>
            <a:ext cx="8112169" cy="1721146"/>
          </a:xfrm>
          <a:prstGeom prst="rect">
            <a:avLst/>
          </a:prstGeom>
        </p:spPr>
      </p:pic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F6A2"/>
                </a:solidFill>
              </a:rPr>
              <a:t>Philippians 4:8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>
                <a:solidFill>
                  <a:schemeClr val="bg1"/>
                </a:solidFill>
              </a:rPr>
              <a:t>“virtue”</a:t>
            </a:r>
            <a:r>
              <a:rPr lang="en-US" sz="3200" dirty="0">
                <a:solidFill>
                  <a:schemeClr val="bg1"/>
                </a:solidFill>
              </a:rPr>
              <a:t>); </a:t>
            </a:r>
            <a:r>
              <a:rPr lang="en-US" sz="3200" dirty="0">
                <a:solidFill>
                  <a:srgbClr val="FFF6A2"/>
                </a:solidFill>
              </a:rPr>
              <a:t>1 Peter 2:9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>
                <a:solidFill>
                  <a:schemeClr val="bg1"/>
                </a:solidFill>
              </a:rPr>
              <a:t>“praises”</a:t>
            </a:r>
            <a:r>
              <a:rPr lang="en-US" sz="3200" dirty="0">
                <a:solidFill>
                  <a:schemeClr val="bg1"/>
                </a:solidFill>
              </a:rPr>
              <a:t>);  </a:t>
            </a:r>
            <a:r>
              <a:rPr lang="en-US" sz="3200" dirty="0">
                <a:solidFill>
                  <a:srgbClr val="FFF6A2"/>
                </a:solidFill>
              </a:rPr>
              <a:t>2 Peter 1:3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>
                <a:solidFill>
                  <a:schemeClr val="bg1"/>
                </a:solidFill>
              </a:rPr>
              <a:t>“virtue”</a:t>
            </a:r>
            <a:r>
              <a:rPr lang="en-US" sz="3200" dirty="0">
                <a:solidFill>
                  <a:schemeClr val="bg1"/>
                </a:solidFill>
              </a:rPr>
              <a:t>); </a:t>
            </a:r>
            <a:r>
              <a:rPr lang="en-US" sz="3200" dirty="0">
                <a:solidFill>
                  <a:srgbClr val="FFF6A2"/>
                </a:solidFill>
              </a:rPr>
              <a:t>2 Peter 1:5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>
                <a:solidFill>
                  <a:schemeClr val="bg1"/>
                </a:solidFill>
              </a:rPr>
              <a:t>“virtue,” </a:t>
            </a:r>
            <a:r>
              <a:rPr lang="en-US" sz="3200" dirty="0">
                <a:solidFill>
                  <a:schemeClr val="bg1"/>
                </a:solidFill>
              </a:rPr>
              <a:t>2x)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Context: Becoming </a:t>
            </a:r>
            <a:r>
              <a:rPr lang="en-US" sz="3200" i="1" dirty="0">
                <a:solidFill>
                  <a:schemeClr val="bg1"/>
                </a:solidFill>
              </a:rPr>
              <a:t>“partakers of the divine nature” </a:t>
            </a:r>
            <a:r>
              <a:rPr lang="en-US" sz="3200" dirty="0">
                <a:solidFill>
                  <a:schemeClr val="bg1"/>
                </a:solidFill>
              </a:rPr>
              <a:t>through the knowledge of Jesus as </a:t>
            </a:r>
            <a:r>
              <a:rPr lang="en-US" sz="3200" i="1" dirty="0">
                <a:solidFill>
                  <a:schemeClr val="bg1"/>
                </a:solidFill>
              </a:rPr>
              <a:t>“He called us by His own glory and excellence (aretē)”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rgbClr val="FFF6A2"/>
                </a:solidFill>
              </a:rPr>
              <a:t>v. 3</a:t>
            </a:r>
            <a:r>
              <a:rPr lang="en-US" sz="3200" dirty="0">
                <a:solidFill>
                  <a:schemeClr val="bg1"/>
                </a:solidFill>
              </a:rPr>
              <a:t>).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The focus is to live like Christ, not any longer in immoral excess (</a:t>
            </a:r>
            <a:r>
              <a:rPr lang="en-US" sz="3200" dirty="0">
                <a:solidFill>
                  <a:srgbClr val="FFF6A2"/>
                </a:solidFill>
              </a:rPr>
              <a:t>cf. 2 Peter 2:18-22</a:t>
            </a:r>
            <a:r>
              <a:rPr lang="en-US" sz="3200" dirty="0">
                <a:solidFill>
                  <a:schemeClr val="bg1"/>
                </a:solidFill>
              </a:rPr>
              <a:t>).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Aretē as a goal, along with the courage to reach that goal.</a:t>
            </a:r>
          </a:p>
        </p:txBody>
      </p:sp>
    </p:spTree>
    <p:extLst>
      <p:ext uri="{BB962C8B-B14F-4D97-AF65-F5344CB8AC3E}">
        <p14:creationId xmlns:p14="http://schemas.microsoft.com/office/powerpoint/2010/main" val="258849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2C91E7-1C19-A622-BA5A-7E9F91296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55" y="-76596"/>
            <a:ext cx="8154045" cy="1730031"/>
          </a:xfrm>
          <a:prstGeom prst="rect">
            <a:avLst/>
          </a:prstGeom>
        </p:spPr>
      </p:pic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A Christian is one who is seeking to imitate Christ – </a:t>
            </a:r>
            <a:r>
              <a:rPr lang="en-US" sz="3600" dirty="0">
                <a:solidFill>
                  <a:srgbClr val="FFF6A2"/>
                </a:solidFill>
              </a:rPr>
              <a:t>1 Corinthians 11:1; Ephesians 5:1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Imitation of Christ inheres in the term, </a:t>
            </a:r>
            <a:r>
              <a:rPr lang="en-US" sz="3600" i="1" dirty="0">
                <a:solidFill>
                  <a:schemeClr val="bg1"/>
                </a:solidFill>
              </a:rPr>
              <a:t>“Christian”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F6A2"/>
                </a:solidFill>
              </a:rPr>
              <a:t>Acts 11:26 </a:t>
            </a:r>
            <a:r>
              <a:rPr lang="en-US" sz="3600" dirty="0">
                <a:solidFill>
                  <a:schemeClr val="bg1"/>
                </a:solidFill>
              </a:rPr>
              <a:t>– “signifying an adherent of Jesus” (VINE)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We are to follow Him exactly – </a:t>
            </a:r>
            <a:r>
              <a:rPr lang="en-US" sz="3600" dirty="0">
                <a:solidFill>
                  <a:srgbClr val="FFF6A2"/>
                </a:solidFill>
              </a:rPr>
              <a:t>Mark 8:34; Galatians 2:20; 1 John 1:8; 2:1, 6, 15; 3:3, 16-18</a:t>
            </a:r>
          </a:p>
        </p:txBody>
      </p:sp>
    </p:spTree>
    <p:extLst>
      <p:ext uri="{BB962C8B-B14F-4D97-AF65-F5344CB8AC3E}">
        <p14:creationId xmlns:p14="http://schemas.microsoft.com/office/powerpoint/2010/main" val="142630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A18C0-F10C-DAC6-C4D9-9F7B72E6E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53" y="80166"/>
            <a:ext cx="8170061" cy="1325563"/>
          </a:xfrm>
          <a:prstGeom prst="rect">
            <a:avLst/>
          </a:prstGeom>
        </p:spPr>
      </p:pic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concept of courage in aretē is appropriate because a follower of Jesus will experience opposition – </a:t>
            </a:r>
            <a:r>
              <a:rPr lang="en-US" sz="3600" dirty="0">
                <a:solidFill>
                  <a:srgbClr val="FFF6A2"/>
                </a:solidFill>
              </a:rPr>
              <a:t>1 Peter 4:12-13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We will be different – </a:t>
            </a:r>
            <a:r>
              <a:rPr lang="en-US" sz="3600" dirty="0">
                <a:solidFill>
                  <a:srgbClr val="FFF6A2"/>
                </a:solidFill>
              </a:rPr>
              <a:t>1 Peter 4:3-4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We will be challenged – </a:t>
            </a:r>
            <a:r>
              <a:rPr lang="en-US" sz="3600" dirty="0">
                <a:solidFill>
                  <a:srgbClr val="FFF6A2"/>
                </a:solidFill>
              </a:rPr>
              <a:t>1 Peter 3:15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We will be hated – </a:t>
            </a:r>
            <a:r>
              <a:rPr lang="en-US" sz="3600" dirty="0">
                <a:solidFill>
                  <a:srgbClr val="FFF6A2"/>
                </a:solidFill>
              </a:rPr>
              <a:t>John 15:18-20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We must be brave, strong, and courageous – </a:t>
            </a:r>
            <a:r>
              <a:rPr lang="en-US" sz="3600" dirty="0">
                <a:solidFill>
                  <a:srgbClr val="FFF6A2"/>
                </a:solidFill>
              </a:rPr>
              <a:t>1 Corinthians 16:13; Joshua 1:6-9</a:t>
            </a:r>
          </a:p>
        </p:txBody>
      </p:sp>
    </p:spTree>
    <p:extLst>
      <p:ext uri="{BB962C8B-B14F-4D97-AF65-F5344CB8AC3E}">
        <p14:creationId xmlns:p14="http://schemas.microsoft.com/office/powerpoint/2010/main" val="81191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408</Words>
  <Application>Microsoft Macintosh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</cp:revision>
  <dcterms:created xsi:type="dcterms:W3CDTF">2023-03-28T21:05:40Z</dcterms:created>
  <dcterms:modified xsi:type="dcterms:W3CDTF">2023-03-28T21:08:02Z</dcterms:modified>
</cp:coreProperties>
</file>