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3" r:id="rId3"/>
    <p:sldId id="301" r:id="rId4"/>
    <p:sldId id="302" r:id="rId5"/>
    <p:sldId id="303" r:id="rId6"/>
    <p:sldId id="304" r:id="rId7"/>
    <p:sldId id="305" r:id="rId8"/>
    <p:sldId id="30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8" d="100"/>
          <a:sy n="108" d="100"/>
        </p:scale>
        <p:origin x="1664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4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95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20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7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5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7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5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0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5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46C76-8517-8A42-920C-318152020BFC}" type="datetimeFigureOut">
              <a:rPr lang="en-US" smtClean="0"/>
              <a:t>3/29/23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85ED-6628-C146-95BA-717D88E31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C4967353-D1D3-8EC2-7E24-7CC7D0B5C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7A0E99-E484-0DA4-991D-DC86D28F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38" y="4248931"/>
            <a:ext cx="7048500" cy="23622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ED3C985-1734-D43C-5C7A-2C72A1456C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162764" y="444675"/>
            <a:ext cx="6816855" cy="424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05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6517B8E1-E6EA-8A51-A13E-9B83B4B7B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05B908-735B-1C6E-B247-68A59BD46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00" y="1575800"/>
            <a:ext cx="8119998" cy="447113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792064CF-6E04-8F35-D7D3-425CFDE78C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765" t="10104" r="8809" b="32450"/>
          <a:stretch/>
        </p:blipFill>
        <p:spPr>
          <a:xfrm>
            <a:off x="123105" y="269310"/>
            <a:ext cx="4273102" cy="26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82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0F9EA-4F30-A4B7-51C9-70F1875D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9" y="74103"/>
            <a:ext cx="8161738" cy="1336946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575594"/>
            <a:ext cx="8693062" cy="503237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i="1" dirty="0">
                <a:solidFill>
                  <a:schemeClr val="bg1"/>
                </a:solidFill>
              </a:rPr>
              <a:t>“divine power” </a:t>
            </a:r>
            <a:r>
              <a:rPr lang="en-US" sz="3600" dirty="0">
                <a:solidFill>
                  <a:schemeClr val="bg1"/>
                </a:solidFill>
              </a:rPr>
              <a:t>gives </a:t>
            </a:r>
            <a:r>
              <a:rPr lang="en-US" sz="3600" i="1" dirty="0">
                <a:solidFill>
                  <a:schemeClr val="bg1"/>
                </a:solidFill>
              </a:rPr>
              <a:t>“all things” </a:t>
            </a:r>
            <a:r>
              <a:rPr lang="en-US" sz="3600" dirty="0">
                <a:solidFill>
                  <a:schemeClr val="bg1"/>
                </a:solidFill>
              </a:rPr>
              <a:t>needed to partake in the </a:t>
            </a:r>
            <a:r>
              <a:rPr lang="en-US" sz="3600" i="1" dirty="0">
                <a:solidFill>
                  <a:schemeClr val="bg1"/>
                </a:solidFill>
              </a:rPr>
              <a:t>“divine nature”</a:t>
            </a:r>
            <a:r>
              <a:rPr lang="en-US" sz="3600" dirty="0">
                <a:solidFill>
                  <a:schemeClr val="bg1"/>
                </a:solidFill>
              </a:rPr>
              <a:t> through the gospel – </a:t>
            </a:r>
            <a:r>
              <a:rPr lang="en-US" sz="3600" dirty="0">
                <a:solidFill>
                  <a:srgbClr val="FFF6A2"/>
                </a:solidFill>
              </a:rPr>
              <a:t>2 Peter 1:3-4; Romans 1:16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Our response of faith brings us into a new life – </a:t>
            </a:r>
            <a:r>
              <a:rPr lang="en-US" sz="3600" dirty="0">
                <a:solidFill>
                  <a:srgbClr val="FFF6A2"/>
                </a:solidFill>
              </a:rPr>
              <a:t>2 Peter 1:4; Ephesians 2:10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This new life adds </a:t>
            </a:r>
            <a:r>
              <a:rPr lang="en-US" sz="3600" i="1" dirty="0">
                <a:solidFill>
                  <a:schemeClr val="bg1"/>
                </a:solidFill>
              </a:rPr>
              <a:t>“virtue” </a:t>
            </a:r>
            <a:r>
              <a:rPr lang="en-US" sz="3600" dirty="0">
                <a:solidFill>
                  <a:schemeClr val="bg1"/>
                </a:solidFill>
              </a:rPr>
              <a:t>as a goal to faith, as well as the courage to live accordingly.</a:t>
            </a:r>
            <a:endParaRPr lang="en-US" sz="3600" dirty="0">
              <a:solidFill>
                <a:srgbClr val="FFF6A2"/>
              </a:solidFill>
            </a:endParaRPr>
          </a:p>
          <a:p>
            <a:pPr>
              <a:buClr>
                <a:schemeClr val="bg1"/>
              </a:buClr>
            </a:pPr>
            <a:r>
              <a:rPr lang="en-US" sz="3600" i="1" dirty="0">
                <a:solidFill>
                  <a:schemeClr val="bg1"/>
                </a:solidFill>
              </a:rPr>
              <a:t>“Knowledge” </a:t>
            </a:r>
            <a:r>
              <a:rPr lang="en-US" sz="3600" dirty="0">
                <a:solidFill>
                  <a:schemeClr val="bg1"/>
                </a:solidFill>
              </a:rPr>
              <a:t>is a necessary addition to </a:t>
            </a:r>
            <a:r>
              <a:rPr lang="en-US" sz="3600" i="1" dirty="0">
                <a:solidFill>
                  <a:schemeClr val="bg1"/>
                </a:solidFill>
              </a:rPr>
              <a:t>“virtue” </a:t>
            </a:r>
            <a:r>
              <a:rPr lang="en-US" sz="3600" dirty="0">
                <a:solidFill>
                  <a:schemeClr val="bg1"/>
                </a:solidFill>
              </a:rPr>
              <a:t>to know how to live accordingly.</a:t>
            </a:r>
          </a:p>
        </p:txBody>
      </p:sp>
    </p:spTree>
    <p:extLst>
      <p:ext uri="{BB962C8B-B14F-4D97-AF65-F5344CB8AC3E}">
        <p14:creationId xmlns:p14="http://schemas.microsoft.com/office/powerpoint/2010/main" val="10037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1C66D-6FA7-9CCF-1248-0B724DAC2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578" y="75057"/>
            <a:ext cx="8575802" cy="1335992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11050"/>
            <a:ext cx="8693062" cy="5196920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“knowing (the act), i.e. (by implication) knowledge” (STRONG)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“primarily ‘a seeking to know, an enquiry, investigation,’ denotes, in the NT, ‘knowledge,’ especially of spiritual truth” (VINE)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“(1) comprehension or intellectual grasp of something, knowledge; (2) the content of what is known, knowledge, what is known” (BDAG)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“(1) knowledge signifies in general intelligence, understanding; (1d) moral wisdom, such as is seen in right living, 2 Peter 1:5” (THAYER) </a:t>
            </a:r>
          </a:p>
        </p:txBody>
      </p:sp>
    </p:spTree>
    <p:extLst>
      <p:ext uri="{BB962C8B-B14F-4D97-AF65-F5344CB8AC3E}">
        <p14:creationId xmlns:p14="http://schemas.microsoft.com/office/powerpoint/2010/main" val="425271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99DD4E7-DE72-699B-DBF8-6CADB197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347" y="-93240"/>
            <a:ext cx="8696733" cy="1721624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If we are to look like Christ, we must come to know Him through the gospel.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Christians are called to the knowledge of the Son of God – </a:t>
            </a:r>
            <a:r>
              <a:rPr lang="en-US" sz="3600" dirty="0">
                <a:solidFill>
                  <a:srgbClr val="FFF6A2"/>
                </a:solidFill>
              </a:rPr>
              <a:t>Ephesians 4:13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Christians are called to live like they’ve learned from Christ – </a:t>
            </a:r>
            <a:r>
              <a:rPr lang="en-US" sz="3600" dirty="0">
                <a:solidFill>
                  <a:srgbClr val="FFF6A2"/>
                </a:solidFill>
              </a:rPr>
              <a:t>Ephesians 4:20-24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Christians are to imitate God as children of light by understanding the will of the Lord – </a:t>
            </a:r>
            <a:r>
              <a:rPr lang="en-US" sz="3600" dirty="0">
                <a:solidFill>
                  <a:srgbClr val="FFF6A2"/>
                </a:solidFill>
              </a:rPr>
              <a:t>Ephesians 5:1, 8-10, 15-17</a:t>
            </a:r>
          </a:p>
        </p:txBody>
      </p:sp>
    </p:spTree>
    <p:extLst>
      <p:ext uri="{BB962C8B-B14F-4D97-AF65-F5344CB8AC3E}">
        <p14:creationId xmlns:p14="http://schemas.microsoft.com/office/powerpoint/2010/main" val="32207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87E3B-99D5-02B7-7952-7229F300B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27" y="-79685"/>
            <a:ext cx="8693061" cy="1720897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Timothy was told he would save himself and others by taking heed to the doctrine –         </a:t>
            </a:r>
            <a:r>
              <a:rPr lang="en-US" sz="3600" dirty="0">
                <a:solidFill>
                  <a:srgbClr val="FFF6A2"/>
                </a:solidFill>
              </a:rPr>
              <a:t>1 Timothy 4:6-11, 16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False knowledge must be avoided –               </a:t>
            </a:r>
            <a:r>
              <a:rPr lang="en-US" sz="3600" dirty="0">
                <a:solidFill>
                  <a:srgbClr val="FFF6A2"/>
                </a:solidFill>
              </a:rPr>
              <a:t>1 Timothy 6:20-21; 2 Timothy 3:7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Growing in knowledge fortifies us against error, and guards us from the path to destruction – </a:t>
            </a:r>
            <a:r>
              <a:rPr lang="en-US" sz="3600" dirty="0">
                <a:solidFill>
                  <a:srgbClr val="FFF6A2"/>
                </a:solidFill>
              </a:rPr>
              <a:t>2 Peter 3:14-18;            Matthew 7:13-14</a:t>
            </a:r>
          </a:p>
        </p:txBody>
      </p:sp>
    </p:spTree>
    <p:extLst>
      <p:ext uri="{BB962C8B-B14F-4D97-AF65-F5344CB8AC3E}">
        <p14:creationId xmlns:p14="http://schemas.microsoft.com/office/powerpoint/2010/main" val="20669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434849-EF7B-B497-7E37-68A219E7A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53" y="-84849"/>
            <a:ext cx="8717621" cy="1725759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We must fill the void with truth –      </a:t>
            </a:r>
            <a:r>
              <a:rPr lang="en-US" sz="3600" dirty="0">
                <a:solidFill>
                  <a:srgbClr val="FFF6A2"/>
                </a:solidFill>
              </a:rPr>
              <a:t>Matthew 12:43-45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Ignorance will lead to a curse – </a:t>
            </a:r>
            <a:r>
              <a:rPr lang="en-US" sz="3600" dirty="0">
                <a:solidFill>
                  <a:srgbClr val="FFF6A2"/>
                </a:solidFill>
              </a:rPr>
              <a:t>Deuteronomy 11:26-28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Ignorance destroys – </a:t>
            </a:r>
            <a:r>
              <a:rPr lang="en-US" sz="3600" dirty="0">
                <a:solidFill>
                  <a:srgbClr val="FFF6A2"/>
                </a:solidFill>
              </a:rPr>
              <a:t>Hosea 4:6;            Judges 2:10-11</a:t>
            </a:r>
          </a:p>
        </p:txBody>
      </p:sp>
    </p:spTree>
    <p:extLst>
      <p:ext uri="{BB962C8B-B14F-4D97-AF65-F5344CB8AC3E}">
        <p14:creationId xmlns:p14="http://schemas.microsoft.com/office/powerpoint/2010/main" val="223466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77D389-9766-F54B-563D-C9D9BE6FD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6" y="79322"/>
            <a:ext cx="8496228" cy="1325562"/>
          </a:xfrm>
          <a:prstGeom prst="rect">
            <a:avLst/>
          </a:prstGeom>
        </p:spPr>
      </p:pic>
      <p:pic>
        <p:nvPicPr>
          <p:cNvPr id="4" name="Picture 3" descr="A white rectangle with a black border&#10;&#10;Description automatically generated with low confidence">
            <a:extLst>
              <a:ext uri="{FF2B5EF4-FFF2-40B4-BE49-F238E27FC236}">
                <a16:creationId xmlns:a16="http://schemas.microsoft.com/office/drawing/2014/main" id="{98B85509-7578-B687-9215-E5967B666C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4" t="7123" r="5082" b="178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36D2-C362-3573-778F-3D54754CC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68" y="1496535"/>
            <a:ext cx="8693062" cy="5111435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Expect to understand – </a:t>
            </a:r>
            <a:r>
              <a:rPr lang="en-US" sz="3600" dirty="0">
                <a:solidFill>
                  <a:srgbClr val="FFF6A2"/>
                </a:solidFill>
              </a:rPr>
              <a:t>Ephesians 3:3-5; 5:17; 1 Corinthians 2:12-13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Desire to do God’s will – </a:t>
            </a:r>
            <a:r>
              <a:rPr lang="en-US" sz="3600" dirty="0">
                <a:solidFill>
                  <a:srgbClr val="FFF6A2"/>
                </a:solidFill>
              </a:rPr>
              <a:t>Ezekiel 14:1-5;    John 7:16-18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Apply mental industry – </a:t>
            </a:r>
            <a:r>
              <a:rPr lang="en-US" sz="3600" dirty="0">
                <a:solidFill>
                  <a:srgbClr val="FFF6A2"/>
                </a:solidFill>
              </a:rPr>
              <a:t>2 Peter 1:5;         Acts 17:26-27; 2 Timothy 2:15</a:t>
            </a:r>
          </a:p>
          <a:p>
            <a:pPr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Seek the blessing of God – </a:t>
            </a:r>
            <a:r>
              <a:rPr lang="en-US" sz="3600" dirty="0">
                <a:solidFill>
                  <a:srgbClr val="FFF6A2"/>
                </a:solidFill>
              </a:rPr>
              <a:t>Matthew 7:7-11; James 1:5</a:t>
            </a:r>
          </a:p>
        </p:txBody>
      </p:sp>
    </p:spTree>
    <p:extLst>
      <p:ext uri="{BB962C8B-B14F-4D97-AF65-F5344CB8AC3E}">
        <p14:creationId xmlns:p14="http://schemas.microsoft.com/office/powerpoint/2010/main" val="215355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</TotalTime>
  <Words>398</Words>
  <Application>Microsoft Macintosh PowerPoint</Application>
  <PresentationFormat>On-screen Show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2023-03-29T15:35:54Z</dcterms:created>
  <dcterms:modified xsi:type="dcterms:W3CDTF">2023-03-29T15:47:12Z</dcterms:modified>
</cp:coreProperties>
</file>