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4" r:id="rId3"/>
    <p:sldId id="307" r:id="rId4"/>
    <p:sldId id="312" r:id="rId5"/>
    <p:sldId id="308" r:id="rId6"/>
    <p:sldId id="313" r:id="rId7"/>
    <p:sldId id="309" r:id="rId8"/>
    <p:sldId id="310" r:id="rId9"/>
    <p:sldId id="31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80" d="100"/>
          <a:sy n="80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7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9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1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1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6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2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8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6C76-8517-8A42-920C-318152020BF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C4967353-D1D3-8EC2-7E24-7CC7D0B5C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A0E99-E484-0DA4-991D-DC86D28F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38" y="4248931"/>
            <a:ext cx="7048500" cy="23622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D3C985-1734-D43C-5C7A-2C72A145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162764" y="444675"/>
            <a:ext cx="6816855" cy="42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6517B8E1-E6EA-8A51-A13E-9B83B4B7B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78FE8-CD52-8B4E-E67A-8B33ECB81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8" y="1600200"/>
            <a:ext cx="8030189" cy="442168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92064CF-6E04-8F35-D7D3-425CFDE78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23105" y="269310"/>
            <a:ext cx="4273102" cy="2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68306-F1E5-3B9B-1C96-10B3D726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114"/>
            <a:ext cx="8486844" cy="17150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self-control (especially continence): — temperance. (STRONG)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restraint of one’s emotions, impulses, or desires, self-control (BDAG)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self-control (the virtue of one who masters his desires and passions, especially his sensual appetites) (THAYER) </a:t>
            </a:r>
          </a:p>
        </p:txBody>
      </p:sp>
    </p:spTree>
    <p:extLst>
      <p:ext uri="{BB962C8B-B14F-4D97-AF65-F5344CB8AC3E}">
        <p14:creationId xmlns:p14="http://schemas.microsoft.com/office/powerpoint/2010/main" val="35979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68306-F1E5-3B9B-1C96-10B3D7263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114"/>
            <a:ext cx="8486844" cy="17150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self-control (especially continence): — temperance. (STRONG)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rgbClr val="FFFF00"/>
                </a:solidFill>
              </a:rPr>
              <a:t>restraint</a:t>
            </a:r>
            <a:r>
              <a:rPr lang="en-US" sz="3600" dirty="0">
                <a:solidFill>
                  <a:schemeClr val="bg1"/>
                </a:solidFill>
              </a:rPr>
              <a:t> of one’s emotions, impulses, or desires, self-control (BDAG)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self-control (the virtue of one who </a:t>
            </a:r>
            <a:r>
              <a:rPr lang="en-US" sz="3600" dirty="0">
                <a:solidFill>
                  <a:srgbClr val="FFFF00"/>
                </a:solidFill>
              </a:rPr>
              <a:t>masters</a:t>
            </a:r>
            <a:r>
              <a:rPr lang="en-US" sz="3600" dirty="0">
                <a:solidFill>
                  <a:schemeClr val="bg1"/>
                </a:solidFill>
              </a:rPr>
              <a:t> his desires and passions, especially his sensual appetites) (THAYER) </a:t>
            </a:r>
          </a:p>
        </p:txBody>
      </p:sp>
    </p:spTree>
    <p:extLst>
      <p:ext uri="{BB962C8B-B14F-4D97-AF65-F5344CB8AC3E}">
        <p14:creationId xmlns:p14="http://schemas.microsoft.com/office/powerpoint/2010/main" val="257750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err="1">
                <a:solidFill>
                  <a:schemeClr val="bg1"/>
                </a:solidFill>
              </a:rPr>
              <a:t>kratos</a:t>
            </a:r>
            <a:r>
              <a:rPr lang="en-US" dirty="0">
                <a:solidFill>
                  <a:schemeClr val="bg1"/>
                </a:solidFill>
              </a:rPr>
              <a:t>, “strength,” occurs in Acts 24:25; Gal. 5:23; 2 Pet. 1:6 (twice), in all of which it is rendered “temperance”; the RV marg., “self-control” is the preferable rendering, as “temperance” is now limited to one form of self-control; the various powers bestowed by God upon man are capable of abuse; the right use demands the controlling power of the will under the operation of the Spirit of God; in Acts 24:25 the word follows “righteousness,” which represents God’s claims, self-control being man’s response thereto; in 2 Pet. 1:6, it follows “knowledge,” suggesting that what is learned requires to be put into practice. (VINE)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E8BEB-8CC8-24E2-B9C9-E70612C8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114"/>
            <a:ext cx="8486844" cy="17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err="1">
                <a:solidFill>
                  <a:schemeClr val="bg1"/>
                </a:solidFill>
              </a:rPr>
              <a:t>kratos</a:t>
            </a:r>
            <a:r>
              <a:rPr lang="en-US" dirty="0">
                <a:solidFill>
                  <a:schemeClr val="bg1"/>
                </a:solidFill>
              </a:rPr>
              <a:t>, “strength,” occurs in Acts 24:25; Gal. 5:23; 2 Pet. 1:6 (twice), in all of which it is rendered “temperance”; the RV marg., “self-control” is the preferable rendering, as “temperance” is now limited to one form of self-control; the various powers bestowed by God upon man are capable of abuse; the right </a:t>
            </a:r>
            <a:r>
              <a:rPr lang="en-US" dirty="0">
                <a:solidFill>
                  <a:srgbClr val="FFFF00"/>
                </a:solidFill>
              </a:rPr>
              <a:t>use</a:t>
            </a:r>
            <a:r>
              <a:rPr lang="en-US" dirty="0">
                <a:solidFill>
                  <a:schemeClr val="bg1"/>
                </a:solidFill>
              </a:rPr>
              <a:t> demands the controlling power of the will under the operation of the Spirit of God; in Acts 24:25 the word follows “righteousness,” which represents God’s claims, self-control being man’s response thereto; in 2 Pet. 1:6, it follows “knowledge,” suggesting that what is learned requires to be </a:t>
            </a:r>
            <a:r>
              <a:rPr lang="en-US" dirty="0">
                <a:solidFill>
                  <a:srgbClr val="FFFF00"/>
                </a:solidFill>
              </a:rPr>
              <a:t>put into practice</a:t>
            </a:r>
            <a:r>
              <a:rPr lang="en-US" dirty="0">
                <a:solidFill>
                  <a:schemeClr val="bg1"/>
                </a:solidFill>
              </a:rPr>
              <a:t>. (VINE)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E8BEB-8CC8-24E2-B9C9-E70612C8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114"/>
            <a:ext cx="8486844" cy="17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8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17C9C-0203-C6A2-EB4C-48C8B0F28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2" y="85486"/>
            <a:ext cx="8577916" cy="13255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“Self-control” </a:t>
            </a:r>
            <a:r>
              <a:rPr lang="en-US" sz="3600" dirty="0">
                <a:solidFill>
                  <a:schemeClr val="bg1"/>
                </a:solidFill>
              </a:rPr>
              <a:t>is at odds with the widely held view of man’s corrupt nature.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Man is created in the image of God – </a:t>
            </a:r>
            <a:r>
              <a:rPr lang="en-US" sz="3600" dirty="0">
                <a:solidFill>
                  <a:srgbClr val="FFF6A2"/>
                </a:solidFill>
              </a:rPr>
              <a:t>Genesis 1:26; 2:7, 18-20; John 4:24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flesh is not inherently sinful – </a:t>
            </a:r>
            <a:r>
              <a:rPr lang="en-US" sz="3600" dirty="0">
                <a:solidFill>
                  <a:srgbClr val="FFF6A2"/>
                </a:solidFill>
              </a:rPr>
              <a:t>Ecclesiastes 7:29; Hebrews 2:14; 4:15; 7:27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Man has a choice – </a:t>
            </a:r>
            <a:r>
              <a:rPr lang="en-US" sz="3600" dirty="0">
                <a:solidFill>
                  <a:srgbClr val="FFF6A2"/>
                </a:solidFill>
              </a:rPr>
              <a:t>Galatians 5:16-17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Jesus was a man as we are and chose not to sin – </a:t>
            </a:r>
            <a:r>
              <a:rPr lang="en-US" sz="3600" dirty="0">
                <a:solidFill>
                  <a:srgbClr val="FFF6A2"/>
                </a:solidFill>
              </a:rPr>
              <a:t>Romans 8:3; Heb. 2:14; 1 John 4:2-3</a:t>
            </a:r>
            <a:endParaRPr lang="en-US" sz="3200" dirty="0">
              <a:solidFill>
                <a:srgbClr val="FFF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2A70DF-DAB6-EB20-CDA7-5DB1AC9A1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73" y="85485"/>
            <a:ext cx="8577923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God revealed commands for man to obey – </a:t>
            </a:r>
            <a:r>
              <a:rPr lang="en-US" sz="3600" dirty="0">
                <a:solidFill>
                  <a:srgbClr val="FFF6A2"/>
                </a:solidFill>
              </a:rPr>
              <a:t>Ecclesiastes 12:13-14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These commands conflict with the flesh, and a choice must be made – </a:t>
            </a:r>
            <a:r>
              <a:rPr lang="en-US" sz="3600" dirty="0">
                <a:solidFill>
                  <a:srgbClr val="FFF6A2"/>
                </a:solidFill>
              </a:rPr>
              <a:t>Galatians 5:17-25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Man must deny himself and submit to God – </a:t>
            </a:r>
            <a:r>
              <a:rPr lang="en-US" sz="3600" dirty="0">
                <a:solidFill>
                  <a:srgbClr val="FFF6A2"/>
                </a:solidFill>
              </a:rPr>
              <a:t>Mark 8:34-38</a:t>
            </a:r>
          </a:p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Man must be mindful of the spiritual, discern God’s will, and follow it –       </a:t>
            </a:r>
            <a:r>
              <a:rPr lang="en-US" sz="3600" dirty="0">
                <a:solidFill>
                  <a:srgbClr val="FFF6A2"/>
                </a:solidFill>
              </a:rPr>
              <a:t>Romans 8:5-8; 1 Corinthians 2:14</a:t>
            </a:r>
            <a:endParaRPr lang="en-US" sz="3200" dirty="0">
              <a:solidFill>
                <a:srgbClr val="FFF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8D407-AA6F-4C4D-6980-306C257DA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27" y="-74636"/>
            <a:ext cx="8489427" cy="17155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 lvl="0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Our aim for something greater leads to </a:t>
            </a:r>
            <a:r>
              <a:rPr lang="en-US" sz="3600" i="1" dirty="0">
                <a:solidFill>
                  <a:schemeClr val="bg1"/>
                </a:solidFill>
              </a:rPr>
              <a:t>“self-control”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FFF6A2"/>
                </a:solidFill>
              </a:rPr>
              <a:t>2 Peter 1:4, 11</a:t>
            </a:r>
          </a:p>
          <a:p>
            <a:pPr lvl="0"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“Self-control” </a:t>
            </a:r>
            <a:r>
              <a:rPr lang="en-US" sz="3600" dirty="0">
                <a:solidFill>
                  <a:schemeClr val="bg1"/>
                </a:solidFill>
              </a:rPr>
              <a:t>must be developed, and requires: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Humility – </a:t>
            </a:r>
            <a:r>
              <a:rPr lang="en-US" sz="3600" dirty="0">
                <a:solidFill>
                  <a:srgbClr val="FFF6A2"/>
                </a:solidFill>
              </a:rPr>
              <a:t>James 1:13-15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Self-denial – </a:t>
            </a:r>
            <a:r>
              <a:rPr lang="en-US" sz="3600" dirty="0">
                <a:solidFill>
                  <a:srgbClr val="FFF6A2"/>
                </a:solidFill>
              </a:rPr>
              <a:t>Matthew 16:21-28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Self-discipline – </a:t>
            </a:r>
            <a:r>
              <a:rPr lang="en-US" sz="3600" dirty="0">
                <a:solidFill>
                  <a:srgbClr val="FFF6A2"/>
                </a:solidFill>
              </a:rPr>
              <a:t>1 Corinthians 9:24-27</a:t>
            </a:r>
            <a:endParaRPr lang="en-US" sz="3200" dirty="0">
              <a:solidFill>
                <a:srgbClr val="FFF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3096</TotalTime>
  <Words>540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Randy Garrett</cp:lastModifiedBy>
  <cp:revision>2</cp:revision>
  <dcterms:created xsi:type="dcterms:W3CDTF">2023-04-05T20:10:50Z</dcterms:created>
  <dcterms:modified xsi:type="dcterms:W3CDTF">2023-04-12T19:07:44Z</dcterms:modified>
</cp:coreProperties>
</file>