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80"/>
    <p:restoredTop sz="94615"/>
  </p:normalViewPr>
  <p:slideViewPr>
    <p:cSldViewPr snapToGrid="0" snapToObjects="1">
      <p:cViewPr varScale="1">
        <p:scale>
          <a:sx n="102" d="100"/>
          <a:sy n="102" d="100"/>
        </p:scale>
        <p:origin x="776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22C3C6-D866-FC4A-A48C-052F73EF87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D42E8C6-E3A6-D747-9E45-FC3610CA99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13227E-04FF-5A4F-86F6-6EAE67D35D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4B8A6-A773-4248-BFF6-8C647375F0B5}" type="datetimeFigureOut">
              <a:rPr lang="en-US" smtClean="0"/>
              <a:t>4/22/23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D45EFB-A95F-4542-99C9-FD84FE2182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731B35-EBCD-C149-ABD6-2C4A7E6979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80C7D-C194-5941-8CA4-5D69BD7086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321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BB47BC-3252-CD47-805F-4DBE1B352F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697EEF3-8BB9-1043-B737-FA11683FF1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C25A9F-8A5B-5F47-8F25-DDB47A2934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4B8A6-A773-4248-BFF6-8C647375F0B5}" type="datetimeFigureOut">
              <a:rPr lang="en-US" smtClean="0"/>
              <a:t>4/22/23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099671-D4EE-0043-85D3-3D4EABB53B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EF6624-6137-D049-8DCC-60CD840A33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80C7D-C194-5941-8CA4-5D69BD7086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1542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766F449-BD29-DD47-9B3B-FFEEF399B03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2D32C98-90B6-464F-A216-A874848366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AEEE5F-6063-D241-86AE-13F7474106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4B8A6-A773-4248-BFF6-8C647375F0B5}" type="datetimeFigureOut">
              <a:rPr lang="en-US" smtClean="0"/>
              <a:t>4/22/23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64F22E-343E-B34B-BCA8-0B3A42AD9B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BFE410-DF14-B746-9607-8F35F92D1C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80C7D-C194-5941-8CA4-5D69BD7086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7138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E85FA7-29F9-244E-B96F-D6B8E6EE54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76D1E6-654D-304C-9D73-ED1008D2B2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0CCCEF-BA5D-5B4D-9217-F1C5957EF5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4B8A6-A773-4248-BFF6-8C647375F0B5}" type="datetimeFigureOut">
              <a:rPr lang="en-US" smtClean="0"/>
              <a:t>4/22/23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0A6FF1-4835-1B4E-A717-CBDB25EF25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A4E320-2E1F-F648-B41D-A5EFA96456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80C7D-C194-5941-8CA4-5D69BD7086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0520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4DCF9A-3CF5-AE4A-A03C-549324E61D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83EF93-A042-DD4E-BDF0-2665CEE8D9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79A932-42B3-4945-BF04-C9FB706DC7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4B8A6-A773-4248-BFF6-8C647375F0B5}" type="datetimeFigureOut">
              <a:rPr lang="en-US" smtClean="0"/>
              <a:t>4/22/23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EEC979-3228-5445-9070-90B0DABEB3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05020E-FEA0-4C42-8581-C36BE0A151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80C7D-C194-5941-8CA4-5D69BD7086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0056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6FC575-CADD-F643-8248-6CDAAB951C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EEA84B-4A17-AE43-980B-5DE9DB64B71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BDE4881-154A-0B49-B90D-2C468A88E4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C1D456-FA39-C246-8B12-F1CDDE877C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4B8A6-A773-4248-BFF6-8C647375F0B5}" type="datetimeFigureOut">
              <a:rPr lang="en-US" smtClean="0"/>
              <a:t>4/22/23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BB4A320-1C4A-4741-918C-D060AFF0F7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002A650-CE26-9D4F-9088-60D32B0624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80C7D-C194-5941-8CA4-5D69BD7086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7994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D18462-9D6A-8A49-A752-FDC813C549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B53EB6-407F-7C4D-B16A-CA927D0A64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5C84175-93DF-6D45-9DBA-6C87A2BC85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BEA9D13-C59B-5B42-87EF-69E90329E02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C0AE609-FD58-834C-93BD-CB69CFB5B2E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5F61E6E-56C8-EA4F-BE1B-E4493AA2C9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4B8A6-A773-4248-BFF6-8C647375F0B5}" type="datetimeFigureOut">
              <a:rPr lang="en-US" smtClean="0"/>
              <a:t>4/22/23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C461A3D-1736-854C-BE7D-7E3DFADB45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A369ED2-8F0B-8749-BE97-3E50F2B163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80C7D-C194-5941-8CA4-5D69BD7086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9388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B76DF2-F4EC-534B-9A4D-A770E9032A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DB7B113-A107-BF4A-8E3F-7AF3011CBA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4B8A6-A773-4248-BFF6-8C647375F0B5}" type="datetimeFigureOut">
              <a:rPr lang="en-US" smtClean="0"/>
              <a:t>4/22/23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358016C-6B62-BF4B-88DB-9408B159AB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21CDB5E-6D8A-894A-B235-EF51C10CEA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80C7D-C194-5941-8CA4-5D69BD7086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481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0266F74-EC9A-D041-89D2-162B642E5F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4B8A6-A773-4248-BFF6-8C647375F0B5}" type="datetimeFigureOut">
              <a:rPr lang="en-US" smtClean="0"/>
              <a:t>4/22/23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43A9F16-7DFF-5D4D-AB8E-F7B3806E23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88661F2-F6BB-EA4A-96F0-79C88A851A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80C7D-C194-5941-8CA4-5D69BD7086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4931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DFC9BE-B193-6E40-9BDA-4990E29083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98F083-4925-C847-85FB-38A6F0C414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31019A0-0E0C-6C46-8717-01D7BF7A5C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38183B0-2AC9-DE48-82A2-4635D22EAD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4B8A6-A773-4248-BFF6-8C647375F0B5}" type="datetimeFigureOut">
              <a:rPr lang="en-US" smtClean="0"/>
              <a:t>4/22/23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2AA57B-74AC-8F4B-BE9F-3917B58319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9E2CA4-6636-6040-949B-54F0DF98D6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80C7D-C194-5941-8CA4-5D69BD7086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318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8487AE-98CD-4140-A6BD-68BD0924C6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FAE241F-16B2-E544-8B13-308371DC92B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5485D2F-4906-794A-BCF0-E4DEDDF3E3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F9F9CF5-E144-4144-AE25-595B9E49F8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4B8A6-A773-4248-BFF6-8C647375F0B5}" type="datetimeFigureOut">
              <a:rPr lang="en-US" smtClean="0"/>
              <a:t>4/22/23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19A78D-F3B0-3745-A3F4-633637E39A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354C3A-4604-DF4C-A97D-74DE276C2C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80C7D-C194-5941-8CA4-5D69BD7086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1144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BB7AE2D-A22B-834C-932E-EF5B60EB45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BF08C4-319E-7C4D-8E8D-4A6E585412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6EA2A2-20BF-8D40-8575-07E86779FF6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04B8A6-A773-4248-BFF6-8C647375F0B5}" type="datetimeFigureOut">
              <a:rPr lang="en-US" smtClean="0"/>
              <a:t>4/22/23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C44CFE-04B2-994B-9345-2C86DBE35A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9F1651-24C5-EA42-8E45-FB0DA592EE4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280C7D-C194-5941-8CA4-5D69BD7086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1739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54E0A8-E2D0-DB4C-AD49-18070559F4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F1AEA6-D328-434B-B3FB-3A29501009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6686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5CBC6F9-6BBF-4F4C-96BD-297228BDED24}"/>
              </a:ext>
            </a:extLst>
          </p:cNvPr>
          <p:cNvSpPr/>
          <p:nvPr/>
        </p:nvSpPr>
        <p:spPr>
          <a:xfrm>
            <a:off x="0" y="0"/>
            <a:ext cx="12191999" cy="685800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53000">
                <a:schemeClr val="tx1">
                  <a:alpha val="70000"/>
                </a:schemeClr>
              </a:gs>
              <a:gs pos="72000">
                <a:schemeClr val="tx1">
                  <a:alpha val="85000"/>
                </a:schemeClr>
              </a:gs>
              <a:gs pos="100000">
                <a:schemeClr val="tx1">
                  <a:alpha val="90000"/>
                </a:schemeClr>
              </a:gs>
            </a:gsLst>
            <a:lin ang="5400000" scaled="1"/>
            <a:tileRect/>
          </a:gradFill>
          <a:ln w="50800">
            <a:gradFill>
              <a:gsLst>
                <a:gs pos="0">
                  <a:schemeClr val="accent1">
                    <a:lumMod val="5000"/>
                    <a:lumOff val="95000"/>
                    <a:alpha val="0"/>
                  </a:schemeClr>
                </a:gs>
                <a:gs pos="74000">
                  <a:schemeClr val="bg1">
                    <a:alpha val="70000"/>
                  </a:schemeClr>
                </a:gs>
                <a:gs pos="83000">
                  <a:schemeClr val="bg1">
                    <a:alpha val="85000"/>
                  </a:schemeClr>
                </a:gs>
                <a:gs pos="100000">
                  <a:schemeClr val="bg1">
                    <a:alpha val="90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CC4650C-C535-EB8A-3092-0AC74864424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5947" y="28929"/>
            <a:ext cx="11471665" cy="1950183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4FDF5E-FE3A-0841-99AB-1A820D0B24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143" y="1402915"/>
            <a:ext cx="11415713" cy="5189973"/>
          </a:xfrm>
          <a:noFill/>
          <a:ln w="38100">
            <a:noFill/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000" b="1" dirty="0">
                <a:solidFill>
                  <a:schemeClr val="bg1"/>
                </a:solidFill>
              </a:rPr>
              <a:t>Not Fear</a:t>
            </a:r>
            <a:endParaRPr lang="en-US" sz="4000" i="1" dirty="0">
              <a:solidFill>
                <a:schemeClr val="bg1"/>
              </a:solidFill>
            </a:endParaRPr>
          </a:p>
          <a:p>
            <a:pPr marL="457200" lvl="1" indent="-457200">
              <a:spcBef>
                <a:spcPts val="1000"/>
              </a:spcBef>
              <a:buFont typeface="Wingdings" pitchFamily="2" charset="2"/>
              <a:buChar char="v"/>
            </a:pPr>
            <a:r>
              <a:rPr lang="en-US" sz="3600" dirty="0">
                <a:solidFill>
                  <a:schemeClr val="bg1"/>
                </a:solidFill>
              </a:rPr>
              <a:t>The Old Covenant was characterized by fear – </a:t>
            </a:r>
            <a:r>
              <a:rPr lang="en-US" sz="3600" dirty="0">
                <a:solidFill>
                  <a:srgbClr val="FFC000"/>
                </a:solidFill>
              </a:rPr>
              <a:t>(vv. 18-21)</a:t>
            </a:r>
          </a:p>
          <a:p>
            <a:pPr marL="457200" lvl="1" indent="-457200">
              <a:spcBef>
                <a:spcPts val="1000"/>
              </a:spcBef>
              <a:buFont typeface="Wingdings" pitchFamily="2" charset="2"/>
              <a:buChar char="v"/>
            </a:pPr>
            <a:r>
              <a:rPr lang="en-US" sz="3600" dirty="0">
                <a:solidFill>
                  <a:schemeClr val="bg1"/>
                </a:solidFill>
              </a:rPr>
              <a:t>God has not given us a spirit of fear – </a:t>
            </a:r>
            <a:r>
              <a:rPr lang="en-US" sz="3600" dirty="0">
                <a:solidFill>
                  <a:srgbClr val="FFC000"/>
                </a:solidFill>
              </a:rPr>
              <a:t>Romans 8:15;           2 Timothy 1:7</a:t>
            </a:r>
          </a:p>
          <a:p>
            <a:pPr marL="0" lvl="1" indent="0">
              <a:spcBef>
                <a:spcPts val="1000"/>
              </a:spcBef>
              <a:buNone/>
            </a:pPr>
            <a:r>
              <a:rPr lang="en-US" sz="4000" b="1" dirty="0">
                <a:solidFill>
                  <a:schemeClr val="bg1"/>
                </a:solidFill>
              </a:rPr>
              <a:t>But Boldness</a:t>
            </a:r>
          </a:p>
          <a:p>
            <a:pPr marL="457200" lvl="1" indent="-457200">
              <a:spcBef>
                <a:spcPts val="1000"/>
              </a:spcBef>
              <a:buFont typeface="Wingdings" pitchFamily="2" charset="2"/>
              <a:buChar char="v"/>
            </a:pPr>
            <a:r>
              <a:rPr lang="en-US" sz="3600" dirty="0">
                <a:solidFill>
                  <a:schemeClr val="bg1"/>
                </a:solidFill>
              </a:rPr>
              <a:t>You have come to Mount Zion! – </a:t>
            </a:r>
            <a:r>
              <a:rPr lang="en-US" sz="3600" dirty="0">
                <a:solidFill>
                  <a:srgbClr val="FFC000"/>
                </a:solidFill>
              </a:rPr>
              <a:t>(vv. 22-24) </a:t>
            </a:r>
            <a:r>
              <a:rPr lang="en-US" sz="3600" dirty="0">
                <a:solidFill>
                  <a:schemeClr val="bg1"/>
                </a:solidFill>
              </a:rPr>
              <a:t>– the culmination of spiritual blessings fulfilled in Christ and the New Covenant.</a:t>
            </a:r>
          </a:p>
          <a:p>
            <a:pPr marL="457200" lvl="1" indent="-457200">
              <a:spcBef>
                <a:spcPts val="1000"/>
              </a:spcBef>
              <a:buFont typeface="Wingdings" pitchFamily="2" charset="2"/>
              <a:buChar char="v"/>
            </a:pPr>
            <a:r>
              <a:rPr lang="en-US" sz="3600" dirty="0">
                <a:solidFill>
                  <a:schemeClr val="bg1"/>
                </a:solidFill>
              </a:rPr>
              <a:t>These are matters which cannot be shaken – </a:t>
            </a:r>
            <a:r>
              <a:rPr lang="en-US" sz="3600" dirty="0">
                <a:solidFill>
                  <a:srgbClr val="FFC000"/>
                </a:solidFill>
              </a:rPr>
              <a:t>(vv. 26-27)</a:t>
            </a:r>
          </a:p>
        </p:txBody>
      </p:sp>
    </p:spTree>
    <p:extLst>
      <p:ext uri="{BB962C8B-B14F-4D97-AF65-F5344CB8AC3E}">
        <p14:creationId xmlns:p14="http://schemas.microsoft.com/office/powerpoint/2010/main" val="576676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5CBC6F9-6BBF-4F4C-96BD-297228BDED24}"/>
              </a:ext>
            </a:extLst>
          </p:cNvPr>
          <p:cNvSpPr/>
          <p:nvPr/>
        </p:nvSpPr>
        <p:spPr>
          <a:xfrm>
            <a:off x="0" y="0"/>
            <a:ext cx="12191999" cy="685800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53000">
                <a:schemeClr val="tx1">
                  <a:alpha val="70000"/>
                </a:schemeClr>
              </a:gs>
              <a:gs pos="72000">
                <a:schemeClr val="tx1">
                  <a:alpha val="85000"/>
                </a:schemeClr>
              </a:gs>
              <a:gs pos="100000">
                <a:schemeClr val="tx1">
                  <a:alpha val="90000"/>
                </a:schemeClr>
              </a:gs>
            </a:gsLst>
            <a:lin ang="5400000" scaled="1"/>
            <a:tileRect/>
          </a:gradFill>
          <a:ln w="50800">
            <a:gradFill>
              <a:gsLst>
                <a:gs pos="0">
                  <a:schemeClr val="accent1">
                    <a:lumMod val="5000"/>
                    <a:lumOff val="95000"/>
                    <a:alpha val="0"/>
                  </a:schemeClr>
                </a:gs>
                <a:gs pos="74000">
                  <a:schemeClr val="bg1">
                    <a:alpha val="70000"/>
                  </a:schemeClr>
                </a:gs>
                <a:gs pos="83000">
                  <a:schemeClr val="bg1">
                    <a:alpha val="85000"/>
                  </a:schemeClr>
                </a:gs>
                <a:gs pos="100000">
                  <a:schemeClr val="bg1">
                    <a:alpha val="90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159C861-E0F7-E354-2CA5-F06F697C04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8143" y="-219215"/>
            <a:ext cx="11407035" cy="2674316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4FDF5E-FE3A-0841-99AB-1A820D0B24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143" y="1800225"/>
            <a:ext cx="11415713" cy="4792663"/>
          </a:xfrm>
          <a:noFill/>
          <a:ln w="38100">
            <a:noFill/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000" b="1" dirty="0">
                <a:solidFill>
                  <a:schemeClr val="bg1"/>
                </a:solidFill>
              </a:rPr>
              <a:t>Be Grateful and Godly</a:t>
            </a:r>
            <a:endParaRPr lang="en-US" sz="4000" i="1" dirty="0">
              <a:solidFill>
                <a:schemeClr val="bg1"/>
              </a:solidFill>
            </a:endParaRPr>
          </a:p>
          <a:p>
            <a:pPr marL="457200" lvl="1" indent="-457200">
              <a:spcBef>
                <a:spcPts val="1000"/>
              </a:spcBef>
              <a:buClr>
                <a:schemeClr val="bg1"/>
              </a:buClr>
              <a:buFont typeface="Wingdings" pitchFamily="2" charset="2"/>
              <a:buChar char="v"/>
            </a:pPr>
            <a:r>
              <a:rPr lang="en-US" sz="3600" dirty="0">
                <a:solidFill>
                  <a:srgbClr val="FFC000"/>
                </a:solidFill>
              </a:rPr>
              <a:t>(v. 25) </a:t>
            </a:r>
            <a:r>
              <a:rPr lang="en-US" sz="3600" dirty="0">
                <a:solidFill>
                  <a:schemeClr val="bg1"/>
                </a:solidFill>
              </a:rPr>
              <a:t>– Do not refuse Him who speaks!                               (</a:t>
            </a:r>
            <a:r>
              <a:rPr lang="en-US" sz="3600" dirty="0">
                <a:solidFill>
                  <a:srgbClr val="FFC000"/>
                </a:solidFill>
              </a:rPr>
              <a:t>cf. Hebrews 2:1-4 </a:t>
            </a:r>
            <a:r>
              <a:rPr lang="en-US" sz="3600" dirty="0">
                <a:solidFill>
                  <a:schemeClr val="bg1"/>
                </a:solidFill>
              </a:rPr>
              <a:t>– more earnest heed to God’s word.)</a:t>
            </a:r>
          </a:p>
          <a:p>
            <a:pPr marL="457200" lvl="1" indent="-457200">
              <a:spcBef>
                <a:spcPts val="1000"/>
              </a:spcBef>
              <a:buClr>
                <a:schemeClr val="bg1"/>
              </a:buClr>
              <a:buFont typeface="Wingdings" pitchFamily="2" charset="2"/>
              <a:buChar char="v"/>
            </a:pPr>
            <a:r>
              <a:rPr lang="en-US" sz="3600" dirty="0">
                <a:solidFill>
                  <a:srgbClr val="FFC000"/>
                </a:solidFill>
              </a:rPr>
              <a:t>(v. 28a) </a:t>
            </a:r>
            <a:r>
              <a:rPr lang="en-US" sz="3600" dirty="0">
                <a:solidFill>
                  <a:schemeClr val="bg1"/>
                </a:solidFill>
              </a:rPr>
              <a:t>– We must have gratitude for God’s blessings.</a:t>
            </a:r>
          </a:p>
          <a:p>
            <a:pPr marL="457200" lvl="1" indent="-457200">
              <a:spcBef>
                <a:spcPts val="1000"/>
              </a:spcBef>
              <a:buClr>
                <a:schemeClr val="bg1"/>
              </a:buClr>
              <a:buFont typeface="Wingdings" pitchFamily="2" charset="2"/>
              <a:buChar char="v"/>
            </a:pPr>
            <a:r>
              <a:rPr lang="en-US" sz="3600" dirty="0">
                <a:solidFill>
                  <a:srgbClr val="FFC000"/>
                </a:solidFill>
              </a:rPr>
              <a:t>(vv. 28b-29) </a:t>
            </a:r>
            <a:r>
              <a:rPr lang="en-US" sz="3600" dirty="0">
                <a:solidFill>
                  <a:schemeClr val="bg1"/>
                </a:solidFill>
              </a:rPr>
              <a:t>– Such gratitude is expressed in reverence and godliness, not deviation from the pattern of what God has spoken.</a:t>
            </a:r>
          </a:p>
        </p:txBody>
      </p:sp>
    </p:spTree>
    <p:extLst>
      <p:ext uri="{BB962C8B-B14F-4D97-AF65-F5344CB8AC3E}">
        <p14:creationId xmlns:p14="http://schemas.microsoft.com/office/powerpoint/2010/main" val="16274021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684DB410-1C38-A147-A000-2A8C09E6EB5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776288" y="6124097"/>
            <a:ext cx="4572000" cy="1095806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chemeClr val="bg1"/>
                </a:solidFill>
              </a:rPr>
              <a:t>Hebrews 12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8BC8ADB3-CCC9-E432-05E5-DF9392A74A3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52876" y="1234754"/>
            <a:ext cx="10117900" cy="55673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82349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F15D6D64-EA47-094B-5AE5-D07E0D558E6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52876" y="1234754"/>
            <a:ext cx="10117900" cy="5567386"/>
          </a:xfrm>
          <a:prstGeom prst="rect">
            <a:avLst/>
          </a:prstGeom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684DB410-1C38-A147-A000-2A8C09E6EB5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776288" y="6124097"/>
            <a:ext cx="4572000" cy="1095806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chemeClr val="bg1"/>
                </a:solidFill>
              </a:rPr>
              <a:t>Hebrews 12</a:t>
            </a:r>
          </a:p>
        </p:txBody>
      </p:sp>
    </p:spTree>
    <p:extLst>
      <p:ext uri="{BB962C8B-B14F-4D97-AF65-F5344CB8AC3E}">
        <p14:creationId xmlns:p14="http://schemas.microsoft.com/office/powerpoint/2010/main" val="358554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5CBC6F9-6BBF-4F4C-96BD-297228BDED24}"/>
              </a:ext>
            </a:extLst>
          </p:cNvPr>
          <p:cNvSpPr/>
          <p:nvPr/>
        </p:nvSpPr>
        <p:spPr>
          <a:xfrm>
            <a:off x="0" y="0"/>
            <a:ext cx="12191999" cy="685800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53000">
                <a:schemeClr val="tx1">
                  <a:alpha val="70000"/>
                </a:schemeClr>
              </a:gs>
              <a:gs pos="72000">
                <a:schemeClr val="tx1">
                  <a:alpha val="85000"/>
                </a:schemeClr>
              </a:gs>
              <a:gs pos="100000">
                <a:schemeClr val="tx1">
                  <a:alpha val="90000"/>
                </a:schemeClr>
              </a:gs>
            </a:gsLst>
            <a:lin ang="5400000" scaled="1"/>
            <a:tileRect/>
          </a:gradFill>
          <a:ln w="50800">
            <a:gradFill>
              <a:gsLst>
                <a:gs pos="0">
                  <a:schemeClr val="accent1">
                    <a:lumMod val="5000"/>
                    <a:lumOff val="95000"/>
                    <a:alpha val="0"/>
                  </a:schemeClr>
                </a:gs>
                <a:gs pos="74000">
                  <a:schemeClr val="bg1">
                    <a:alpha val="70000"/>
                  </a:schemeClr>
                </a:gs>
                <a:gs pos="83000">
                  <a:schemeClr val="bg1">
                    <a:alpha val="85000"/>
                  </a:schemeClr>
                </a:gs>
                <a:gs pos="100000">
                  <a:schemeClr val="bg1">
                    <a:alpha val="90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DE654EF-A8F0-9746-A408-1D6956930EB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669" y="16102"/>
            <a:ext cx="11399753" cy="1937958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4FDF5E-FE3A-0841-99AB-1A820D0B24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143" y="1578279"/>
            <a:ext cx="11415713" cy="5014609"/>
          </a:xfrm>
          <a:noFill/>
          <a:ln w="38100">
            <a:noFill/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b="1" dirty="0">
                <a:solidFill>
                  <a:schemeClr val="bg1"/>
                </a:solidFill>
              </a:rPr>
              <a:t>Adversity Demands Endurance</a:t>
            </a:r>
            <a:endParaRPr lang="en-US" sz="4000" i="1" dirty="0">
              <a:solidFill>
                <a:schemeClr val="bg1"/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en-US" sz="3600" dirty="0">
                <a:solidFill>
                  <a:schemeClr val="bg1"/>
                </a:solidFill>
              </a:rPr>
              <a:t>A call to endurance and faith </a:t>
            </a:r>
            <a:r>
              <a:rPr lang="en-US" sz="3600" dirty="0">
                <a:solidFill>
                  <a:srgbClr val="FFC000"/>
                </a:solidFill>
              </a:rPr>
              <a:t>(10:36) </a:t>
            </a:r>
            <a:r>
              <a:rPr lang="en-US" sz="3600" dirty="0">
                <a:solidFill>
                  <a:schemeClr val="bg1"/>
                </a:solidFill>
              </a:rPr>
              <a:t>followed by examples </a:t>
            </a:r>
            <a:r>
              <a:rPr lang="en-US" sz="3600" dirty="0">
                <a:solidFill>
                  <a:srgbClr val="FFC000"/>
                </a:solidFill>
              </a:rPr>
              <a:t>(11)</a:t>
            </a:r>
            <a:r>
              <a:rPr lang="en-US" sz="3600" i="1" dirty="0">
                <a:solidFill>
                  <a:schemeClr val="bg1"/>
                </a:solidFill>
              </a:rPr>
              <a:t> </a:t>
            </a:r>
            <a:r>
              <a:rPr lang="en-US" sz="3600" dirty="0">
                <a:solidFill>
                  <a:schemeClr val="bg1"/>
                </a:solidFill>
              </a:rPr>
              <a:t>– </a:t>
            </a:r>
            <a:r>
              <a:rPr lang="en-US" sz="3600" i="1" dirty="0">
                <a:solidFill>
                  <a:schemeClr val="bg1"/>
                </a:solidFill>
              </a:rPr>
              <a:t>“great…cloud of witnesses”</a:t>
            </a:r>
          </a:p>
          <a:p>
            <a:pPr>
              <a:buClr>
                <a:schemeClr val="bg1"/>
              </a:buClr>
              <a:buFont typeface="Wingdings" pitchFamily="2" charset="2"/>
              <a:buChar char="v"/>
            </a:pPr>
            <a:r>
              <a:rPr lang="en-US" sz="3600" dirty="0">
                <a:solidFill>
                  <a:srgbClr val="FFC000"/>
                </a:solidFill>
              </a:rPr>
              <a:t>(v. 2) </a:t>
            </a:r>
            <a:r>
              <a:rPr lang="en-US" sz="3600" dirty="0">
                <a:solidFill>
                  <a:schemeClr val="bg1"/>
                </a:solidFill>
              </a:rPr>
              <a:t>– Jesus is our ultimate focus, and primary example – endurance and victory.</a:t>
            </a:r>
          </a:p>
          <a:p>
            <a:pPr>
              <a:buClr>
                <a:schemeClr val="bg1"/>
              </a:buClr>
              <a:buFont typeface="Wingdings" pitchFamily="2" charset="2"/>
              <a:buChar char="v"/>
            </a:pPr>
            <a:r>
              <a:rPr lang="en-US" sz="3600" dirty="0">
                <a:solidFill>
                  <a:srgbClr val="FFC000"/>
                </a:solidFill>
              </a:rPr>
              <a:t>(vv. 3-4) </a:t>
            </a:r>
            <a:r>
              <a:rPr lang="en-US" sz="3600" dirty="0">
                <a:solidFill>
                  <a:schemeClr val="bg1"/>
                </a:solidFill>
              </a:rPr>
              <a:t>– perspective of suffering.</a:t>
            </a:r>
          </a:p>
        </p:txBody>
      </p:sp>
    </p:spTree>
    <p:extLst>
      <p:ext uri="{BB962C8B-B14F-4D97-AF65-F5344CB8AC3E}">
        <p14:creationId xmlns:p14="http://schemas.microsoft.com/office/powerpoint/2010/main" val="435921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5CBC6F9-6BBF-4F4C-96BD-297228BDED24}"/>
              </a:ext>
            </a:extLst>
          </p:cNvPr>
          <p:cNvSpPr/>
          <p:nvPr/>
        </p:nvSpPr>
        <p:spPr>
          <a:xfrm>
            <a:off x="0" y="16102"/>
            <a:ext cx="12191999" cy="6841898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53000">
                <a:schemeClr val="tx1">
                  <a:alpha val="70000"/>
                </a:schemeClr>
              </a:gs>
              <a:gs pos="72000">
                <a:schemeClr val="tx1">
                  <a:alpha val="85000"/>
                </a:schemeClr>
              </a:gs>
              <a:gs pos="100000">
                <a:schemeClr val="tx1">
                  <a:alpha val="90000"/>
                </a:schemeClr>
              </a:gs>
            </a:gsLst>
            <a:lin ang="5400000" scaled="1"/>
            <a:tileRect/>
          </a:gradFill>
          <a:ln w="50800">
            <a:gradFill>
              <a:gsLst>
                <a:gs pos="0">
                  <a:schemeClr val="accent1">
                    <a:lumMod val="5000"/>
                    <a:lumOff val="95000"/>
                    <a:alpha val="0"/>
                  </a:schemeClr>
                </a:gs>
                <a:gs pos="74000">
                  <a:schemeClr val="bg1">
                    <a:alpha val="70000"/>
                  </a:schemeClr>
                </a:gs>
                <a:gs pos="83000">
                  <a:schemeClr val="bg1">
                    <a:alpha val="85000"/>
                  </a:schemeClr>
                </a:gs>
                <a:gs pos="100000">
                  <a:schemeClr val="bg1">
                    <a:alpha val="90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4FDF5E-FE3A-0841-99AB-1A820D0B24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143" y="1553227"/>
            <a:ext cx="11415713" cy="5039661"/>
          </a:xfrm>
          <a:noFill/>
          <a:ln w="38100">
            <a:noFill/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000" b="1" dirty="0">
                <a:solidFill>
                  <a:schemeClr val="bg1"/>
                </a:solidFill>
              </a:rPr>
              <a:t>Endurance Demands Elimination</a:t>
            </a:r>
          </a:p>
          <a:p>
            <a:pPr>
              <a:buFont typeface="Wingdings" pitchFamily="2" charset="2"/>
              <a:buChar char="v"/>
            </a:pPr>
            <a:r>
              <a:rPr lang="en-US" sz="3600" b="1" dirty="0">
                <a:solidFill>
                  <a:schemeClr val="bg1"/>
                </a:solidFill>
              </a:rPr>
              <a:t>Endure</a:t>
            </a:r>
            <a:r>
              <a:rPr lang="en-US" sz="3600" dirty="0">
                <a:solidFill>
                  <a:schemeClr val="bg1"/>
                </a:solidFill>
              </a:rPr>
              <a:t> – from </a:t>
            </a:r>
            <a:r>
              <a:rPr lang="en-US" sz="3600" i="1" dirty="0">
                <a:solidFill>
                  <a:schemeClr val="bg1"/>
                </a:solidFill>
              </a:rPr>
              <a:t>hypo</a:t>
            </a:r>
            <a:r>
              <a:rPr lang="en-US" sz="3600" dirty="0">
                <a:solidFill>
                  <a:schemeClr val="bg1"/>
                </a:solidFill>
              </a:rPr>
              <a:t>, “under” and </a:t>
            </a:r>
            <a:r>
              <a:rPr lang="en-US" sz="3600" i="1" dirty="0" err="1">
                <a:solidFill>
                  <a:schemeClr val="bg1"/>
                </a:solidFill>
              </a:rPr>
              <a:t>meno</a:t>
            </a:r>
            <a:r>
              <a:rPr lang="en-US" sz="3600" dirty="0">
                <a:solidFill>
                  <a:schemeClr val="bg1"/>
                </a:solidFill>
              </a:rPr>
              <a:t>, “to stay, remain.”</a:t>
            </a:r>
          </a:p>
          <a:p>
            <a:pPr>
              <a:buFont typeface="Wingdings" pitchFamily="2" charset="2"/>
              <a:buChar char="v"/>
            </a:pPr>
            <a:r>
              <a:rPr lang="en-US" sz="3600" b="1" dirty="0">
                <a:solidFill>
                  <a:schemeClr val="bg1"/>
                </a:solidFill>
              </a:rPr>
              <a:t>Weight</a:t>
            </a:r>
            <a:r>
              <a:rPr lang="en-US" sz="3600" dirty="0">
                <a:solidFill>
                  <a:schemeClr val="bg1"/>
                </a:solidFill>
              </a:rPr>
              <a:t> – distinct from sin – unnecessary.</a:t>
            </a:r>
          </a:p>
          <a:p>
            <a:pPr>
              <a:buFont typeface="Wingdings" pitchFamily="2" charset="2"/>
              <a:buChar char="v"/>
            </a:pPr>
            <a:r>
              <a:rPr lang="en-US" sz="3600" b="1" i="1" dirty="0">
                <a:solidFill>
                  <a:schemeClr val="bg1"/>
                </a:solidFill>
              </a:rPr>
              <a:t>“and the sin” </a:t>
            </a:r>
            <a:r>
              <a:rPr lang="en-US" sz="3600" dirty="0">
                <a:solidFill>
                  <a:schemeClr val="bg1"/>
                </a:solidFill>
              </a:rPr>
              <a:t>– </a:t>
            </a:r>
            <a:r>
              <a:rPr lang="en-US" sz="3600" i="1" dirty="0">
                <a:solidFill>
                  <a:schemeClr val="bg1"/>
                </a:solidFill>
              </a:rPr>
              <a:t>“so easily ensnares us” </a:t>
            </a:r>
            <a:r>
              <a:rPr lang="en-US" sz="3600" dirty="0">
                <a:solidFill>
                  <a:schemeClr val="bg1"/>
                </a:solidFill>
              </a:rPr>
              <a:t>– </a:t>
            </a:r>
            <a:r>
              <a:rPr lang="en-US" sz="3600" i="1" dirty="0" err="1">
                <a:solidFill>
                  <a:schemeClr val="bg1"/>
                </a:solidFill>
              </a:rPr>
              <a:t>euperistatos</a:t>
            </a:r>
            <a:r>
              <a:rPr lang="en-US" sz="3600" dirty="0">
                <a:solidFill>
                  <a:schemeClr val="bg1"/>
                </a:solidFill>
              </a:rPr>
              <a:t> – </a:t>
            </a:r>
            <a:r>
              <a:rPr lang="en-US" sz="3600" i="1" dirty="0" err="1">
                <a:solidFill>
                  <a:schemeClr val="bg1"/>
                </a:solidFill>
              </a:rPr>
              <a:t>eu</a:t>
            </a:r>
            <a:r>
              <a:rPr lang="en-US" sz="3600" dirty="0">
                <a:solidFill>
                  <a:schemeClr val="bg1"/>
                </a:solidFill>
              </a:rPr>
              <a:t>, “well,” </a:t>
            </a:r>
            <a:r>
              <a:rPr lang="en-US" sz="3600" i="1" dirty="0">
                <a:solidFill>
                  <a:schemeClr val="bg1"/>
                </a:solidFill>
              </a:rPr>
              <a:t>peri</a:t>
            </a:r>
            <a:r>
              <a:rPr lang="en-US" sz="3600" dirty="0">
                <a:solidFill>
                  <a:schemeClr val="bg1"/>
                </a:solidFill>
              </a:rPr>
              <a:t>, “around,” </a:t>
            </a:r>
            <a:r>
              <a:rPr lang="en-US" sz="3600" i="1" dirty="0" err="1">
                <a:solidFill>
                  <a:schemeClr val="bg1"/>
                </a:solidFill>
              </a:rPr>
              <a:t>statos</a:t>
            </a:r>
            <a:r>
              <a:rPr lang="en-US" sz="3600" dirty="0">
                <a:solidFill>
                  <a:schemeClr val="bg1"/>
                </a:solidFill>
              </a:rPr>
              <a:t>, “standing,” i.e., easily encompassing (VINE)</a:t>
            </a:r>
          </a:p>
          <a:p>
            <a:pPr lvl="1">
              <a:buFont typeface="Wingdings" pitchFamily="2" charset="2"/>
              <a:buChar char="v"/>
            </a:pPr>
            <a:r>
              <a:rPr lang="en-US" sz="3600" dirty="0">
                <a:solidFill>
                  <a:schemeClr val="bg1"/>
                </a:solidFill>
              </a:rPr>
              <a:t>All sin needs to be eliminated to be victorious.</a:t>
            </a:r>
          </a:p>
          <a:p>
            <a:pPr lvl="1">
              <a:buFont typeface="Wingdings" pitchFamily="2" charset="2"/>
              <a:buChar char="v"/>
            </a:pPr>
            <a:r>
              <a:rPr lang="en-US" sz="3600" dirty="0">
                <a:solidFill>
                  <a:schemeClr val="bg1"/>
                </a:solidFill>
              </a:rPr>
              <a:t>The sin which greatly encompassed them? – </a:t>
            </a:r>
            <a:r>
              <a:rPr lang="en-US" sz="3600" dirty="0">
                <a:solidFill>
                  <a:srgbClr val="FFC000"/>
                </a:solidFill>
              </a:rPr>
              <a:t>3:12, 19; 10:28; 11</a:t>
            </a:r>
            <a:r>
              <a:rPr lang="en-US" sz="3600" i="1" dirty="0">
                <a:solidFill>
                  <a:schemeClr val="bg1"/>
                </a:solidFill>
              </a:rPr>
              <a:t> </a:t>
            </a:r>
            <a:r>
              <a:rPr lang="en-US" sz="3600" dirty="0">
                <a:solidFill>
                  <a:schemeClr val="bg1"/>
                </a:solidFill>
              </a:rPr>
              <a:t>– unbelief!</a:t>
            </a:r>
            <a:endParaRPr lang="en-US" sz="3200" dirty="0">
              <a:solidFill>
                <a:schemeClr val="bg1"/>
              </a:solidFill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8807DEC-C606-83BF-3074-F74B92A451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669" y="16102"/>
            <a:ext cx="11399753" cy="19379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4185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5CBC6F9-6BBF-4F4C-96BD-297228BDED24}"/>
              </a:ext>
            </a:extLst>
          </p:cNvPr>
          <p:cNvSpPr/>
          <p:nvPr/>
        </p:nvSpPr>
        <p:spPr>
          <a:xfrm>
            <a:off x="0" y="0"/>
            <a:ext cx="12191999" cy="685800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53000">
                <a:schemeClr val="tx1">
                  <a:alpha val="70000"/>
                </a:schemeClr>
              </a:gs>
              <a:gs pos="72000">
                <a:schemeClr val="tx1">
                  <a:alpha val="85000"/>
                </a:schemeClr>
              </a:gs>
              <a:gs pos="100000">
                <a:schemeClr val="tx1">
                  <a:alpha val="90000"/>
                </a:schemeClr>
              </a:gs>
            </a:gsLst>
            <a:lin ang="5400000" scaled="1"/>
            <a:tileRect/>
          </a:gradFill>
          <a:ln w="50800">
            <a:gradFill>
              <a:gsLst>
                <a:gs pos="0">
                  <a:schemeClr val="accent1">
                    <a:lumMod val="5000"/>
                    <a:lumOff val="95000"/>
                    <a:alpha val="0"/>
                  </a:schemeClr>
                </a:gs>
                <a:gs pos="74000">
                  <a:schemeClr val="bg1">
                    <a:alpha val="70000"/>
                  </a:schemeClr>
                </a:gs>
                <a:gs pos="83000">
                  <a:schemeClr val="bg1">
                    <a:alpha val="85000"/>
                  </a:schemeClr>
                </a:gs>
                <a:gs pos="100000">
                  <a:schemeClr val="bg1">
                    <a:alpha val="90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A2FEEA3-BAAA-2DA2-36C3-F6C69FB823A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0565" y="-261824"/>
            <a:ext cx="15813062" cy="2692943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4FDF5E-FE3A-0841-99AB-1A820D0B24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143" y="1800225"/>
            <a:ext cx="11415713" cy="4792663"/>
          </a:xfrm>
          <a:noFill/>
          <a:ln w="38100">
            <a:noFill/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000" b="1" dirty="0">
                <a:solidFill>
                  <a:schemeClr val="bg1"/>
                </a:solidFill>
              </a:rPr>
              <a:t>Chastening </a:t>
            </a:r>
            <a:r>
              <a:rPr lang="en-US" sz="4000" i="1" dirty="0">
                <a:solidFill>
                  <a:schemeClr val="bg1"/>
                </a:solidFill>
              </a:rPr>
              <a:t>– paideia</a:t>
            </a:r>
          </a:p>
          <a:p>
            <a:pPr marL="457200" lvl="1" indent="-457200">
              <a:spcBef>
                <a:spcPts val="1000"/>
              </a:spcBef>
              <a:buFont typeface="Wingdings" pitchFamily="2" charset="2"/>
              <a:buChar char="v"/>
            </a:pPr>
            <a:r>
              <a:rPr lang="en-US" sz="3200" dirty="0">
                <a:solidFill>
                  <a:schemeClr val="bg1"/>
                </a:solidFill>
              </a:rPr>
              <a:t>“tutorage, i.e. education or training; by implication, disciplinary correction” (STRONG)</a:t>
            </a:r>
          </a:p>
          <a:p>
            <a:pPr marL="457200" lvl="1" indent="-457200">
              <a:spcBef>
                <a:spcPts val="1000"/>
              </a:spcBef>
              <a:buFont typeface="Wingdings" pitchFamily="2" charset="2"/>
              <a:buChar char="v"/>
            </a:pPr>
            <a:r>
              <a:rPr lang="en-US" sz="3200" dirty="0">
                <a:solidFill>
                  <a:schemeClr val="bg1"/>
                </a:solidFill>
              </a:rPr>
              <a:t>“(1) the act of providing guidance for responsible living. (2) the state of being brought up properly.” (BDAG)</a:t>
            </a:r>
          </a:p>
          <a:p>
            <a:pPr marL="457200" lvl="1" indent="-457200">
              <a:spcBef>
                <a:spcPts val="1000"/>
              </a:spcBef>
              <a:buFont typeface="Wingdings" pitchFamily="2" charset="2"/>
              <a:buChar char="v"/>
            </a:pPr>
            <a:r>
              <a:rPr lang="en-US" sz="3200" dirty="0">
                <a:solidFill>
                  <a:schemeClr val="bg1"/>
                </a:solidFill>
              </a:rPr>
              <a:t>“(1) the whole training and education of children. (2) whatever in adults also cultivates the soul, especially by correcting mistakes and curbing passions. (2a) instruction which aims at increasing virtue.” (THAYER) </a:t>
            </a:r>
          </a:p>
        </p:txBody>
      </p:sp>
    </p:spTree>
    <p:extLst>
      <p:ext uri="{BB962C8B-B14F-4D97-AF65-F5344CB8AC3E}">
        <p14:creationId xmlns:p14="http://schemas.microsoft.com/office/powerpoint/2010/main" val="13309840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5CBC6F9-6BBF-4F4C-96BD-297228BDED24}"/>
              </a:ext>
            </a:extLst>
          </p:cNvPr>
          <p:cNvSpPr/>
          <p:nvPr/>
        </p:nvSpPr>
        <p:spPr>
          <a:xfrm>
            <a:off x="0" y="0"/>
            <a:ext cx="12191999" cy="685800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53000">
                <a:schemeClr val="tx1">
                  <a:alpha val="70000"/>
                </a:schemeClr>
              </a:gs>
              <a:gs pos="72000">
                <a:schemeClr val="tx1">
                  <a:alpha val="85000"/>
                </a:schemeClr>
              </a:gs>
              <a:gs pos="100000">
                <a:schemeClr val="tx1">
                  <a:alpha val="90000"/>
                </a:schemeClr>
              </a:gs>
            </a:gsLst>
            <a:lin ang="5400000" scaled="1"/>
            <a:tileRect/>
          </a:gradFill>
          <a:ln w="50800">
            <a:gradFill>
              <a:gsLst>
                <a:gs pos="0">
                  <a:schemeClr val="accent1">
                    <a:lumMod val="5000"/>
                    <a:lumOff val="95000"/>
                    <a:alpha val="0"/>
                  </a:schemeClr>
                </a:gs>
                <a:gs pos="74000">
                  <a:schemeClr val="bg1">
                    <a:alpha val="70000"/>
                  </a:schemeClr>
                </a:gs>
                <a:gs pos="83000">
                  <a:schemeClr val="bg1">
                    <a:alpha val="85000"/>
                  </a:schemeClr>
                </a:gs>
                <a:gs pos="100000">
                  <a:schemeClr val="bg1">
                    <a:alpha val="90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4FDF5E-FE3A-0841-99AB-1A820D0B24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143" y="1800225"/>
            <a:ext cx="11415713" cy="4792663"/>
          </a:xfrm>
          <a:noFill/>
          <a:ln w="38100">
            <a:noFill/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000" b="1" dirty="0">
                <a:solidFill>
                  <a:schemeClr val="bg1"/>
                </a:solidFill>
              </a:rPr>
              <a:t>Chastening </a:t>
            </a:r>
            <a:r>
              <a:rPr lang="en-US" sz="4000" i="1" dirty="0">
                <a:solidFill>
                  <a:schemeClr val="bg1"/>
                </a:solidFill>
              </a:rPr>
              <a:t>– paideia</a:t>
            </a:r>
          </a:p>
          <a:p>
            <a:pPr marL="457200" lvl="1" indent="-457200">
              <a:spcBef>
                <a:spcPts val="1000"/>
              </a:spcBef>
              <a:buFont typeface="Wingdings" pitchFamily="2" charset="2"/>
              <a:buChar char="v"/>
            </a:pPr>
            <a:r>
              <a:rPr lang="en-US" sz="3600" dirty="0">
                <a:solidFill>
                  <a:schemeClr val="bg1"/>
                </a:solidFill>
              </a:rPr>
              <a:t>Involves pain – </a:t>
            </a:r>
            <a:r>
              <a:rPr lang="en-US" sz="3600" dirty="0">
                <a:solidFill>
                  <a:srgbClr val="FFC000"/>
                </a:solidFill>
              </a:rPr>
              <a:t>(vv. 6, 11)</a:t>
            </a:r>
          </a:p>
          <a:p>
            <a:pPr marL="457200" lvl="1" indent="-457200">
              <a:spcBef>
                <a:spcPts val="1000"/>
              </a:spcBef>
              <a:buFont typeface="Wingdings" pitchFamily="2" charset="2"/>
              <a:buChar char="v"/>
            </a:pPr>
            <a:r>
              <a:rPr lang="en-US" sz="3600" dirty="0">
                <a:solidFill>
                  <a:schemeClr val="bg1"/>
                </a:solidFill>
              </a:rPr>
              <a:t>Not of necessity punishment of wrong:</a:t>
            </a:r>
          </a:p>
          <a:p>
            <a:pPr marL="914400" lvl="2" indent="-457200">
              <a:spcBef>
                <a:spcPts val="1000"/>
              </a:spcBef>
              <a:buFont typeface="Wingdings" pitchFamily="2" charset="2"/>
              <a:buChar char="v"/>
            </a:pPr>
            <a:r>
              <a:rPr lang="en-US" sz="3600" dirty="0">
                <a:solidFill>
                  <a:schemeClr val="bg1"/>
                </a:solidFill>
              </a:rPr>
              <a:t>See Christ – </a:t>
            </a:r>
            <a:r>
              <a:rPr lang="en-US" sz="3600" dirty="0">
                <a:solidFill>
                  <a:srgbClr val="FFC000"/>
                </a:solidFill>
              </a:rPr>
              <a:t>5:8</a:t>
            </a:r>
          </a:p>
          <a:p>
            <a:pPr marL="914400" lvl="2" indent="-457200">
              <a:spcBef>
                <a:spcPts val="1000"/>
              </a:spcBef>
              <a:buFont typeface="Wingdings" pitchFamily="2" charset="2"/>
              <a:buChar char="v"/>
            </a:pPr>
            <a:r>
              <a:rPr lang="en-US" sz="3600" dirty="0">
                <a:solidFill>
                  <a:schemeClr val="bg1"/>
                </a:solidFill>
              </a:rPr>
              <a:t>Began when they were faithful – </a:t>
            </a:r>
            <a:r>
              <a:rPr lang="en-US" sz="3600" dirty="0">
                <a:solidFill>
                  <a:srgbClr val="FFC000"/>
                </a:solidFill>
              </a:rPr>
              <a:t>10:32</a:t>
            </a:r>
          </a:p>
          <a:p>
            <a:pPr marL="914400" lvl="2" indent="-457200">
              <a:spcBef>
                <a:spcPts val="1000"/>
              </a:spcBef>
              <a:buFont typeface="Wingdings" pitchFamily="2" charset="2"/>
              <a:buChar char="v"/>
            </a:pPr>
            <a:r>
              <a:rPr lang="en-US" sz="3600" i="1" dirty="0">
                <a:solidFill>
                  <a:schemeClr val="bg1"/>
                </a:solidFill>
              </a:rPr>
              <a:t>“every son whom He receives” </a:t>
            </a:r>
            <a:r>
              <a:rPr lang="en-US" sz="3600" dirty="0">
                <a:solidFill>
                  <a:srgbClr val="FFC000"/>
                </a:solidFill>
              </a:rPr>
              <a:t>(v. 6)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0022143-A1FA-A4B5-6ACD-D715702081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0565" y="-261824"/>
            <a:ext cx="15813062" cy="26929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44255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5CBC6F9-6BBF-4F4C-96BD-297228BDED24}"/>
              </a:ext>
            </a:extLst>
          </p:cNvPr>
          <p:cNvSpPr/>
          <p:nvPr/>
        </p:nvSpPr>
        <p:spPr>
          <a:xfrm>
            <a:off x="0" y="0"/>
            <a:ext cx="12191999" cy="685800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53000">
                <a:schemeClr val="tx1">
                  <a:alpha val="70000"/>
                </a:schemeClr>
              </a:gs>
              <a:gs pos="72000">
                <a:schemeClr val="tx1">
                  <a:alpha val="85000"/>
                </a:schemeClr>
              </a:gs>
              <a:gs pos="100000">
                <a:schemeClr val="tx1">
                  <a:alpha val="90000"/>
                </a:schemeClr>
              </a:gs>
            </a:gsLst>
            <a:lin ang="5400000" scaled="1"/>
            <a:tileRect/>
          </a:gradFill>
          <a:ln w="50800">
            <a:gradFill>
              <a:gsLst>
                <a:gs pos="0">
                  <a:schemeClr val="accent1">
                    <a:lumMod val="5000"/>
                    <a:lumOff val="95000"/>
                    <a:alpha val="0"/>
                  </a:schemeClr>
                </a:gs>
                <a:gs pos="74000">
                  <a:schemeClr val="bg1">
                    <a:alpha val="70000"/>
                  </a:schemeClr>
                </a:gs>
                <a:gs pos="83000">
                  <a:schemeClr val="bg1">
                    <a:alpha val="85000"/>
                  </a:schemeClr>
                </a:gs>
                <a:gs pos="100000">
                  <a:schemeClr val="bg1">
                    <a:alpha val="90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4FDF5E-FE3A-0841-99AB-1A820D0B24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143" y="1800225"/>
            <a:ext cx="11415713" cy="4792663"/>
          </a:xfrm>
          <a:noFill/>
          <a:ln w="38100">
            <a:noFill/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000" b="1" dirty="0">
                <a:solidFill>
                  <a:schemeClr val="bg1"/>
                </a:solidFill>
              </a:rPr>
              <a:t>The Source – A Father’s Love</a:t>
            </a:r>
            <a:endParaRPr lang="en-US" sz="4000" i="1" dirty="0">
              <a:solidFill>
                <a:schemeClr val="bg1"/>
              </a:solidFill>
            </a:endParaRPr>
          </a:p>
          <a:p>
            <a:pPr marL="457200" lvl="1" indent="-457200">
              <a:spcBef>
                <a:spcPts val="1000"/>
              </a:spcBef>
              <a:buClr>
                <a:schemeClr val="bg1"/>
              </a:buClr>
              <a:buFont typeface="Wingdings" pitchFamily="2" charset="2"/>
              <a:buChar char="v"/>
            </a:pPr>
            <a:r>
              <a:rPr lang="en-US" sz="3600" dirty="0">
                <a:solidFill>
                  <a:srgbClr val="FFC000"/>
                </a:solidFill>
              </a:rPr>
              <a:t>(vv. 5-6) </a:t>
            </a:r>
            <a:r>
              <a:rPr lang="en-US" sz="3600" dirty="0">
                <a:solidFill>
                  <a:schemeClr val="bg1"/>
                </a:solidFill>
              </a:rPr>
              <a:t>– speaks to sons whom the Lord loves.</a:t>
            </a:r>
          </a:p>
          <a:p>
            <a:pPr marL="457200" lvl="1" indent="-457200">
              <a:spcBef>
                <a:spcPts val="1000"/>
              </a:spcBef>
              <a:buClr>
                <a:schemeClr val="bg1"/>
              </a:buClr>
              <a:buFont typeface="Wingdings" pitchFamily="2" charset="2"/>
              <a:buChar char="v"/>
            </a:pPr>
            <a:r>
              <a:rPr lang="en-US" sz="3600" dirty="0">
                <a:solidFill>
                  <a:srgbClr val="FFC000"/>
                </a:solidFill>
              </a:rPr>
              <a:t>(vv. 7-9) </a:t>
            </a:r>
            <a:r>
              <a:rPr lang="en-US" sz="3600" dirty="0">
                <a:solidFill>
                  <a:schemeClr val="bg1"/>
                </a:solidFill>
              </a:rPr>
              <a:t>– without = illegitimate.</a:t>
            </a:r>
          </a:p>
          <a:p>
            <a:pPr marL="457200" lvl="1" indent="-457200">
              <a:spcBef>
                <a:spcPts val="1000"/>
              </a:spcBef>
              <a:buFont typeface="Wingdings" pitchFamily="2" charset="2"/>
              <a:buChar char="v"/>
            </a:pPr>
            <a:r>
              <a:rPr lang="en-US" sz="3600" dirty="0">
                <a:solidFill>
                  <a:schemeClr val="bg1"/>
                </a:solidFill>
              </a:rPr>
              <a:t>Out of love for our profit – </a:t>
            </a:r>
            <a:r>
              <a:rPr lang="en-US" sz="3600" dirty="0">
                <a:solidFill>
                  <a:srgbClr val="FFC000"/>
                </a:solidFill>
              </a:rPr>
              <a:t>(v. 10)</a:t>
            </a:r>
          </a:p>
          <a:p>
            <a:pPr marL="457200" lvl="1" indent="-457200">
              <a:spcBef>
                <a:spcPts val="1000"/>
              </a:spcBef>
              <a:buFont typeface="Wingdings" pitchFamily="2" charset="2"/>
              <a:buChar char="v"/>
            </a:pPr>
            <a:r>
              <a:rPr lang="en-US" sz="3600" dirty="0">
                <a:solidFill>
                  <a:schemeClr val="bg1"/>
                </a:solidFill>
              </a:rPr>
              <a:t>Trust in God’s use of adversity to our advantage –                            </a:t>
            </a:r>
            <a:r>
              <a:rPr lang="en-US" sz="3600" dirty="0">
                <a:solidFill>
                  <a:srgbClr val="FFC000"/>
                </a:solidFill>
              </a:rPr>
              <a:t>cf. 2 Corinthians 12:9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5CB415C-CE09-7E15-9E7C-67E29D61FA4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0565" y="-261824"/>
            <a:ext cx="15813062" cy="26929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5832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5CBC6F9-6BBF-4F4C-96BD-297228BDED24}"/>
              </a:ext>
            </a:extLst>
          </p:cNvPr>
          <p:cNvSpPr/>
          <p:nvPr/>
        </p:nvSpPr>
        <p:spPr>
          <a:xfrm>
            <a:off x="0" y="0"/>
            <a:ext cx="12191999" cy="685800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53000">
                <a:schemeClr val="tx1">
                  <a:alpha val="70000"/>
                </a:schemeClr>
              </a:gs>
              <a:gs pos="72000">
                <a:schemeClr val="tx1">
                  <a:alpha val="85000"/>
                </a:schemeClr>
              </a:gs>
              <a:gs pos="100000">
                <a:schemeClr val="tx1">
                  <a:alpha val="90000"/>
                </a:schemeClr>
              </a:gs>
            </a:gsLst>
            <a:lin ang="5400000" scaled="1"/>
            <a:tileRect/>
          </a:gradFill>
          <a:ln w="50800">
            <a:gradFill>
              <a:gsLst>
                <a:gs pos="0">
                  <a:schemeClr val="accent1">
                    <a:lumMod val="5000"/>
                    <a:lumOff val="95000"/>
                    <a:alpha val="0"/>
                  </a:schemeClr>
                </a:gs>
                <a:gs pos="74000">
                  <a:schemeClr val="bg1">
                    <a:alpha val="70000"/>
                  </a:schemeClr>
                </a:gs>
                <a:gs pos="83000">
                  <a:schemeClr val="bg1">
                    <a:alpha val="85000"/>
                  </a:schemeClr>
                </a:gs>
                <a:gs pos="100000">
                  <a:schemeClr val="bg1">
                    <a:alpha val="90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4FDF5E-FE3A-0841-99AB-1A820D0B24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143" y="1800225"/>
            <a:ext cx="11415713" cy="4792663"/>
          </a:xfrm>
          <a:noFill/>
          <a:ln w="38100">
            <a:noFill/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000" b="1" dirty="0">
                <a:solidFill>
                  <a:schemeClr val="bg1"/>
                </a:solidFill>
              </a:rPr>
              <a:t>The Goal – Holiness, Righteousness</a:t>
            </a:r>
            <a:endParaRPr lang="en-US" sz="4000" i="1" dirty="0">
              <a:solidFill>
                <a:schemeClr val="bg1"/>
              </a:solidFill>
            </a:endParaRPr>
          </a:p>
          <a:p>
            <a:pPr marL="457200" lvl="1" indent="-457200">
              <a:spcBef>
                <a:spcPts val="1000"/>
              </a:spcBef>
              <a:buClr>
                <a:schemeClr val="bg1"/>
              </a:buClr>
              <a:buFont typeface="Wingdings" pitchFamily="2" charset="2"/>
              <a:buChar char="v"/>
            </a:pPr>
            <a:r>
              <a:rPr lang="en-US" sz="3600" dirty="0">
                <a:solidFill>
                  <a:srgbClr val="FFC000"/>
                </a:solidFill>
              </a:rPr>
              <a:t>(vv. 11b) </a:t>
            </a:r>
            <a:r>
              <a:rPr lang="en-US" sz="3600" dirty="0">
                <a:solidFill>
                  <a:schemeClr val="bg1"/>
                </a:solidFill>
              </a:rPr>
              <a:t>– a training process.</a:t>
            </a:r>
          </a:p>
          <a:p>
            <a:pPr marL="457200" lvl="1" indent="-457200">
              <a:spcBef>
                <a:spcPts val="1000"/>
              </a:spcBef>
              <a:buClr>
                <a:schemeClr val="bg1"/>
              </a:buClr>
              <a:buFont typeface="Wingdings" pitchFamily="2" charset="2"/>
              <a:buChar char="v"/>
            </a:pPr>
            <a:r>
              <a:rPr lang="en-US" sz="3600" dirty="0">
                <a:solidFill>
                  <a:srgbClr val="FFC000"/>
                </a:solidFill>
              </a:rPr>
              <a:t>(v. 10) </a:t>
            </a:r>
            <a:r>
              <a:rPr lang="en-US" sz="3600" dirty="0">
                <a:solidFill>
                  <a:schemeClr val="bg1"/>
                </a:solidFill>
              </a:rPr>
              <a:t>– to partake of His holiness. </a:t>
            </a:r>
            <a:r>
              <a:rPr lang="en-US" sz="3600" dirty="0">
                <a:solidFill>
                  <a:srgbClr val="FFC000"/>
                </a:solidFill>
              </a:rPr>
              <a:t>(cf. 1 Peter 1:15-16)</a:t>
            </a:r>
          </a:p>
          <a:p>
            <a:pPr marL="457200" lvl="1" indent="-457200">
              <a:spcBef>
                <a:spcPts val="1000"/>
              </a:spcBef>
              <a:buClr>
                <a:schemeClr val="bg1"/>
              </a:buClr>
              <a:buFont typeface="Wingdings" pitchFamily="2" charset="2"/>
              <a:buChar char="v"/>
            </a:pPr>
            <a:r>
              <a:rPr lang="en-US" sz="3600" dirty="0">
                <a:solidFill>
                  <a:srgbClr val="FFC000"/>
                </a:solidFill>
              </a:rPr>
              <a:t>(v. 11) </a:t>
            </a:r>
            <a:r>
              <a:rPr lang="en-US" sz="3600" dirty="0">
                <a:solidFill>
                  <a:schemeClr val="bg1"/>
                </a:solidFill>
              </a:rPr>
              <a:t>– to produce fruit of righteousness.                          </a:t>
            </a:r>
            <a:r>
              <a:rPr lang="en-US" sz="3600" dirty="0">
                <a:solidFill>
                  <a:srgbClr val="FFC000"/>
                </a:solidFill>
              </a:rPr>
              <a:t>(cf. John 15:1-2; 1 Peter 1:6-7)</a:t>
            </a:r>
          </a:p>
          <a:p>
            <a:pPr marL="457200" lvl="1" indent="-457200">
              <a:spcBef>
                <a:spcPts val="1000"/>
              </a:spcBef>
              <a:buFont typeface="Wingdings" pitchFamily="2" charset="2"/>
              <a:buChar char="v"/>
            </a:pPr>
            <a:r>
              <a:rPr lang="en-US" sz="3600" dirty="0">
                <a:solidFill>
                  <a:schemeClr val="bg1"/>
                </a:solidFill>
              </a:rPr>
              <a:t>Adversity calls us to a sound mind which distinguishes the shaken from the unshaken and prioritizes accordingly.  </a:t>
            </a:r>
            <a:r>
              <a:rPr lang="en-US" sz="3600" dirty="0">
                <a:solidFill>
                  <a:srgbClr val="FFC000"/>
                </a:solidFill>
              </a:rPr>
              <a:t>(vv. 26-27)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6BEBBAD-AF85-D5BC-2C36-252BEE4AAF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0565" y="-261824"/>
            <a:ext cx="15813062" cy="26929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76539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5CBC6F9-6BBF-4F4C-96BD-297228BDED24}"/>
              </a:ext>
            </a:extLst>
          </p:cNvPr>
          <p:cNvSpPr/>
          <p:nvPr/>
        </p:nvSpPr>
        <p:spPr>
          <a:xfrm>
            <a:off x="0" y="0"/>
            <a:ext cx="12191999" cy="685800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53000">
                <a:schemeClr val="tx1">
                  <a:alpha val="70000"/>
                </a:schemeClr>
              </a:gs>
              <a:gs pos="72000">
                <a:schemeClr val="tx1">
                  <a:alpha val="85000"/>
                </a:schemeClr>
              </a:gs>
              <a:gs pos="100000">
                <a:schemeClr val="tx1">
                  <a:alpha val="90000"/>
                </a:schemeClr>
              </a:gs>
            </a:gsLst>
            <a:lin ang="5400000" scaled="1"/>
            <a:tileRect/>
          </a:gradFill>
          <a:ln w="50800">
            <a:gradFill>
              <a:gsLst>
                <a:gs pos="0">
                  <a:schemeClr val="accent1">
                    <a:lumMod val="5000"/>
                    <a:lumOff val="95000"/>
                    <a:alpha val="0"/>
                  </a:schemeClr>
                </a:gs>
                <a:gs pos="74000">
                  <a:schemeClr val="bg1">
                    <a:alpha val="70000"/>
                  </a:schemeClr>
                </a:gs>
                <a:gs pos="83000">
                  <a:schemeClr val="bg1">
                    <a:alpha val="85000"/>
                  </a:schemeClr>
                </a:gs>
                <a:gs pos="100000">
                  <a:schemeClr val="bg1">
                    <a:alpha val="90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4775009-C9AC-571A-FBDA-09DBF0B845B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0565" y="-226761"/>
            <a:ext cx="15452646" cy="2681862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4FDF5E-FE3A-0841-99AB-1A820D0B24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143" y="1800225"/>
            <a:ext cx="11415713" cy="4792663"/>
          </a:xfrm>
          <a:noFill/>
          <a:ln w="38100">
            <a:noFill/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000" b="1" dirty="0">
                <a:solidFill>
                  <a:schemeClr val="bg1"/>
                </a:solidFill>
              </a:rPr>
              <a:t>Not Sulking, but Improving </a:t>
            </a:r>
            <a:r>
              <a:rPr lang="en-US" sz="4000" dirty="0">
                <a:solidFill>
                  <a:srgbClr val="FFC000"/>
                </a:solidFill>
              </a:rPr>
              <a:t>(vv. 12-13)</a:t>
            </a:r>
          </a:p>
          <a:p>
            <a:pPr marL="457200" lvl="1" indent="-457200">
              <a:spcBef>
                <a:spcPts val="1000"/>
              </a:spcBef>
              <a:buFont typeface="Wingdings" pitchFamily="2" charset="2"/>
              <a:buChar char="v"/>
            </a:pPr>
            <a:r>
              <a:rPr lang="en-US" sz="3600" dirty="0">
                <a:solidFill>
                  <a:schemeClr val="bg1"/>
                </a:solidFill>
              </a:rPr>
              <a:t>Or else the spiritual man will sustain far greater injuries than the physical!</a:t>
            </a:r>
          </a:p>
          <a:p>
            <a:pPr marL="0" lvl="1" indent="0">
              <a:spcBef>
                <a:spcPts val="1000"/>
              </a:spcBef>
              <a:buNone/>
            </a:pPr>
            <a:r>
              <a:rPr lang="en-US" sz="4000" b="1" dirty="0">
                <a:solidFill>
                  <a:schemeClr val="bg1"/>
                </a:solidFill>
              </a:rPr>
              <a:t>Not Yielding to Satan’s Purpose</a:t>
            </a:r>
          </a:p>
          <a:p>
            <a:pPr marL="457200" lvl="1" indent="-457200">
              <a:spcBef>
                <a:spcPts val="1000"/>
              </a:spcBef>
              <a:buFont typeface="Wingdings" pitchFamily="2" charset="2"/>
              <a:buChar char="v"/>
            </a:pPr>
            <a:r>
              <a:rPr lang="en-US" sz="3600" dirty="0">
                <a:solidFill>
                  <a:schemeClr val="bg1"/>
                </a:solidFill>
              </a:rPr>
              <a:t>God’s purpose – </a:t>
            </a:r>
            <a:r>
              <a:rPr lang="en-US" sz="3600" dirty="0">
                <a:solidFill>
                  <a:srgbClr val="FFC000"/>
                </a:solidFill>
              </a:rPr>
              <a:t>(v. 14)</a:t>
            </a:r>
          </a:p>
          <a:p>
            <a:pPr marL="457200" lvl="1" indent="-457200">
              <a:spcBef>
                <a:spcPts val="1000"/>
              </a:spcBef>
              <a:buFont typeface="Wingdings" pitchFamily="2" charset="2"/>
              <a:buChar char="v"/>
            </a:pPr>
            <a:r>
              <a:rPr lang="en-US" sz="3600" dirty="0">
                <a:solidFill>
                  <a:schemeClr val="bg1"/>
                </a:solidFill>
              </a:rPr>
              <a:t>Do not become embittered and act as Esau! – </a:t>
            </a:r>
            <a:r>
              <a:rPr lang="en-US" sz="3600" dirty="0">
                <a:solidFill>
                  <a:srgbClr val="FFC000"/>
                </a:solidFill>
              </a:rPr>
              <a:t>(vv. 15-17)</a:t>
            </a:r>
          </a:p>
          <a:p>
            <a:pPr marL="457200" lvl="1" indent="-457200">
              <a:spcBef>
                <a:spcPts val="1000"/>
              </a:spcBef>
              <a:buFont typeface="Wingdings" pitchFamily="2" charset="2"/>
              <a:buChar char="v"/>
            </a:pPr>
            <a:r>
              <a:rPr lang="en-US" sz="3600" dirty="0">
                <a:solidFill>
                  <a:schemeClr val="bg1"/>
                </a:solidFill>
              </a:rPr>
              <a:t>Satan intends for it to destroy you, and it will if you do not draw near to God! </a:t>
            </a:r>
            <a:r>
              <a:rPr lang="en-US" sz="3600" dirty="0">
                <a:solidFill>
                  <a:srgbClr val="FFC000"/>
                </a:solidFill>
              </a:rPr>
              <a:t>(cf. 2 Corinthians 12:7)</a:t>
            </a:r>
          </a:p>
        </p:txBody>
      </p:sp>
    </p:spTree>
    <p:extLst>
      <p:ext uri="{BB962C8B-B14F-4D97-AF65-F5344CB8AC3E}">
        <p14:creationId xmlns:p14="http://schemas.microsoft.com/office/powerpoint/2010/main" val="3075239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289</TotalTime>
  <Words>649</Words>
  <Application>Microsoft Macintosh PowerPoint</Application>
  <PresentationFormat>Widescreen</PresentationFormat>
  <Paragraphs>48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</dc:title>
  <dc:creator>Jeremiah Cox</dc:creator>
  <cp:lastModifiedBy>Jeremiah Cox</cp:lastModifiedBy>
  <cp:revision>22</cp:revision>
  <dcterms:created xsi:type="dcterms:W3CDTF">2020-03-24T20:22:12Z</dcterms:created>
  <dcterms:modified xsi:type="dcterms:W3CDTF">2023-04-22T15:05:11Z</dcterms:modified>
</cp:coreProperties>
</file>