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68" r:id="rId3"/>
    <p:sldId id="323" r:id="rId4"/>
    <p:sldId id="324" r:id="rId5"/>
    <p:sldId id="325" r:id="rId6"/>
    <p:sldId id="326" r:id="rId7"/>
    <p:sldId id="327" r:id="rId8"/>
    <p:sldId id="32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799"/>
    <a:srgbClr val="0025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63"/>
    <p:restoredTop sz="96327"/>
  </p:normalViewPr>
  <p:slideViewPr>
    <p:cSldViewPr snapToGrid="0">
      <p:cViewPr varScale="1">
        <p:scale>
          <a:sx n="96" d="100"/>
          <a:sy n="96" d="100"/>
        </p:scale>
        <p:origin x="20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5/27/23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5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5/27/23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56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5/27/23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0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5/27/23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5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5/27/23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0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5/27/23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39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5/27/23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05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5/27/23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7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5/27/23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91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5/27/23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82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5/27/23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9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5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46C76-8517-8A42-920C-318152020BFC}" type="datetimeFigureOut">
              <a:rPr lang="en-US" smtClean="0"/>
              <a:t>5/27/23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C4967353-D1D3-8EC2-7E24-7CC7D0B5CD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4" t="7123" r="5082" b="178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7A0E99-E484-0DA4-991D-DC86D28FB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238" y="4248931"/>
            <a:ext cx="7048500" cy="236220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ED3C985-1734-D43C-5C7A-2C72A1456C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65" t="10104" r="8809" b="32450"/>
          <a:stretch/>
        </p:blipFill>
        <p:spPr>
          <a:xfrm>
            <a:off x="2686767" y="444675"/>
            <a:ext cx="6816855" cy="424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05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397C0516-9BCD-48C8-BFE3-1493D88034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4" t="7123" r="5082" b="178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92064CF-6E04-8F35-D7D3-425CFDE78C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65" t="10104" r="8809" b="32450"/>
          <a:stretch/>
        </p:blipFill>
        <p:spPr>
          <a:xfrm>
            <a:off x="1647105" y="269310"/>
            <a:ext cx="4273102" cy="26617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9FC749-40E9-02E6-103D-27E3BD61A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0728" y="1995267"/>
            <a:ext cx="8297580" cy="423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39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A528C7CB-CA5C-5127-1F04-E738F461FE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4" t="7123" r="5082" b="178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2574D5-28A1-7D55-4D91-3E4285B82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9" y="13064"/>
            <a:ext cx="10808438" cy="132556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D36D2-C362-3573-778F-3D54754CC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1496538"/>
            <a:ext cx="11800114" cy="5111435"/>
          </a:xfrm>
        </p:spPr>
        <p:txBody>
          <a:bodyPr>
            <a:noAutofit/>
          </a:bodyPr>
          <a:lstStyle/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All things pertaining to life and godliness are through the knowledge of Jesus – </a:t>
            </a:r>
            <a:r>
              <a:rPr lang="en-US" sz="3600" dirty="0">
                <a:solidFill>
                  <a:srgbClr val="FFE799"/>
                </a:solidFill>
              </a:rPr>
              <a:t>2 Peter 1:3-4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There is no replacement for the word – </a:t>
            </a:r>
            <a:r>
              <a:rPr lang="en-US" sz="3600" dirty="0">
                <a:solidFill>
                  <a:srgbClr val="FFE799"/>
                </a:solidFill>
              </a:rPr>
              <a:t>Luke 16:27-31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It is inspired, living and powerful, incorruptible –                      </a:t>
            </a:r>
            <a:r>
              <a:rPr lang="en-US" sz="3600" dirty="0">
                <a:solidFill>
                  <a:srgbClr val="FFE799"/>
                </a:solidFill>
              </a:rPr>
              <a:t>2 Timothy 3:16; Hebrews 4:12; 1 Peter 1:23-25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We must come to it daily – </a:t>
            </a:r>
            <a:r>
              <a:rPr lang="en-US" sz="3600" dirty="0">
                <a:solidFill>
                  <a:srgbClr val="FFE799"/>
                </a:solidFill>
              </a:rPr>
              <a:t>Psalm 1:2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It will transform us if we let it – </a:t>
            </a:r>
            <a:r>
              <a:rPr lang="en-US" sz="3600" dirty="0">
                <a:solidFill>
                  <a:srgbClr val="FFE799"/>
                </a:solidFill>
              </a:rPr>
              <a:t>Titus 2:11-15</a:t>
            </a:r>
          </a:p>
          <a:p>
            <a:pPr>
              <a:buClr>
                <a:schemeClr val="bg1"/>
              </a:buClr>
            </a:pPr>
            <a:endParaRPr lang="en-US" sz="3600" dirty="0">
              <a:solidFill>
                <a:srgbClr val="FFE7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12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A528C7CB-CA5C-5127-1F04-E738F461FE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4" t="7123" r="5082" b="178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7AB29C-18F2-576F-605A-BE1A2C69A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8" y="13252"/>
            <a:ext cx="10808447" cy="13255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D36D2-C362-3573-778F-3D54754CC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1496538"/>
            <a:ext cx="11800114" cy="5111435"/>
          </a:xfrm>
        </p:spPr>
        <p:txBody>
          <a:bodyPr>
            <a:noAutofit/>
          </a:bodyPr>
          <a:lstStyle/>
          <a:p>
            <a:pPr marL="0" indent="0" algn="ctr">
              <a:buClr>
                <a:schemeClr val="bg1"/>
              </a:buClr>
              <a:buNone/>
            </a:pPr>
            <a:r>
              <a:rPr lang="en-US" sz="3600" i="1" dirty="0">
                <a:solidFill>
                  <a:schemeClr val="bg1"/>
                </a:solidFill>
              </a:rPr>
              <a:t>“For this reason I will not be negligent to remind you always of these things” </a:t>
            </a:r>
            <a:r>
              <a:rPr lang="en-US" sz="3600" dirty="0">
                <a:solidFill>
                  <a:srgbClr val="FFE799"/>
                </a:solidFill>
              </a:rPr>
              <a:t>(v. 12)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Jesus reminded – </a:t>
            </a:r>
            <a:r>
              <a:rPr lang="en-US" sz="3600" dirty="0">
                <a:solidFill>
                  <a:srgbClr val="FFE799"/>
                </a:solidFill>
              </a:rPr>
              <a:t>John 14:25-26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Paul said reminders are safe – </a:t>
            </a:r>
            <a:r>
              <a:rPr lang="en-US" sz="3600" dirty="0">
                <a:solidFill>
                  <a:srgbClr val="FFE799"/>
                </a:solidFill>
              </a:rPr>
              <a:t>Philippians 3:1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Reminders are so important that Peter took measures to remind even after his death – </a:t>
            </a:r>
            <a:r>
              <a:rPr lang="en-US" sz="3600" dirty="0">
                <a:solidFill>
                  <a:srgbClr val="FFE799"/>
                </a:solidFill>
              </a:rPr>
              <a:t>(v. 15); Jude 2; 2 Timothy 2:2</a:t>
            </a:r>
          </a:p>
        </p:txBody>
      </p:sp>
    </p:spTree>
    <p:extLst>
      <p:ext uri="{BB962C8B-B14F-4D97-AF65-F5344CB8AC3E}">
        <p14:creationId xmlns:p14="http://schemas.microsoft.com/office/powerpoint/2010/main" val="2681267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A528C7CB-CA5C-5127-1F04-E738F461FE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4" t="7123" r="5082" b="178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D36D2-C362-3573-778F-3D54754CC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1496538"/>
            <a:ext cx="11800114" cy="5111435"/>
          </a:xfrm>
        </p:spPr>
        <p:txBody>
          <a:bodyPr>
            <a:noAutofit/>
          </a:bodyPr>
          <a:lstStyle/>
          <a:p>
            <a:pPr marL="0" indent="0" algn="ctr">
              <a:buClr>
                <a:schemeClr val="bg1"/>
              </a:buClr>
              <a:buNone/>
            </a:pPr>
            <a:r>
              <a:rPr lang="en-US" sz="3600" i="1" dirty="0">
                <a:solidFill>
                  <a:schemeClr val="bg1"/>
                </a:solidFill>
              </a:rPr>
              <a:t>“For this reason I will not be negligent to remind you always of these things” </a:t>
            </a:r>
            <a:r>
              <a:rPr lang="en-US" sz="3600" dirty="0">
                <a:solidFill>
                  <a:srgbClr val="FFE799"/>
                </a:solidFill>
              </a:rPr>
              <a:t>(v. 12)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Reasons why we need to be reminded:</a:t>
            </a:r>
          </a:p>
          <a:p>
            <a:pPr lvl="1"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Forgetfulness – </a:t>
            </a:r>
            <a:r>
              <a:rPr lang="en-US" sz="3600" dirty="0">
                <a:solidFill>
                  <a:srgbClr val="FFE799"/>
                </a:solidFill>
              </a:rPr>
              <a:t>(v. 9); Deut. 6; Heb. 12:5-11; 2 Peter 3:3-7</a:t>
            </a:r>
          </a:p>
          <a:p>
            <a:pPr lvl="1"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Complacency – </a:t>
            </a:r>
            <a:r>
              <a:rPr lang="en-US" sz="3600" dirty="0">
                <a:solidFill>
                  <a:srgbClr val="FFE799"/>
                </a:solidFill>
              </a:rPr>
              <a:t>1 Cor. 4:8-13; 5:1-8; Zephaniah 1:12-17</a:t>
            </a:r>
          </a:p>
          <a:p>
            <a:pPr lvl="1"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Apathy – </a:t>
            </a:r>
            <a:r>
              <a:rPr lang="en-US" sz="3600" dirty="0">
                <a:solidFill>
                  <a:srgbClr val="FFE799"/>
                </a:solidFill>
              </a:rPr>
              <a:t>Revelation 3:15-16</a:t>
            </a:r>
          </a:p>
          <a:p>
            <a:pPr lvl="1"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False Teaching – </a:t>
            </a:r>
            <a:r>
              <a:rPr lang="en-US" sz="3600" dirty="0">
                <a:solidFill>
                  <a:srgbClr val="FFE799"/>
                </a:solidFill>
              </a:rPr>
              <a:t>Galatians 1:6-10; Ephesians 4:14;               2 Peter 3:17-18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A40174-297F-D773-4FA6-2720ABA72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8" y="13252"/>
            <a:ext cx="1080844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5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A528C7CB-CA5C-5127-1F04-E738F461FE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4" t="7123" r="5082" b="178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73C347-8D98-D0F6-5AD8-3836A540C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2" y="12874"/>
            <a:ext cx="10948645" cy="13255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D36D2-C362-3573-778F-3D54754CC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1496538"/>
            <a:ext cx="11800114" cy="5111435"/>
          </a:xfrm>
        </p:spPr>
        <p:txBody>
          <a:bodyPr>
            <a:noAutofit/>
          </a:bodyPr>
          <a:lstStyle/>
          <a:p>
            <a:pPr marL="0" indent="0">
              <a:buClr>
                <a:schemeClr val="bg1"/>
              </a:buClr>
              <a:buNone/>
            </a:pPr>
            <a:r>
              <a:rPr lang="en-US" sz="3600" dirty="0">
                <a:solidFill>
                  <a:schemeClr val="bg1"/>
                </a:solidFill>
              </a:rPr>
              <a:t>What gives Peter’s reminders such weight? – </a:t>
            </a:r>
            <a:r>
              <a:rPr lang="en-US" sz="3600" dirty="0">
                <a:solidFill>
                  <a:srgbClr val="FFE799"/>
                </a:solidFill>
              </a:rPr>
              <a:t>(v. 16) </a:t>
            </a:r>
            <a:r>
              <a:rPr lang="en-US" sz="3600" dirty="0">
                <a:solidFill>
                  <a:schemeClr val="bg1"/>
                </a:solidFill>
              </a:rPr>
              <a:t>– not according to fables.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Eyewitness Testimony</a:t>
            </a:r>
          </a:p>
          <a:p>
            <a:pPr lvl="1"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Apostles' ministry – </a:t>
            </a:r>
            <a:r>
              <a:rPr lang="en-US" sz="3600" dirty="0">
                <a:solidFill>
                  <a:srgbClr val="FFE799"/>
                </a:solidFill>
              </a:rPr>
              <a:t>John 15:27; Acts 1:21-22;                          1 Corinthians 15:3-8; 2 Peter 1:16</a:t>
            </a:r>
          </a:p>
          <a:p>
            <a:pPr lvl="1"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Eyewitness of His majesty – </a:t>
            </a:r>
            <a:r>
              <a:rPr lang="en-US" sz="3600" dirty="0">
                <a:solidFill>
                  <a:srgbClr val="FFE799"/>
                </a:solidFill>
              </a:rPr>
              <a:t>(v. 16); Matthew 17:1-13</a:t>
            </a:r>
          </a:p>
          <a:p>
            <a:pPr lvl="2"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Such was significant evidence of the coming of Jesus –    </a:t>
            </a:r>
            <a:r>
              <a:rPr lang="en-US" sz="3600" dirty="0">
                <a:solidFill>
                  <a:srgbClr val="FFE799"/>
                </a:solidFill>
              </a:rPr>
              <a:t>2 Thessalonians 1:6-10; Matthew 25:31-46;                          1 Peter 1:7, 13; 5:1, 4; 2 Peter 3:10-18</a:t>
            </a:r>
          </a:p>
        </p:txBody>
      </p:sp>
    </p:spTree>
    <p:extLst>
      <p:ext uri="{BB962C8B-B14F-4D97-AF65-F5344CB8AC3E}">
        <p14:creationId xmlns:p14="http://schemas.microsoft.com/office/powerpoint/2010/main" val="2279575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A528C7CB-CA5C-5127-1F04-E738F461FE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4" t="7123" r="5082" b="178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D36D2-C362-3573-778F-3D54754CC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1496538"/>
            <a:ext cx="11800114" cy="5111435"/>
          </a:xfrm>
        </p:spPr>
        <p:txBody>
          <a:bodyPr>
            <a:noAutofit/>
          </a:bodyPr>
          <a:lstStyle/>
          <a:p>
            <a:pPr marL="0" indent="0">
              <a:buClr>
                <a:schemeClr val="bg1"/>
              </a:buClr>
              <a:buNone/>
            </a:pPr>
            <a:r>
              <a:rPr lang="en-US" sz="3600" dirty="0">
                <a:solidFill>
                  <a:schemeClr val="bg1"/>
                </a:solidFill>
              </a:rPr>
              <a:t>What gives Peter’s reminders such weight? – </a:t>
            </a:r>
            <a:r>
              <a:rPr lang="en-US" sz="3600" dirty="0">
                <a:solidFill>
                  <a:srgbClr val="FFE799"/>
                </a:solidFill>
              </a:rPr>
              <a:t>(v. 16) </a:t>
            </a:r>
            <a:r>
              <a:rPr lang="en-US" sz="3600" dirty="0">
                <a:solidFill>
                  <a:schemeClr val="bg1"/>
                </a:solidFill>
              </a:rPr>
              <a:t>– not according to fables.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Inspiration of the Holy Spirit</a:t>
            </a:r>
          </a:p>
          <a:p>
            <a:pPr lvl="1">
              <a:buClr>
                <a:schemeClr val="bg1"/>
              </a:buClr>
            </a:pPr>
            <a:r>
              <a:rPr lang="en-US" sz="3600" i="1" dirty="0">
                <a:solidFill>
                  <a:schemeClr val="bg1"/>
                </a:solidFill>
              </a:rPr>
              <a:t>“And we have the word of prophecy made more sure”     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E799"/>
                </a:solidFill>
              </a:rPr>
              <a:t>v. 19</a:t>
            </a:r>
            <a:r>
              <a:rPr lang="en-US" sz="3600" dirty="0">
                <a:solidFill>
                  <a:schemeClr val="bg1"/>
                </a:solidFill>
              </a:rPr>
              <a:t>, ASV)</a:t>
            </a:r>
          </a:p>
          <a:p>
            <a:pPr lvl="1"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Testimony on plane with inspired prophets who spoke of that day themselves – </a:t>
            </a:r>
            <a:r>
              <a:rPr lang="en-US" sz="3600" dirty="0">
                <a:solidFill>
                  <a:srgbClr val="FFE799"/>
                </a:solidFill>
              </a:rPr>
              <a:t>2 Peter 3:2; John 14:25-26;           15:26-27; 16:5-15; 1 Peter 1:10-12; 2 Timothy 3:15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15F1D5-F727-38ED-9E65-72E1A2D34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2" y="12874"/>
            <a:ext cx="10948645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61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A528C7CB-CA5C-5127-1F04-E738F461FE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4" t="7123" r="5082" b="178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D36D2-C362-3573-778F-3D54754CC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1496538"/>
            <a:ext cx="11800114" cy="5111435"/>
          </a:xfrm>
        </p:spPr>
        <p:txBody>
          <a:bodyPr>
            <a:noAutofit/>
          </a:bodyPr>
          <a:lstStyle/>
          <a:p>
            <a:pPr marL="0" indent="0">
              <a:buClr>
                <a:schemeClr val="bg1"/>
              </a:buClr>
              <a:buNone/>
            </a:pPr>
            <a:r>
              <a:rPr lang="en-US" sz="3600" dirty="0">
                <a:solidFill>
                  <a:schemeClr val="bg1"/>
                </a:solidFill>
              </a:rPr>
              <a:t>What gives Peter’s reminders such weight? – </a:t>
            </a:r>
            <a:r>
              <a:rPr lang="en-US" sz="3600" dirty="0">
                <a:solidFill>
                  <a:srgbClr val="FFE799"/>
                </a:solidFill>
              </a:rPr>
              <a:t>(v. 16) </a:t>
            </a:r>
            <a:r>
              <a:rPr lang="en-US" sz="3600" dirty="0">
                <a:solidFill>
                  <a:schemeClr val="bg1"/>
                </a:solidFill>
              </a:rPr>
              <a:t>– not according to fables.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Inspiration of the Holy Spirit</a:t>
            </a:r>
          </a:p>
          <a:p>
            <a:pPr lvl="1">
              <a:buClr>
                <a:schemeClr val="bg1"/>
              </a:buClr>
            </a:pPr>
            <a:r>
              <a:rPr lang="en-US" sz="3600" i="1" dirty="0">
                <a:solidFill>
                  <a:schemeClr val="bg1"/>
                </a:solidFill>
              </a:rPr>
              <a:t>“And we have the word of prophecy made more sure”     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E799"/>
                </a:solidFill>
              </a:rPr>
              <a:t>v. 19</a:t>
            </a:r>
            <a:r>
              <a:rPr lang="en-US" sz="3600" dirty="0">
                <a:solidFill>
                  <a:schemeClr val="bg1"/>
                </a:solidFill>
              </a:rPr>
              <a:t>, ASV)</a:t>
            </a:r>
          </a:p>
          <a:p>
            <a:pPr lvl="1"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The scripture would eradicate the darkness – </a:t>
            </a:r>
            <a:r>
              <a:rPr lang="en-US" sz="3600" dirty="0">
                <a:solidFill>
                  <a:srgbClr val="FFE799"/>
                </a:solidFill>
              </a:rPr>
              <a:t>(v. 19);     Psalm 119:105; John 1:1, 4-5, 9; Revelation 3:28; 22:16</a:t>
            </a:r>
          </a:p>
          <a:p>
            <a:pPr lvl="1"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The scripture originates with God – </a:t>
            </a:r>
            <a:r>
              <a:rPr lang="en-US" sz="3600" dirty="0">
                <a:solidFill>
                  <a:srgbClr val="FFE799"/>
                </a:solidFill>
              </a:rPr>
              <a:t>(vv. 20-21);                       2 Timothy 3:16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13E0B3-0CDD-29F5-F641-4A13066FA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2" y="12874"/>
            <a:ext cx="10948645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54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170</TotalTime>
  <Words>440</Words>
  <Application>Microsoft Macintosh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15</cp:revision>
  <dcterms:created xsi:type="dcterms:W3CDTF">2023-04-05T21:10:51Z</dcterms:created>
  <dcterms:modified xsi:type="dcterms:W3CDTF">2023-05-27T19:17:39Z</dcterms:modified>
</cp:coreProperties>
</file>