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51" r:id="rId1"/>
    <p:sldMasterId id="2147483752" r:id="rId2"/>
  </p:sldMasterIdLst>
  <p:notesMasterIdLst>
    <p:notesMasterId r:id="rId13"/>
  </p:notesMasterIdLst>
  <p:sldIdLst>
    <p:sldId id="261" r:id="rId3"/>
    <p:sldId id="256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embeddedFontLst>
    <p:embeddedFont>
      <p:font typeface="Bembo" panose="02020502050201020203" pitchFamily="18" charset="0"/>
      <p:regular r:id="rId14"/>
      <p:bold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69"/>
  </p:normalViewPr>
  <p:slideViewPr>
    <p:cSldViewPr snapToGrid="0" snapToObjects="1">
      <p:cViewPr varScale="1">
        <p:scale>
          <a:sx n="102" d="100"/>
          <a:sy n="102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1D255-51B8-FA4B-A92B-B4146A21D6A9}" type="datetimeFigureOut">
              <a:rPr lang="en-US" smtClean="0"/>
              <a:t>7/15/23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492CD-15E1-7A47-B4E4-2D2C642F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5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92CD-15E1-7A47-B4E4-2D2C642FC6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22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July 15,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8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July 15,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574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July 15,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97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0132-5E82-FD41-B87C-4868B0E0D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4A45C-8CE2-1C49-B441-2A66287AF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3552F-139D-6C49-B921-2D7954BB8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3F5B7-1E8C-C94E-87CE-B2C69284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7D7A9-62E1-894A-9785-D6BEE4FB3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84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CC432-C8E5-1143-9A83-CECA4E309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66CBC-5C26-F445-A9CA-05DB2627C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C428C-C984-8D47-B094-4D093684C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95710-B435-7E45-ADCE-BB52E82E5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9FEC8-E425-5842-8084-9168252C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93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6113E-A6D8-AB44-B77F-5E1DB2AE0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D311C-67A1-E745-9E44-508EAE584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1E9A0-D53B-DE46-BB66-441041D44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4E40D-74CB-D144-AFB4-26077E062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1662C-542E-8843-B4D1-ED9287AF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97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A182-8196-EA4B-8524-54A76F49F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A4A55-E451-434B-AA72-3FF214147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5A8CD-1AA0-EA40-9DCD-730B2CF59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80A32-7AE0-1345-AD9B-42FB92A7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7/15/23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9ACC5-7F79-9443-8E82-4671DA48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CE0DD-CA2B-FE47-8C1E-9E77EBA4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73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6E2EB-1BF6-D743-A021-4E365885F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5F954-FF44-E94F-9552-D4DE7711D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3E180-B6D2-9D4F-9325-2D17E475E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8A8AA5-CE7F-984E-A37B-E1299AF3E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56A038-B1DB-F740-A077-0D6588862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034FEB-964B-AA40-88D6-818A4C1F7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7/15/23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D733C-E7DD-C147-9D2E-DF3A71A27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90C438-57F2-6F41-9AD6-09E792A0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55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7E37-7546-AA48-A9D2-A393AE72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21551-6C13-4043-9F29-277692A9B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7/15/23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CF5E1-887E-244D-8C05-51781A060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9A8E3-67DC-6B48-8633-F2943AAA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24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8C4676-251D-3648-8880-A3E32945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7/15/23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4C8B67-ACDF-4445-89B5-229FD408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19812-B371-844F-B600-4858F312B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02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A5CA4-B45F-4747-A0E2-C3A187034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C6CB2-76A5-354F-B695-75562E2FB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50D08-5CBF-4D43-B324-5868925F7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12318-C1A4-7F42-8325-E04988521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7/15/23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103EF-B4DC-1545-A5A3-D45432B5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31719-029A-6C4F-9D28-A3458BC71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6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July 15,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18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C6973-C6FC-6944-9799-4BC4E4D3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BCDF17-2FF6-3B4C-B330-5F95B644C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63A9B-6957-2D4F-B3B3-8F5C88924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442C2-AF1F-E941-A810-12A228C5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7/15/23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F3DAB-8BAA-E541-9658-04C6C71D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CFDC9-5ABF-C64A-819B-E24C5AD0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53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6EA9-222B-B841-B547-B8B43E07E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C6729-77D4-1D48-A68E-16BCAC5AC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3583F-F690-834F-A020-7987F7518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AB2D5-BA3F-324E-8F53-2A35F69FE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366EC-0721-D442-BB8E-2B22806D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4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AF20FC-0F12-D147-B877-C73C4C6DD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D8EF7-DDD8-BA44-BE1B-D3DE77953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55065-A110-3D48-862C-228DCEC78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A3F2F-AFF6-974E-AE25-3FE3B7966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449C3-4C33-5E45-AE12-C5A09FE9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8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July 15,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July 15,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9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July 15,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095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July 15,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231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July 15,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9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July 15,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1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July 15,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6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July 15,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579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40" r:id="rId7"/>
    <p:sldLayoutId id="2147483741" r:id="rId8"/>
    <p:sldLayoutId id="2147483742" r:id="rId9"/>
    <p:sldLayoutId id="2147483743" r:id="rId10"/>
    <p:sldLayoutId id="2147483750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B16BEE-9E6A-7540-8DCB-B39DBE11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185B8-F1D1-3D41-A401-C506E8399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010A3-1773-D441-9353-2161231BA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3A4E6-8028-9A49-9CA8-86A0E2734504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DC2B0-1B14-5045-936A-BF2CFA1D3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FD017-92BA-8846-8C89-8063690A1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2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2E50-D90D-8342-A050-14A5C98C4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2BADF-F8E4-0C44-90CD-F3191386C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6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5B7616-FB60-F446-92A2-B174AC2AC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9946" y="5395039"/>
            <a:ext cx="7242974" cy="1161754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+mj-lt"/>
              </a:rPr>
              <a:t>Ephesians 1:15-23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325D84-5002-F742-9283-5357EEFAE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1433" y="5532566"/>
            <a:ext cx="10160000" cy="786733"/>
          </a:xfrm>
        </p:spPr>
        <p:txBody>
          <a:bodyPr anchor="t">
            <a:normAutofit/>
          </a:bodyPr>
          <a:lstStyle/>
          <a:p>
            <a:r>
              <a:rPr lang="en-US" sz="4000" dirty="0"/>
              <a:t>Ascending Wisdom</a:t>
            </a:r>
            <a:endParaRPr lang="en-US" sz="3200" dirty="0"/>
          </a:p>
        </p:txBody>
      </p:sp>
      <p:pic>
        <p:nvPicPr>
          <p:cNvPr id="5" name="Picture 4" descr="A person standing in 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B7FADD86-9C87-054D-9D0C-4E22AEF78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06" b="9559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EC9A057-32CF-FB49-B575-E4F1DC4D6914}"/>
              </a:ext>
            </a:extLst>
          </p:cNvPr>
          <p:cNvSpPr txBox="1">
            <a:spLocks/>
          </p:cNvSpPr>
          <p:nvPr/>
        </p:nvSpPr>
        <p:spPr>
          <a:xfrm>
            <a:off x="1016000" y="5160706"/>
            <a:ext cx="10160000" cy="10993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r>
              <a:rPr lang="en-US" sz="3200" dirty="0"/>
              <a:t>A Prayer for</a:t>
            </a:r>
          </a:p>
        </p:txBody>
      </p:sp>
    </p:spTree>
    <p:extLst>
      <p:ext uri="{BB962C8B-B14F-4D97-AF65-F5344CB8AC3E}">
        <p14:creationId xmlns:p14="http://schemas.microsoft.com/office/powerpoint/2010/main" val="251546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5B7616-FB60-F446-92A2-B174AC2AC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9946" y="5395039"/>
            <a:ext cx="7242974" cy="1161754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+mj-lt"/>
              </a:rPr>
              <a:t>Ephesians 1:15-23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325D84-5002-F742-9283-5357EEFAE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1433" y="5532566"/>
            <a:ext cx="10160000" cy="786733"/>
          </a:xfrm>
        </p:spPr>
        <p:txBody>
          <a:bodyPr anchor="t">
            <a:normAutofit/>
          </a:bodyPr>
          <a:lstStyle/>
          <a:p>
            <a:r>
              <a:rPr lang="en-US" sz="4000" dirty="0"/>
              <a:t>Ascending Wisdom</a:t>
            </a:r>
            <a:endParaRPr lang="en-US" sz="3200" dirty="0"/>
          </a:p>
        </p:txBody>
      </p:sp>
      <p:pic>
        <p:nvPicPr>
          <p:cNvPr id="5" name="Picture 4" descr="A person standing in 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B7FADD86-9C87-054D-9D0C-4E22AEF78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06" b="9559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EC9A057-32CF-FB49-B575-E4F1DC4D6914}"/>
              </a:ext>
            </a:extLst>
          </p:cNvPr>
          <p:cNvSpPr txBox="1">
            <a:spLocks/>
          </p:cNvSpPr>
          <p:nvPr/>
        </p:nvSpPr>
        <p:spPr>
          <a:xfrm>
            <a:off x="1016000" y="5160706"/>
            <a:ext cx="10160000" cy="10993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r>
              <a:rPr lang="en-US" sz="3200" dirty="0"/>
              <a:t>A Prayer for</a:t>
            </a:r>
          </a:p>
        </p:txBody>
      </p:sp>
    </p:spTree>
    <p:extLst>
      <p:ext uri="{BB962C8B-B14F-4D97-AF65-F5344CB8AC3E}">
        <p14:creationId xmlns:p14="http://schemas.microsoft.com/office/powerpoint/2010/main" val="405381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68B0-4D05-5240-BC5A-E5BFBC9C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190500"/>
            <a:ext cx="10795000" cy="1685923"/>
          </a:xfrm>
        </p:spPr>
        <p:txBody>
          <a:bodyPr>
            <a:normAutofit/>
          </a:bodyPr>
          <a:lstStyle/>
          <a:p>
            <a:r>
              <a:rPr lang="en-US" sz="2900" dirty="0"/>
              <a:t>The spirit of Wisdom and Revelation in the Knowledge of Him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795B5-C1BE-0449-ACAA-921D7364F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876424"/>
            <a:ext cx="10569383" cy="4778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Spirit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“Spirit” as a disposition: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C00000"/>
                </a:solidFill>
              </a:rPr>
              <a:t>1 Corinthians 4:21; Galatians 6:1 </a:t>
            </a:r>
            <a:r>
              <a:rPr lang="en-US" sz="3200" dirty="0"/>
              <a:t>– </a:t>
            </a:r>
            <a:r>
              <a:rPr lang="en-US" sz="3200" i="1" dirty="0"/>
              <a:t>“spirit of gentleness”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C00000"/>
                </a:solidFill>
              </a:rPr>
              <a:t>Romans 8:15 </a:t>
            </a:r>
            <a:r>
              <a:rPr lang="en-US" sz="3200" dirty="0"/>
              <a:t>– </a:t>
            </a:r>
            <a:r>
              <a:rPr lang="en-US" sz="3200" i="1" dirty="0"/>
              <a:t>“spirit of bondage…spirit of adoption”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C00000"/>
                </a:solidFill>
              </a:rPr>
              <a:t>2 Timothy 1:7 </a:t>
            </a:r>
            <a:r>
              <a:rPr lang="en-US" sz="3200" dirty="0"/>
              <a:t>– </a:t>
            </a:r>
            <a:r>
              <a:rPr lang="en-US" sz="3200" i="1" dirty="0"/>
              <a:t>“spirit of fear…power…love…sound mind”</a:t>
            </a:r>
            <a:r>
              <a:rPr lang="en-US" sz="3200" dirty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Prayer for a disposition, quality, or character marked by </a:t>
            </a:r>
            <a:r>
              <a:rPr lang="en-US" sz="3200" i="1" dirty="0"/>
              <a:t>“wisdom and revelation.”</a:t>
            </a:r>
            <a:r>
              <a:rPr lang="en-US" sz="3200" dirty="0"/>
              <a:t> – </a:t>
            </a:r>
            <a:r>
              <a:rPr lang="en-US" sz="3200" dirty="0">
                <a:solidFill>
                  <a:srgbClr val="C00000"/>
                </a:solidFill>
              </a:rPr>
              <a:t>2 Tim. 3:16-17; 1 Cor. 2:15-16</a:t>
            </a:r>
          </a:p>
        </p:txBody>
      </p:sp>
    </p:spTree>
    <p:extLst>
      <p:ext uri="{BB962C8B-B14F-4D97-AF65-F5344CB8AC3E}">
        <p14:creationId xmlns:p14="http://schemas.microsoft.com/office/powerpoint/2010/main" val="368555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68B0-4D05-5240-BC5A-E5BFBC9C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190500"/>
            <a:ext cx="10756900" cy="1685923"/>
          </a:xfrm>
        </p:spPr>
        <p:txBody>
          <a:bodyPr>
            <a:normAutofit/>
          </a:bodyPr>
          <a:lstStyle/>
          <a:p>
            <a:r>
              <a:rPr lang="en-US" sz="2900" dirty="0"/>
              <a:t>The spirit of Wisdom and Revelation in the Knowledge of Him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795B5-C1BE-0449-ACAA-921D7364F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876424"/>
            <a:ext cx="10569383" cy="4778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Wisdom and Revelation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</a:rPr>
              <a:t>Wisdom coming from revelation – </a:t>
            </a:r>
            <a:r>
              <a:rPr lang="en-US" sz="3200" dirty="0">
                <a:solidFill>
                  <a:srgbClr val="C00000"/>
                </a:solidFill>
              </a:rPr>
              <a:t>Ephesians 3:3-4; 5:17 </a:t>
            </a:r>
            <a:r>
              <a:rPr lang="en-US" sz="3200" dirty="0">
                <a:solidFill>
                  <a:schemeClr val="tx1"/>
                </a:solidFill>
              </a:rPr>
              <a:t>– knowing on a level producing practical wisdom.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</a:rPr>
              <a:t>Become more acquainted with the gospel message – </a:t>
            </a:r>
            <a:r>
              <a:rPr lang="en-US" sz="3200" dirty="0">
                <a:solidFill>
                  <a:srgbClr val="C00000"/>
                </a:solidFill>
              </a:rPr>
              <a:t>Colossians 1:9 </a:t>
            </a:r>
            <a:r>
              <a:rPr lang="en-US" sz="3200" dirty="0">
                <a:solidFill>
                  <a:schemeClr val="tx1"/>
                </a:solidFill>
              </a:rPr>
              <a:t>– knowledge,</a:t>
            </a:r>
            <a:r>
              <a:rPr lang="en-US" sz="3200" dirty="0">
                <a:solidFill>
                  <a:schemeClr val="tx1"/>
                </a:solidFill>
                <a:sym typeface="Wingdings" pitchFamily="2" charset="2"/>
              </a:rPr>
              <a:t> wisdom, spiritual understanding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4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68B0-4D05-5240-BC5A-E5BFBC9C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190500"/>
            <a:ext cx="10883900" cy="1685923"/>
          </a:xfrm>
        </p:spPr>
        <p:txBody>
          <a:bodyPr>
            <a:normAutofit/>
          </a:bodyPr>
          <a:lstStyle/>
          <a:p>
            <a:r>
              <a:rPr lang="en-US" sz="2900" dirty="0"/>
              <a:t>The spirit of Wisdom and Revelation in the Knowledge of Him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795B5-C1BE-0449-ACAA-921D7364F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876424"/>
            <a:ext cx="10569383" cy="4778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In the Knowledge of Him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</a:rPr>
              <a:t>The specific content of the </a:t>
            </a:r>
            <a:r>
              <a:rPr lang="en-US" sz="3200" i="1" dirty="0">
                <a:solidFill>
                  <a:schemeClr val="tx1"/>
                </a:solidFill>
              </a:rPr>
              <a:t>“spirit of wisdom and revelation.”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</a:rPr>
              <a:t>Knowledge – </a:t>
            </a:r>
            <a:r>
              <a:rPr lang="en-US" sz="3200" i="1" dirty="0">
                <a:solidFill>
                  <a:schemeClr val="tx1"/>
                </a:solidFill>
              </a:rPr>
              <a:t>epignōsis </a:t>
            </a:r>
            <a:r>
              <a:rPr lang="en-US" sz="3200" dirty="0">
                <a:solidFill>
                  <a:schemeClr val="tx1"/>
                </a:solidFill>
              </a:rPr>
              <a:t>– Not simply an intellectual grasp on truth, but the uniting with truth by the practice of it.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C00000"/>
                </a:solidFill>
              </a:rPr>
              <a:t>1 John 2:3-6 </a:t>
            </a:r>
            <a:r>
              <a:rPr lang="en-US" sz="3200" dirty="0">
                <a:solidFill>
                  <a:schemeClr val="tx1"/>
                </a:solidFill>
              </a:rPr>
              <a:t>– keep commandments, keep word, walk as He walked.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68B0-4D05-5240-BC5A-E5BFBC9C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-60020"/>
            <a:ext cx="10569383" cy="1685923"/>
          </a:xfrm>
        </p:spPr>
        <p:txBody>
          <a:bodyPr>
            <a:normAutofit/>
          </a:bodyPr>
          <a:lstStyle/>
          <a:p>
            <a:r>
              <a:rPr lang="en-US" sz="4000" dirty="0"/>
              <a:t>Ascending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795B5-C1BE-0449-ACAA-921D7364F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312754"/>
            <a:ext cx="10569383" cy="4778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Knowing the Hope of His Calling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</a:rPr>
              <a:t>Context of those being addressed – we/us vs. you – Gentiles without hope now have hope (</a:t>
            </a:r>
            <a:r>
              <a:rPr lang="en-US" sz="3200" dirty="0">
                <a:solidFill>
                  <a:srgbClr val="C00000"/>
                </a:solidFill>
              </a:rPr>
              <a:t>Ephesians 2:11-13</a:t>
            </a:r>
            <a:r>
              <a:rPr lang="en-US" sz="3200" dirty="0">
                <a:solidFill>
                  <a:schemeClr val="tx1"/>
                </a:solidFill>
              </a:rPr>
              <a:t>).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</a:rPr>
              <a:t>There is hope in His calling – </a:t>
            </a:r>
            <a:r>
              <a:rPr lang="en-US" sz="3200" dirty="0">
                <a:solidFill>
                  <a:srgbClr val="C00000"/>
                </a:solidFill>
              </a:rPr>
              <a:t>Ephesians 1:18;                   2 Thessalonians 2:14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</a:rPr>
              <a:t>State of living without hope – </a:t>
            </a:r>
            <a:r>
              <a:rPr lang="en-US" sz="3200" dirty="0">
                <a:solidFill>
                  <a:srgbClr val="C00000"/>
                </a:solidFill>
              </a:rPr>
              <a:t>1 Corinthians 15:19, 32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</a:rPr>
              <a:t>State of living with hope – </a:t>
            </a:r>
            <a:r>
              <a:rPr lang="en-US" sz="3200" dirty="0">
                <a:solidFill>
                  <a:srgbClr val="C00000"/>
                </a:solidFill>
              </a:rPr>
              <a:t>1 Corinthians 15:33-34, 58;        Romans 8:25</a:t>
            </a:r>
          </a:p>
        </p:txBody>
      </p:sp>
    </p:spTree>
    <p:extLst>
      <p:ext uri="{BB962C8B-B14F-4D97-AF65-F5344CB8AC3E}">
        <p14:creationId xmlns:p14="http://schemas.microsoft.com/office/powerpoint/2010/main" val="9134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68B0-4D05-5240-BC5A-E5BFBC9C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-60020"/>
            <a:ext cx="10569383" cy="1685923"/>
          </a:xfrm>
        </p:spPr>
        <p:txBody>
          <a:bodyPr>
            <a:normAutofit/>
          </a:bodyPr>
          <a:lstStyle/>
          <a:p>
            <a:r>
              <a:rPr lang="en-US" sz="4000" dirty="0"/>
              <a:t>Ascending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795B5-C1BE-0449-ACAA-921D7364F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312754"/>
            <a:ext cx="10569383" cy="4778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Knowing the Riches of the Glory of His Inheritance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</a:rPr>
              <a:t>The inheritance – </a:t>
            </a:r>
            <a:r>
              <a:rPr lang="en-US" sz="3200" dirty="0">
                <a:solidFill>
                  <a:srgbClr val="C00000"/>
                </a:solidFill>
              </a:rPr>
              <a:t>1 Peter 1:3-4 </a:t>
            </a:r>
            <a:r>
              <a:rPr lang="en-US" sz="3200" dirty="0">
                <a:solidFill>
                  <a:schemeClr val="tx1"/>
                </a:solidFill>
              </a:rPr>
              <a:t>– connection with Christ’s resurrection.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</a:rPr>
              <a:t>Hope of a resurrection to a spiritual body –                                  </a:t>
            </a:r>
            <a:r>
              <a:rPr lang="en-US" sz="3200" dirty="0">
                <a:solidFill>
                  <a:srgbClr val="C00000"/>
                </a:solidFill>
              </a:rPr>
              <a:t>1 Corinthians 15:19-23, 42-50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</a:rPr>
              <a:t>The hope should lead to a life of purity – </a:t>
            </a:r>
            <a:r>
              <a:rPr lang="en-US" sz="3200" dirty="0">
                <a:solidFill>
                  <a:srgbClr val="C00000"/>
                </a:solidFill>
              </a:rPr>
              <a:t>1 John 3:1-3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</a:rPr>
              <a:t>Knowing the </a:t>
            </a:r>
            <a:r>
              <a:rPr lang="en-US" sz="3200" i="1" dirty="0">
                <a:solidFill>
                  <a:schemeClr val="tx1"/>
                </a:solidFill>
              </a:rPr>
              <a:t>“riches of the glory of His inheritance” </a:t>
            </a:r>
            <a:r>
              <a:rPr lang="en-US" sz="3200" dirty="0">
                <a:solidFill>
                  <a:schemeClr val="tx1"/>
                </a:solidFill>
              </a:rPr>
              <a:t>should translate in living like we belong somewhere else – </a:t>
            </a:r>
            <a:r>
              <a:rPr lang="en-US" sz="3200" dirty="0">
                <a:solidFill>
                  <a:srgbClr val="C00000"/>
                </a:solidFill>
              </a:rPr>
              <a:t>Philippians 3:20-4:1; 2 Peter 3:13</a:t>
            </a:r>
          </a:p>
        </p:txBody>
      </p:sp>
    </p:spTree>
    <p:extLst>
      <p:ext uri="{BB962C8B-B14F-4D97-AF65-F5344CB8AC3E}">
        <p14:creationId xmlns:p14="http://schemas.microsoft.com/office/powerpoint/2010/main" val="309108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68B0-4D05-5240-BC5A-E5BFBC9C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-60020"/>
            <a:ext cx="10569383" cy="1685923"/>
          </a:xfrm>
        </p:spPr>
        <p:txBody>
          <a:bodyPr>
            <a:normAutofit/>
          </a:bodyPr>
          <a:lstStyle/>
          <a:p>
            <a:r>
              <a:rPr lang="en-US" sz="4000" dirty="0"/>
              <a:t>Ascending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795B5-C1BE-0449-ACAA-921D7364F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312754"/>
            <a:ext cx="10569383" cy="4778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Knowing the Exceeding Greatness of His Power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</a:rPr>
              <a:t>This power is working toward/in us to reach the realization of the inheritance.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chemeClr val="tx1"/>
                </a:solidFill>
              </a:rPr>
              <a:t>“According to” </a:t>
            </a:r>
            <a:r>
              <a:rPr lang="en-US" sz="3200" dirty="0">
                <a:solidFill>
                  <a:schemeClr val="tx1"/>
                </a:solidFill>
              </a:rPr>
              <a:t>– i.e. real demonstrations of the power in the past.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C00000"/>
                </a:solidFill>
              </a:rPr>
              <a:t>Ephesians 1:20-23 </a:t>
            </a:r>
            <a:r>
              <a:rPr lang="en-US" sz="3200" dirty="0">
                <a:solidFill>
                  <a:schemeClr val="tx1"/>
                </a:solidFill>
              </a:rPr>
              <a:t>– resurrection, ascension, and dominion of Christ.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C00000"/>
                </a:solidFill>
              </a:rPr>
              <a:t>Ephesians 2:1-10 </a:t>
            </a:r>
            <a:r>
              <a:rPr lang="en-US" sz="3200" dirty="0">
                <a:solidFill>
                  <a:schemeClr val="tx1"/>
                </a:solidFill>
              </a:rPr>
              <a:t>– our spiritual resurrection/salvation for good works in Christ.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68B0-4D05-5240-BC5A-E5BFBC9C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-60020"/>
            <a:ext cx="10569383" cy="1685923"/>
          </a:xfrm>
        </p:spPr>
        <p:txBody>
          <a:bodyPr>
            <a:normAutofit/>
          </a:bodyPr>
          <a:lstStyle/>
          <a:p>
            <a:r>
              <a:rPr lang="en-US" sz="4000" dirty="0"/>
              <a:t>Ascending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795B5-C1BE-0449-ACAA-921D7364F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312754"/>
            <a:ext cx="10569383" cy="4778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Knowing the Exceeding Greatness of His Power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</a:rPr>
              <a:t>This power is working toward/in us to reach the realization of the inheritance.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chemeClr val="tx1"/>
                </a:solidFill>
              </a:rPr>
              <a:t>“toward us who believe” </a:t>
            </a:r>
            <a:r>
              <a:rPr lang="en-US" sz="3200" dirty="0">
                <a:solidFill>
                  <a:schemeClr val="tx1"/>
                </a:solidFill>
              </a:rPr>
              <a:t>– present active verb – i.e. it not only has worked, but is working in us as we believe.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C00000"/>
                </a:solidFill>
              </a:rPr>
              <a:t>1 Peter 1:5 </a:t>
            </a:r>
            <a:r>
              <a:rPr lang="en-US" sz="3200" dirty="0">
                <a:solidFill>
                  <a:schemeClr val="tx1"/>
                </a:solidFill>
              </a:rPr>
              <a:t>– kept by power of God through faith                      </a:t>
            </a:r>
            <a:r>
              <a:rPr lang="en-US" sz="3200" dirty="0">
                <a:solidFill>
                  <a:srgbClr val="C00000"/>
                </a:solidFill>
              </a:rPr>
              <a:t>(cf. Romans 1:16; 10:17)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C00000"/>
                </a:solidFill>
              </a:rPr>
              <a:t>2 Peter 1:2-4, 10-11 </a:t>
            </a:r>
            <a:r>
              <a:rPr lang="en-US" sz="3200" dirty="0">
                <a:solidFill>
                  <a:schemeClr val="tx1"/>
                </a:solidFill>
              </a:rPr>
              <a:t>– partaking of the Divine nature.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C00000"/>
                </a:solidFill>
              </a:rPr>
              <a:t>2 Peter 3:18 </a:t>
            </a:r>
            <a:r>
              <a:rPr lang="en-US" sz="3200" dirty="0">
                <a:solidFill>
                  <a:schemeClr val="tx1"/>
                </a:solidFill>
              </a:rPr>
              <a:t>– knowing God’s power by growing in grace and knowledge.</a:t>
            </a:r>
          </a:p>
        </p:txBody>
      </p:sp>
    </p:spTree>
    <p:extLst>
      <p:ext uri="{BB962C8B-B14F-4D97-AF65-F5344CB8AC3E}">
        <p14:creationId xmlns:p14="http://schemas.microsoft.com/office/powerpoint/2010/main" val="212814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532</Words>
  <Application>Microsoft Macintosh PowerPoint</Application>
  <PresentationFormat>Widescreen</PresentationFormat>
  <Paragraphs>48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Bembo</vt:lpstr>
      <vt:lpstr>Wingdings</vt:lpstr>
      <vt:lpstr>Calibri Light</vt:lpstr>
      <vt:lpstr>Arial</vt:lpstr>
      <vt:lpstr>ArchiveVTI</vt:lpstr>
      <vt:lpstr>Office Theme</vt:lpstr>
      <vt:lpstr>PowerPoint Presentation</vt:lpstr>
      <vt:lpstr>Ascending Wisdom</vt:lpstr>
      <vt:lpstr>The spirit of Wisdom and Revelation in the Knowledge of Him</vt:lpstr>
      <vt:lpstr>The spirit of Wisdom and Revelation in the Knowledge of Him</vt:lpstr>
      <vt:lpstr>The spirit of Wisdom and Revelation in the Knowledge of Him</vt:lpstr>
      <vt:lpstr>Ascending Wisdom</vt:lpstr>
      <vt:lpstr>Ascending Wisdom</vt:lpstr>
      <vt:lpstr>Ascending Wisdom</vt:lpstr>
      <vt:lpstr>Ascending Wisdom</vt:lpstr>
      <vt:lpstr>Ascending Wisdom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Ascending Wisdom</dc:title>
  <dc:creator>Jeremiah Cox</dc:creator>
  <cp:lastModifiedBy>Jeremiah Cox</cp:lastModifiedBy>
  <cp:revision>16</cp:revision>
  <dcterms:created xsi:type="dcterms:W3CDTF">2021-12-10T22:02:46Z</dcterms:created>
  <dcterms:modified xsi:type="dcterms:W3CDTF">2023-07-15T17:09:33Z</dcterms:modified>
</cp:coreProperties>
</file>