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6" r:id="rId3"/>
    <p:sldId id="259" r:id="rId4"/>
    <p:sldId id="270" r:id="rId5"/>
    <p:sldId id="271"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69"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769"/>
  </p:normalViewPr>
  <p:slideViewPr>
    <p:cSldViewPr snapToGrid="0">
      <p:cViewPr varScale="1">
        <p:scale>
          <a:sx n="88" d="100"/>
          <a:sy n="88" d="100"/>
        </p:scale>
        <p:origin x="184" y="4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7288A-4BF1-CDBA-BA5B-A6A648A93DB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1F0C863-FE62-B423-8385-3A9F49EA587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7523F2-E5B8-CD12-B195-3ED672B71E16}"/>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5" name="Footer Placeholder 4">
            <a:extLst>
              <a:ext uri="{FF2B5EF4-FFF2-40B4-BE49-F238E27FC236}">
                <a16:creationId xmlns:a16="http://schemas.microsoft.com/office/drawing/2014/main" id="{37E1FB92-FD6E-906E-EB74-5BFC56746B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BF150BA-DE3F-F5FD-6C8A-E0379EF7F16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5955762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1F73D3-6A40-3EE7-13A3-CC2BC529AB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91C76F-A47E-0C8B-6201-2F7FB35F127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74C7C3B-4284-4155-1086-FC3F85A8C54C}"/>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5" name="Footer Placeholder 4">
            <a:extLst>
              <a:ext uri="{FF2B5EF4-FFF2-40B4-BE49-F238E27FC236}">
                <a16:creationId xmlns:a16="http://schemas.microsoft.com/office/drawing/2014/main" id="{61A61E08-04B6-C6B6-1BAF-B5D8702EC2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4B4AC6-D983-AFE0-070F-91171A3967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997713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A6C759-DEAA-1B38-50CF-5A705156193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89336B6-7CE7-A9CB-0681-330875C793D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F0AE4B-376B-04A0-8570-BCC88294B003}"/>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5" name="Footer Placeholder 4">
            <a:extLst>
              <a:ext uri="{FF2B5EF4-FFF2-40B4-BE49-F238E27FC236}">
                <a16:creationId xmlns:a16="http://schemas.microsoft.com/office/drawing/2014/main" id="{28DF2EFB-1401-9904-168F-38DA952297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0A80D0-9CF7-9401-FB0D-4845871CDA9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10367512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40088-CF36-F28F-4883-73A4842F85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FF6B7-DDF0-F655-B970-0385A37C558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5D321C-7A2F-AFBE-C382-F530BB7EB6EE}"/>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5" name="Footer Placeholder 4">
            <a:extLst>
              <a:ext uri="{FF2B5EF4-FFF2-40B4-BE49-F238E27FC236}">
                <a16:creationId xmlns:a16="http://schemas.microsoft.com/office/drawing/2014/main" id="{ED5409D0-4584-16E0-E7EC-BD76F2240F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124F2E-2187-875A-1FA7-B3E8A98F06E7}"/>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0027077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5FB12-1270-7838-B7E8-F4124ABE42B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E282181-6479-BAE2-AE47-FA4EDB248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6638AD-EA3A-1F81-7C0B-73C87EC755EB}"/>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5" name="Footer Placeholder 4">
            <a:extLst>
              <a:ext uri="{FF2B5EF4-FFF2-40B4-BE49-F238E27FC236}">
                <a16:creationId xmlns:a16="http://schemas.microsoft.com/office/drawing/2014/main" id="{742F41B7-FC39-ADD7-A72A-39305CC72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28C100-6867-D38E-3B50-B57128855D8B}"/>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24701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665FD-15B8-DA59-B3CF-8E0DDA4D59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10932D1-50F7-A29D-8C14-0962C2A326E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FA65919-311C-484E-D590-4FD0411640E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4E13AE9-93AA-14DA-D956-2BB56249E151}"/>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6" name="Footer Placeholder 5">
            <a:extLst>
              <a:ext uri="{FF2B5EF4-FFF2-40B4-BE49-F238E27FC236}">
                <a16:creationId xmlns:a16="http://schemas.microsoft.com/office/drawing/2014/main" id="{7235D093-8F61-8F36-7E78-DBA0302B520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A64DE6-1795-5287-86B2-FC9F6265340F}"/>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1327892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0470FE-99F4-1203-7C31-5754F70DECC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E3889B-6D05-871D-F981-BC27331D5E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50F0CD-00A8-75EA-C1D3-094D8CEAA6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C01D22-9A24-AB1E-D163-E22C27F9C3A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087A45-696A-4176-4E96-F9B5FBDD112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AB33AAB-3581-5412-0BFC-A60B115A1144}"/>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8" name="Footer Placeholder 7">
            <a:extLst>
              <a:ext uri="{FF2B5EF4-FFF2-40B4-BE49-F238E27FC236}">
                <a16:creationId xmlns:a16="http://schemas.microsoft.com/office/drawing/2014/main" id="{EA22CA08-5E20-8B9D-BC11-0E622EC72C0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BF10FA-D8B4-049F-A39A-430714D8AB44}"/>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75311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78FF1-24EE-B0EA-ED89-DF4F45B17F3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F6A5A6-9F5E-6897-37A8-143FCCE3CFEE}"/>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4" name="Footer Placeholder 3">
            <a:extLst>
              <a:ext uri="{FF2B5EF4-FFF2-40B4-BE49-F238E27FC236}">
                <a16:creationId xmlns:a16="http://schemas.microsoft.com/office/drawing/2014/main" id="{706B8EE0-955E-74F9-B02A-C5F9563508D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20E4196-4F2A-EEC2-2CB6-D15B96C1762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4037062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2EF5DE-5FC6-0815-0989-A61713B7956D}"/>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3" name="Footer Placeholder 2">
            <a:extLst>
              <a:ext uri="{FF2B5EF4-FFF2-40B4-BE49-F238E27FC236}">
                <a16:creationId xmlns:a16="http://schemas.microsoft.com/office/drawing/2014/main" id="{F0B57EAB-4FFD-3246-4147-220958FC9A9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E91E19A-FC4F-688D-487C-BE57DFB078BA}"/>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2980475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9FC7D-7A82-9864-FB64-3F349192D89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F04134C-8A2F-06F1-7ED8-100E68371C7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2DC69C6-03E8-F383-B787-ABB779742C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D0FC465-EBFF-E098-CAF8-86AC8057935C}"/>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6" name="Footer Placeholder 5">
            <a:extLst>
              <a:ext uri="{FF2B5EF4-FFF2-40B4-BE49-F238E27FC236}">
                <a16:creationId xmlns:a16="http://schemas.microsoft.com/office/drawing/2014/main" id="{28DE7241-1D59-B429-2252-27CE299C80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60A5DA4-E65C-F3E2-AF2C-CEDAE04FC1AC}"/>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35697475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46181-8D5B-4F3C-4376-3F16CDFEA38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E4A037C-89EB-9E2A-3BA4-BBC29DA28C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C754FD-18CC-28ED-093E-5E3C3C94CC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582629-6D53-97DA-C349-F95E125BFCDF}"/>
              </a:ext>
            </a:extLst>
          </p:cNvPr>
          <p:cNvSpPr>
            <a:spLocks noGrp="1"/>
          </p:cNvSpPr>
          <p:nvPr>
            <p:ph type="dt" sz="half" idx="10"/>
          </p:nvPr>
        </p:nvSpPr>
        <p:spPr/>
        <p:txBody>
          <a:bodyPr/>
          <a:lstStyle/>
          <a:p>
            <a:fld id="{E9B1C2ED-7EFE-5F4F-97F0-0FBB682BF37C}" type="datetimeFigureOut">
              <a:rPr lang="en-US" smtClean="0"/>
              <a:t>6/9/23</a:t>
            </a:fld>
            <a:endParaRPr lang="en-US"/>
          </a:p>
        </p:txBody>
      </p:sp>
      <p:sp>
        <p:nvSpPr>
          <p:cNvPr id="6" name="Footer Placeholder 5">
            <a:extLst>
              <a:ext uri="{FF2B5EF4-FFF2-40B4-BE49-F238E27FC236}">
                <a16:creationId xmlns:a16="http://schemas.microsoft.com/office/drawing/2014/main" id="{05A4F227-8864-4F58-019F-C0487912641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9EEDD4D-9D72-1405-876E-961CC49EDE83}"/>
              </a:ext>
            </a:extLst>
          </p:cNvPr>
          <p:cNvSpPr>
            <a:spLocks noGrp="1"/>
          </p:cNvSpPr>
          <p:nvPr>
            <p:ph type="sldNum" sz="quarter" idx="12"/>
          </p:nvPr>
        </p:nvSpPr>
        <p:spPr/>
        <p:txBody>
          <a:bodyPr/>
          <a:lstStyle/>
          <a:p>
            <a:fld id="{E6AADC5F-35F6-A449-B9F6-B10E8C1C837D}" type="slidenum">
              <a:rPr lang="en-US" smtClean="0"/>
              <a:t>‹#›</a:t>
            </a:fld>
            <a:endParaRPr lang="en-US"/>
          </a:p>
        </p:txBody>
      </p:sp>
    </p:spTree>
    <p:extLst>
      <p:ext uri="{BB962C8B-B14F-4D97-AF65-F5344CB8AC3E}">
        <p14:creationId xmlns:p14="http://schemas.microsoft.com/office/powerpoint/2010/main" val="268174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C853E6-9764-4C5D-F9D5-D4E6B710881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C694BF1-6A8A-0BB4-77A3-0ED5FE1139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3643F4-2DCE-5766-DCE7-C0412C4722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1C2ED-7EFE-5F4F-97F0-0FBB682BF37C}" type="datetimeFigureOut">
              <a:rPr lang="en-US" smtClean="0"/>
              <a:t>6/9/23</a:t>
            </a:fld>
            <a:endParaRPr lang="en-US"/>
          </a:p>
        </p:txBody>
      </p:sp>
      <p:sp>
        <p:nvSpPr>
          <p:cNvPr id="5" name="Footer Placeholder 4">
            <a:extLst>
              <a:ext uri="{FF2B5EF4-FFF2-40B4-BE49-F238E27FC236}">
                <a16:creationId xmlns:a16="http://schemas.microsoft.com/office/drawing/2014/main" id="{887B09E5-9BD4-E59A-2F43-F8268085F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CD2786-D778-63FC-D9AC-0AF823671C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ADC5F-35F6-A449-B9F6-B10E8C1C837D}" type="slidenum">
              <a:rPr lang="en-US" smtClean="0"/>
              <a:t>‹#›</a:t>
            </a:fld>
            <a:endParaRPr lang="en-US"/>
          </a:p>
        </p:txBody>
      </p:sp>
    </p:spTree>
    <p:extLst>
      <p:ext uri="{BB962C8B-B14F-4D97-AF65-F5344CB8AC3E}">
        <p14:creationId xmlns:p14="http://schemas.microsoft.com/office/powerpoint/2010/main" val="4152870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DF606-1B00-53AF-0026-61DE8A8EA91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88BA94D-158B-C5B1-03D8-E7073591D9A7}"/>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981610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Early Evidence Within the New Testament</a:t>
            </a:r>
          </a:p>
          <a:p>
            <a:pPr>
              <a:buClr>
                <a:schemeClr val="bg1"/>
              </a:buClr>
            </a:pPr>
            <a:r>
              <a:rPr lang="en-US" sz="3600" dirty="0">
                <a:solidFill>
                  <a:schemeClr val="bg1"/>
                </a:solidFill>
              </a:rPr>
              <a:t>Paul endorsed Luke’s gospel – </a:t>
            </a:r>
            <a:r>
              <a:rPr lang="en-US" sz="3600" dirty="0">
                <a:solidFill>
                  <a:srgbClr val="FFC000"/>
                </a:solidFill>
              </a:rPr>
              <a:t>1 Timothy 5:18; Luke 10:7</a:t>
            </a:r>
          </a:p>
          <a:p>
            <a:pPr>
              <a:buClr>
                <a:schemeClr val="bg1"/>
              </a:buClr>
            </a:pPr>
            <a:r>
              <a:rPr lang="en-US" sz="3600" dirty="0">
                <a:solidFill>
                  <a:schemeClr val="bg1"/>
                </a:solidFill>
              </a:rPr>
              <a:t>Luke referred to other accounts – </a:t>
            </a:r>
            <a:r>
              <a:rPr lang="en-US" sz="3600" dirty="0">
                <a:solidFill>
                  <a:srgbClr val="FFC000"/>
                </a:solidFill>
              </a:rPr>
              <a:t>Luke 1:1-4 </a:t>
            </a:r>
            <a:r>
              <a:rPr lang="en-US" sz="3600" dirty="0">
                <a:solidFill>
                  <a:schemeClr val="bg1"/>
                </a:solidFill>
              </a:rPr>
              <a:t>(believed Luke used Mark’s account)</a:t>
            </a:r>
          </a:p>
          <a:p>
            <a:pPr>
              <a:buClr>
                <a:schemeClr val="bg1"/>
              </a:buClr>
            </a:pPr>
            <a:r>
              <a:rPr lang="en-US" sz="3600" dirty="0">
                <a:solidFill>
                  <a:schemeClr val="bg1"/>
                </a:solidFill>
              </a:rPr>
              <a:t>Peter alluded to his previous epistle – </a:t>
            </a:r>
            <a:r>
              <a:rPr lang="en-US" sz="3600" dirty="0">
                <a:solidFill>
                  <a:srgbClr val="FFC000"/>
                </a:solidFill>
              </a:rPr>
              <a:t>2 Peter 3:1-2 </a:t>
            </a:r>
            <a:r>
              <a:rPr lang="en-US" sz="3600" dirty="0">
                <a:solidFill>
                  <a:schemeClr val="bg1"/>
                </a:solidFill>
              </a:rPr>
              <a:t>– on same level as prophets.</a:t>
            </a:r>
          </a:p>
          <a:p>
            <a:pPr>
              <a:buClr>
                <a:schemeClr val="bg1"/>
              </a:buClr>
            </a:pPr>
            <a:r>
              <a:rPr lang="en-US" sz="3600" dirty="0">
                <a:solidFill>
                  <a:schemeClr val="bg1"/>
                </a:solidFill>
              </a:rPr>
              <a:t>There is evidence within the first century of a growing index of inspired books. Pointed toward completion             (</a:t>
            </a:r>
            <a:r>
              <a:rPr lang="en-US" sz="3600" dirty="0">
                <a:solidFill>
                  <a:srgbClr val="FFC000"/>
                </a:solidFill>
              </a:rPr>
              <a:t>cf. 1 Corinthians 13:10</a:t>
            </a:r>
            <a:r>
              <a:rPr lang="en-US" sz="3600" dirty="0">
                <a:solidFill>
                  <a:schemeClr val="bg1"/>
                </a:solidFill>
              </a:rPr>
              <a:t>).</a:t>
            </a:r>
            <a:endParaRPr lang="en-US" sz="3600" dirty="0">
              <a:solidFill>
                <a:srgbClr val="FFC000"/>
              </a:solidFill>
            </a:endParaRPr>
          </a:p>
          <a:p>
            <a:pPr>
              <a:buClr>
                <a:schemeClr val="bg1"/>
              </a:buClr>
            </a:pPr>
            <a:endParaRPr lang="en-US" sz="3600" dirty="0">
              <a:solidFill>
                <a:schemeClr val="bg1"/>
              </a:solidFill>
            </a:endParaRPr>
          </a:p>
        </p:txBody>
      </p:sp>
    </p:spTree>
    <p:extLst>
      <p:ext uri="{BB962C8B-B14F-4D97-AF65-F5344CB8AC3E}">
        <p14:creationId xmlns:p14="http://schemas.microsoft.com/office/powerpoint/2010/main" val="16869100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buClr>
                <a:schemeClr val="bg1"/>
              </a:buClr>
            </a:pPr>
            <a:r>
              <a:rPr lang="en-US" sz="4000" dirty="0">
                <a:solidFill>
                  <a:schemeClr val="bg1"/>
                </a:solidFill>
              </a:rPr>
              <a:t>“The further use of the word [canon] in connection with the decisions of church councils must not mislead one into thinking that the NT canon is an ecclesiastical creation.” </a:t>
            </a:r>
          </a:p>
          <a:p>
            <a:pPr marL="0" indent="0" algn="r">
              <a:buClr>
                <a:schemeClr val="bg1"/>
              </a:buClr>
              <a:buNone/>
            </a:pPr>
            <a:r>
              <a:rPr lang="en-US" sz="2000" dirty="0">
                <a:solidFill>
                  <a:schemeClr val="bg1"/>
                </a:solidFill>
              </a:rPr>
              <a:t>(Guthrie, D., </a:t>
            </a:r>
            <a:r>
              <a:rPr lang="en-US" sz="2000" i="1" dirty="0">
                <a:solidFill>
                  <a:schemeClr val="bg1"/>
                </a:solidFill>
              </a:rPr>
              <a:t>The Canon of the New Testament</a:t>
            </a:r>
            <a:r>
              <a:rPr lang="en-US" sz="2000" dirty="0">
                <a:solidFill>
                  <a:schemeClr val="bg1"/>
                </a:solidFill>
              </a:rPr>
              <a:t>, The Zondervan Pictorial Encyclopedia of the Bible, 732)</a:t>
            </a:r>
          </a:p>
        </p:txBody>
      </p:sp>
    </p:spTree>
    <p:extLst>
      <p:ext uri="{BB962C8B-B14F-4D97-AF65-F5344CB8AC3E}">
        <p14:creationId xmlns:p14="http://schemas.microsoft.com/office/powerpoint/2010/main" val="18239870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34" end="209"/>
                                            </p:txEl>
                                          </p:spTgt>
                                        </p:tgtEl>
                                        <p:attrNameLst>
                                          <p:attrName>style.visibility</p:attrName>
                                        </p:attrNameLst>
                                      </p:cBhvr>
                                      <p:to>
                                        <p:strVal val="visible"/>
                                      </p:to>
                                    </p:set>
                                    <p:animEffect transition="in" filter="fade">
                                      <p:cBhvr>
                                        <p:cTn id="14" dur="1000"/>
                                        <p:tgtEl>
                                          <p:spTgt spid="3">
                                            <p:txEl>
                                              <p:charRg st="34" end="209"/>
                                            </p:txEl>
                                          </p:spTgt>
                                        </p:tgtEl>
                                      </p:cBhvr>
                                    </p:animEffect>
                                    <p:anim calcmode="lin" valueType="num">
                                      <p:cBhvr>
                                        <p:cTn id="15" dur="1000" fill="hold"/>
                                        <p:tgtEl>
                                          <p:spTgt spid="3">
                                            <p:txEl>
                                              <p:charRg st="34" end="209"/>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34" end="209"/>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charRg st="209" end="311"/>
                                            </p:txEl>
                                          </p:spTgt>
                                        </p:tgtEl>
                                        <p:attrNameLst>
                                          <p:attrName>style.visibility</p:attrName>
                                        </p:attrNameLst>
                                      </p:cBhvr>
                                      <p:to>
                                        <p:strVal val="visible"/>
                                      </p:to>
                                    </p:set>
                                    <p:animEffect transition="in" filter="fade">
                                      <p:cBhvr>
                                        <p:cTn id="19" dur="1000"/>
                                        <p:tgtEl>
                                          <p:spTgt spid="3">
                                            <p:txEl>
                                              <p:charRg st="209" end="311"/>
                                            </p:txEl>
                                          </p:spTgt>
                                        </p:tgtEl>
                                      </p:cBhvr>
                                    </p:animEffect>
                                    <p:anim calcmode="lin" valueType="num">
                                      <p:cBhvr>
                                        <p:cTn id="20" dur="1000" fill="hold"/>
                                        <p:tgtEl>
                                          <p:spTgt spid="3">
                                            <p:txEl>
                                              <p:charRg st="209" end="31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charRg st="209" end="3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buClr>
                <a:schemeClr val="bg1"/>
              </a:buClr>
            </a:pPr>
            <a:r>
              <a:rPr lang="en-US" sz="4000" dirty="0">
                <a:solidFill>
                  <a:schemeClr val="bg1"/>
                </a:solidFill>
              </a:rPr>
              <a:t>“Long before the apostolic letters were recognized as elements in a canonical collection, they were recognized as authoritative by most of those for whom they were written. As we said before, authority is the necessary precedent of canonicity.”</a:t>
            </a:r>
          </a:p>
          <a:p>
            <a:pPr marL="0" indent="0" algn="r">
              <a:buClr>
                <a:schemeClr val="bg1"/>
              </a:buClr>
              <a:buNone/>
            </a:pPr>
            <a:r>
              <a:rPr lang="en-US" sz="2000" dirty="0">
                <a:solidFill>
                  <a:schemeClr val="bg1"/>
                </a:solidFill>
              </a:rPr>
              <a:t>(Bruce, F.F., </a:t>
            </a:r>
            <a:r>
              <a:rPr lang="en-US" sz="2000" i="1" dirty="0">
                <a:solidFill>
                  <a:schemeClr val="bg1"/>
                </a:solidFill>
              </a:rPr>
              <a:t>Books and the Parchments</a:t>
            </a:r>
            <a:r>
              <a:rPr lang="en-US" sz="2000" dirty="0">
                <a:solidFill>
                  <a:schemeClr val="bg1"/>
                </a:solidFill>
              </a:rPr>
              <a:t>, e-book, Kingsley Books, 2017)</a:t>
            </a:r>
            <a:endParaRPr lang="en-US" sz="4000" dirty="0">
              <a:solidFill>
                <a:schemeClr val="bg1"/>
              </a:solidFill>
            </a:endParaRPr>
          </a:p>
        </p:txBody>
      </p:sp>
    </p:spTree>
    <p:extLst>
      <p:ext uri="{BB962C8B-B14F-4D97-AF65-F5344CB8AC3E}">
        <p14:creationId xmlns:p14="http://schemas.microsoft.com/office/powerpoint/2010/main" val="386744921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fontScale="92500" lnSpcReduction="10000"/>
          </a:bodyPr>
          <a:lstStyle/>
          <a:p>
            <a:pPr marL="0" indent="0">
              <a:buNone/>
            </a:pPr>
            <a:r>
              <a:rPr lang="en-US" sz="4300" b="1" dirty="0">
                <a:solidFill>
                  <a:schemeClr val="bg1"/>
                </a:solidFill>
              </a:rPr>
              <a:t>Evidence Prior to Church Councils</a:t>
            </a:r>
          </a:p>
          <a:p>
            <a:pPr>
              <a:buClr>
                <a:schemeClr val="bg1"/>
              </a:buClr>
            </a:pPr>
            <a:r>
              <a:rPr lang="en-US" sz="4300" dirty="0">
                <a:solidFill>
                  <a:schemeClr val="bg1"/>
                </a:solidFill>
              </a:rPr>
              <a:t>“The New Testament did not make the Church; there was a Church before there was a New Testament. And ‘the Church assuredly did not make the New Testament; the two grew up together.’ Yet when the New Testament came into being, the Church recognized in it her foundation documents, the title deeds of her existence and purpose.”</a:t>
            </a:r>
          </a:p>
          <a:p>
            <a:pPr marL="0" indent="0" algn="r">
              <a:buClr>
                <a:schemeClr val="bg1"/>
              </a:buClr>
              <a:buNone/>
            </a:pPr>
            <a:r>
              <a:rPr lang="en-US" sz="2200" dirty="0">
                <a:solidFill>
                  <a:schemeClr val="bg1"/>
                </a:solidFill>
              </a:rPr>
              <a:t>(Bruce, F.F., </a:t>
            </a:r>
            <a:r>
              <a:rPr lang="en-US" sz="2200" i="1" dirty="0">
                <a:solidFill>
                  <a:schemeClr val="bg1"/>
                </a:solidFill>
              </a:rPr>
              <a:t>The Spreading Flame</a:t>
            </a:r>
            <a:r>
              <a:rPr lang="en-US" sz="2200" dirty="0">
                <a:solidFill>
                  <a:schemeClr val="bg1"/>
                </a:solidFill>
              </a:rPr>
              <a:t>, e-book, Kingsley Books, 2017)</a:t>
            </a:r>
            <a:endParaRPr lang="en-US" sz="4300" dirty="0">
              <a:solidFill>
                <a:schemeClr val="bg1"/>
              </a:solidFill>
            </a:endParaRPr>
          </a:p>
        </p:txBody>
      </p:sp>
    </p:spTree>
    <p:extLst>
      <p:ext uri="{BB962C8B-B14F-4D97-AF65-F5344CB8AC3E}">
        <p14:creationId xmlns:p14="http://schemas.microsoft.com/office/powerpoint/2010/main" val="40725081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buClr>
                <a:schemeClr val="bg1"/>
              </a:buClr>
            </a:pPr>
            <a:r>
              <a:rPr lang="en-US" sz="4000" dirty="0">
                <a:solidFill>
                  <a:schemeClr val="bg1"/>
                </a:solidFill>
              </a:rPr>
              <a:t>First councils in AD 393, 397 – “what these councils did was not to impose something new upon the Christian communities but to codify what was </a:t>
            </a:r>
            <a:r>
              <a:rPr lang="en-US" sz="4000" b="1" u="sng" dirty="0">
                <a:solidFill>
                  <a:schemeClr val="bg1"/>
                </a:solidFill>
              </a:rPr>
              <a:t>already the general practice of those communities</a:t>
            </a:r>
            <a:r>
              <a:rPr lang="en-US" sz="4000" dirty="0">
                <a:solidFill>
                  <a:schemeClr val="bg1"/>
                </a:solidFill>
              </a:rPr>
              <a:t>.”</a:t>
            </a:r>
          </a:p>
          <a:p>
            <a:pPr marL="0" indent="0" algn="r">
              <a:buClr>
                <a:schemeClr val="bg1"/>
              </a:buClr>
              <a:buNone/>
            </a:pPr>
            <a:r>
              <a:rPr lang="en-US" sz="2000" dirty="0">
                <a:solidFill>
                  <a:schemeClr val="bg1"/>
                </a:solidFill>
              </a:rPr>
              <a:t>(Bruce, F.F., </a:t>
            </a:r>
            <a:r>
              <a:rPr lang="en-US" sz="2000" i="1" dirty="0">
                <a:solidFill>
                  <a:schemeClr val="bg1"/>
                </a:solidFill>
              </a:rPr>
              <a:t>The New Testament Documents</a:t>
            </a:r>
            <a:r>
              <a:rPr lang="en-US" sz="2000" dirty="0">
                <a:solidFill>
                  <a:schemeClr val="bg1"/>
                </a:solidFill>
              </a:rPr>
              <a:t>, e-book, Intervarsity Press, 2018)</a:t>
            </a:r>
            <a:endParaRPr lang="en-US" sz="4000" dirty="0">
              <a:solidFill>
                <a:schemeClr val="bg1"/>
              </a:solidFill>
            </a:endParaRPr>
          </a:p>
        </p:txBody>
      </p:sp>
    </p:spTree>
    <p:extLst>
      <p:ext uri="{BB962C8B-B14F-4D97-AF65-F5344CB8AC3E}">
        <p14:creationId xmlns:p14="http://schemas.microsoft.com/office/powerpoint/2010/main" val="1376170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Evidence Prior to Church Councils</a:t>
            </a:r>
          </a:p>
          <a:p>
            <a:pPr>
              <a:buClr>
                <a:schemeClr val="bg1"/>
              </a:buClr>
            </a:pPr>
            <a:r>
              <a:rPr lang="en-US" sz="3600" b="1" dirty="0">
                <a:solidFill>
                  <a:schemeClr val="bg1"/>
                </a:solidFill>
              </a:rPr>
              <a:t>“The Gospel” </a:t>
            </a:r>
            <a:r>
              <a:rPr lang="en-US" sz="3600" dirty="0">
                <a:solidFill>
                  <a:schemeClr val="bg1"/>
                </a:solidFill>
              </a:rPr>
              <a:t>– shortly after the gospel of John (AD 90) the four gospels were compiled in single volume and circulated.</a:t>
            </a:r>
          </a:p>
          <a:p>
            <a:pPr>
              <a:buClr>
                <a:schemeClr val="bg1"/>
              </a:buClr>
            </a:pPr>
            <a:r>
              <a:rPr lang="en-US" sz="3600" b="1" dirty="0">
                <a:solidFill>
                  <a:schemeClr val="bg1"/>
                </a:solidFill>
              </a:rPr>
              <a:t>“The Apostle”</a:t>
            </a:r>
            <a:r>
              <a:rPr lang="en-US" sz="3600" dirty="0">
                <a:solidFill>
                  <a:schemeClr val="bg1"/>
                </a:solidFill>
              </a:rPr>
              <a:t> – in similar time and fashion the 13 epistles of Paul were compiled and circulated.</a:t>
            </a:r>
          </a:p>
          <a:p>
            <a:pPr>
              <a:buClr>
                <a:schemeClr val="bg1"/>
              </a:buClr>
            </a:pPr>
            <a:r>
              <a:rPr lang="en-US" sz="3600" b="1" dirty="0">
                <a:solidFill>
                  <a:schemeClr val="bg1"/>
                </a:solidFill>
              </a:rPr>
              <a:t>The other epistles </a:t>
            </a:r>
            <a:r>
              <a:rPr lang="en-US" sz="3600" dirty="0">
                <a:solidFill>
                  <a:schemeClr val="bg1"/>
                </a:solidFill>
              </a:rPr>
              <a:t>– letters of other apostles and “apostolic men,” including “Revelation” recognized to bear divine authority.</a:t>
            </a:r>
          </a:p>
        </p:txBody>
      </p:sp>
    </p:spTree>
    <p:extLst>
      <p:ext uri="{BB962C8B-B14F-4D97-AF65-F5344CB8AC3E}">
        <p14:creationId xmlns:p14="http://schemas.microsoft.com/office/powerpoint/2010/main" val="3258307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buClr>
                <a:schemeClr val="bg1"/>
              </a:buClr>
            </a:pPr>
            <a:r>
              <a:rPr lang="en-US" sz="3600" b="1" dirty="0" err="1">
                <a:solidFill>
                  <a:schemeClr val="bg1"/>
                </a:solidFill>
              </a:rPr>
              <a:t>Marcion</a:t>
            </a:r>
            <a:r>
              <a:rPr lang="en-US" sz="3600" b="1" dirty="0">
                <a:solidFill>
                  <a:schemeClr val="bg1"/>
                </a:solidFill>
              </a:rPr>
              <a:t> (fl. AD 140) </a:t>
            </a:r>
            <a:r>
              <a:rPr lang="en-US" sz="3600" dirty="0">
                <a:solidFill>
                  <a:schemeClr val="bg1"/>
                </a:solidFill>
              </a:rPr>
              <a:t>– earliest writer to suggest a formal list of books as authoritative.</a:t>
            </a:r>
          </a:p>
          <a:p>
            <a:pPr lvl="1">
              <a:buClr>
                <a:schemeClr val="bg1"/>
              </a:buClr>
            </a:pPr>
            <a:r>
              <a:rPr lang="en-US" sz="3600" dirty="0">
                <a:solidFill>
                  <a:schemeClr val="bg1"/>
                </a:solidFill>
              </a:rPr>
              <a:t>Heretic – believed the OT was to be completely rejected.</a:t>
            </a:r>
          </a:p>
          <a:p>
            <a:pPr lvl="2">
              <a:buClr>
                <a:schemeClr val="bg1"/>
              </a:buClr>
            </a:pPr>
            <a:r>
              <a:rPr lang="en-US" sz="3600" dirty="0">
                <a:solidFill>
                  <a:schemeClr val="bg1"/>
                </a:solidFill>
              </a:rPr>
              <a:t>Accepted Paul as the sole faithful apostle.</a:t>
            </a:r>
          </a:p>
          <a:p>
            <a:pPr lvl="1">
              <a:buClr>
                <a:schemeClr val="bg1"/>
              </a:buClr>
            </a:pPr>
            <a:r>
              <a:rPr lang="en-US" sz="3600" dirty="0">
                <a:solidFill>
                  <a:schemeClr val="bg1"/>
                </a:solidFill>
              </a:rPr>
              <a:t>His list – expurgated edition of Luke, 10 Pauline epistles (excluding Timothy and Titus)</a:t>
            </a:r>
          </a:p>
        </p:txBody>
      </p:sp>
    </p:spTree>
    <p:extLst>
      <p:ext uri="{BB962C8B-B14F-4D97-AF65-F5344CB8AC3E}">
        <p14:creationId xmlns:p14="http://schemas.microsoft.com/office/powerpoint/2010/main" val="201461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fontScale="92500" lnSpcReduction="20000"/>
          </a:bodyPr>
          <a:lstStyle/>
          <a:p>
            <a:pPr marL="0" indent="0">
              <a:buNone/>
            </a:pPr>
            <a:r>
              <a:rPr lang="en-US" sz="4300" b="1" dirty="0">
                <a:solidFill>
                  <a:schemeClr val="bg1"/>
                </a:solidFill>
              </a:rPr>
              <a:t>Evidence Prior to Church Councils</a:t>
            </a:r>
          </a:p>
          <a:p>
            <a:pPr>
              <a:buClr>
                <a:schemeClr val="bg1"/>
              </a:buClr>
            </a:pPr>
            <a:r>
              <a:rPr lang="en-US" sz="3900" b="1" dirty="0">
                <a:solidFill>
                  <a:schemeClr val="bg1"/>
                </a:solidFill>
              </a:rPr>
              <a:t>Irenaeus (fl. AD 180) </a:t>
            </a:r>
            <a:r>
              <a:rPr lang="en-US" sz="3900" dirty="0">
                <a:solidFill>
                  <a:schemeClr val="bg1"/>
                </a:solidFill>
              </a:rPr>
              <a:t>– fourfold Gospel, Acts, Romans,       1 and 2 Corinthians, Galatians, Ephesians, Philippians, Colossians, 1 and 2 Thessalonians, 1 and 2 Timothy, Titus, 1 Peter, 1 John, and Revelation.</a:t>
            </a:r>
          </a:p>
          <a:p>
            <a:pPr>
              <a:buClr>
                <a:schemeClr val="bg1"/>
              </a:buClr>
            </a:pPr>
            <a:r>
              <a:rPr lang="en-US" sz="3900" b="1" dirty="0">
                <a:solidFill>
                  <a:schemeClr val="bg1"/>
                </a:solidFill>
              </a:rPr>
              <a:t>Muratorian fragment (no later than AD 170)</a:t>
            </a:r>
            <a:r>
              <a:rPr lang="en-US" sz="3900" dirty="0">
                <a:solidFill>
                  <a:schemeClr val="bg1"/>
                </a:solidFill>
              </a:rPr>
              <a:t> – Mentions Luke as “third gospel” (implying Matthew and Mark), John, Acts, Romans, 1 and 2 Corinthians, Galatians, Ephesians, Philippians, Colossians, 1 and 2 Thessalonians, 1 and 2 Timothy, Titus, Philemon, Jude, 1 and 2 John, Revelation. </a:t>
            </a:r>
          </a:p>
        </p:txBody>
      </p:sp>
    </p:spTree>
    <p:extLst>
      <p:ext uri="{BB962C8B-B14F-4D97-AF65-F5344CB8AC3E}">
        <p14:creationId xmlns:p14="http://schemas.microsoft.com/office/powerpoint/2010/main" val="31594799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34" end="243"/>
                                            </p:txEl>
                                          </p:spTgt>
                                        </p:tgtEl>
                                        <p:attrNameLst>
                                          <p:attrName>style.visibility</p:attrName>
                                        </p:attrNameLst>
                                      </p:cBhvr>
                                      <p:to>
                                        <p:strVal val="visible"/>
                                      </p:to>
                                    </p:set>
                                    <p:animEffect transition="in" filter="fade">
                                      <p:cBhvr>
                                        <p:cTn id="7" dur="1000"/>
                                        <p:tgtEl>
                                          <p:spTgt spid="3">
                                            <p:txEl>
                                              <p:charRg st="34" end="243"/>
                                            </p:txEl>
                                          </p:spTgt>
                                        </p:tgtEl>
                                      </p:cBhvr>
                                    </p:animEffect>
                                    <p:anim calcmode="lin" valueType="num">
                                      <p:cBhvr>
                                        <p:cTn id="8" dur="1000" fill="hold"/>
                                        <p:tgtEl>
                                          <p:spTgt spid="3">
                                            <p:txEl>
                                              <p:charRg st="34" end="243"/>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34" end="24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243" end="527"/>
                                            </p:txEl>
                                          </p:spTgt>
                                        </p:tgtEl>
                                        <p:attrNameLst>
                                          <p:attrName>style.visibility</p:attrName>
                                        </p:attrNameLst>
                                      </p:cBhvr>
                                      <p:to>
                                        <p:strVal val="visible"/>
                                      </p:to>
                                    </p:set>
                                    <p:animEffect transition="in" filter="fade">
                                      <p:cBhvr>
                                        <p:cTn id="14" dur="1000"/>
                                        <p:tgtEl>
                                          <p:spTgt spid="3">
                                            <p:txEl>
                                              <p:charRg st="243" end="527"/>
                                            </p:txEl>
                                          </p:spTgt>
                                        </p:tgtEl>
                                      </p:cBhvr>
                                    </p:animEffect>
                                    <p:anim calcmode="lin" valueType="num">
                                      <p:cBhvr>
                                        <p:cTn id="15" dur="1000" fill="hold"/>
                                        <p:tgtEl>
                                          <p:spTgt spid="3">
                                            <p:txEl>
                                              <p:charRg st="243" end="52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243" end="52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buClr>
                <a:schemeClr val="bg1"/>
              </a:buClr>
            </a:pPr>
            <a:r>
              <a:rPr lang="en-US" sz="3600" b="1" dirty="0">
                <a:solidFill>
                  <a:schemeClr val="bg1"/>
                </a:solidFill>
              </a:rPr>
              <a:t>Tertullian (AD 160-240) </a:t>
            </a:r>
            <a:r>
              <a:rPr lang="en-US" sz="3600" dirty="0">
                <a:solidFill>
                  <a:schemeClr val="bg1"/>
                </a:solidFill>
              </a:rPr>
              <a:t>– writings contain statements concerning the 4 gospels, Paul’s epistles (13) and all other books EXCEPT 2 Peter, James, 2 and 3 John.</a:t>
            </a:r>
          </a:p>
          <a:p>
            <a:pPr>
              <a:buClr>
                <a:schemeClr val="bg1"/>
              </a:buClr>
            </a:pPr>
            <a:r>
              <a:rPr lang="en-US" sz="3600" b="1" dirty="0">
                <a:solidFill>
                  <a:schemeClr val="bg1"/>
                </a:solidFill>
              </a:rPr>
              <a:t>Clement of Alexandria (AD 165-220) </a:t>
            </a:r>
            <a:r>
              <a:rPr lang="en-US" sz="3600" dirty="0">
                <a:solidFill>
                  <a:schemeClr val="bg1"/>
                </a:solidFill>
              </a:rPr>
              <a:t>– “we find in his extant writings that he names and quotes from every book in the New Testament except Philemon, James, 2 Peter and 3 John.” </a:t>
            </a:r>
            <a:r>
              <a:rPr lang="en-US" sz="2000" dirty="0">
                <a:solidFill>
                  <a:schemeClr val="bg1"/>
                </a:solidFill>
              </a:rPr>
              <a:t>(McGarvey, J.W., </a:t>
            </a:r>
            <a:r>
              <a:rPr lang="en-US" sz="2000" i="1" dirty="0">
                <a:solidFill>
                  <a:schemeClr val="bg1"/>
                </a:solidFill>
              </a:rPr>
              <a:t>Evidences of Christianity</a:t>
            </a:r>
            <a:r>
              <a:rPr lang="en-US" sz="2000" dirty="0">
                <a:solidFill>
                  <a:schemeClr val="bg1"/>
                </a:solidFill>
              </a:rPr>
              <a:t>, 61) </a:t>
            </a:r>
            <a:endParaRPr lang="en-US" sz="7200" dirty="0">
              <a:solidFill>
                <a:schemeClr val="bg1"/>
              </a:solidFill>
            </a:endParaRPr>
          </a:p>
        </p:txBody>
      </p:sp>
    </p:spTree>
    <p:extLst>
      <p:ext uri="{BB962C8B-B14F-4D97-AF65-F5344CB8AC3E}">
        <p14:creationId xmlns:p14="http://schemas.microsoft.com/office/powerpoint/2010/main" val="103409293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34" end="192"/>
                                            </p:txEl>
                                          </p:spTgt>
                                        </p:tgtEl>
                                        <p:attrNameLst>
                                          <p:attrName>style.visibility</p:attrName>
                                        </p:attrNameLst>
                                      </p:cBhvr>
                                      <p:to>
                                        <p:strVal val="visible"/>
                                      </p:to>
                                    </p:set>
                                    <p:animEffect transition="in" filter="fade">
                                      <p:cBhvr>
                                        <p:cTn id="7" dur="1000"/>
                                        <p:tgtEl>
                                          <p:spTgt spid="3">
                                            <p:txEl>
                                              <p:charRg st="34" end="192"/>
                                            </p:txEl>
                                          </p:spTgt>
                                        </p:tgtEl>
                                      </p:cBhvr>
                                    </p:animEffect>
                                    <p:anim calcmode="lin" valueType="num">
                                      <p:cBhvr>
                                        <p:cTn id="8" dur="1000" fill="hold"/>
                                        <p:tgtEl>
                                          <p:spTgt spid="3">
                                            <p:txEl>
                                              <p:charRg st="34" end="192"/>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34" end="19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192" end="417"/>
                                            </p:txEl>
                                          </p:spTgt>
                                        </p:tgtEl>
                                        <p:attrNameLst>
                                          <p:attrName>style.visibility</p:attrName>
                                        </p:attrNameLst>
                                      </p:cBhvr>
                                      <p:to>
                                        <p:strVal val="visible"/>
                                      </p:to>
                                    </p:set>
                                    <p:animEffect transition="in" filter="fade">
                                      <p:cBhvr>
                                        <p:cTn id="14" dur="1000"/>
                                        <p:tgtEl>
                                          <p:spTgt spid="3">
                                            <p:txEl>
                                              <p:charRg st="192" end="417"/>
                                            </p:txEl>
                                          </p:spTgt>
                                        </p:tgtEl>
                                      </p:cBhvr>
                                    </p:animEffect>
                                    <p:anim calcmode="lin" valueType="num">
                                      <p:cBhvr>
                                        <p:cTn id="15" dur="1000" fill="hold"/>
                                        <p:tgtEl>
                                          <p:spTgt spid="3">
                                            <p:txEl>
                                              <p:charRg st="192" end="41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192" end="41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buClr>
                <a:schemeClr val="bg1"/>
              </a:buClr>
            </a:pPr>
            <a:r>
              <a:rPr lang="en-US" sz="3600" b="1" dirty="0">
                <a:solidFill>
                  <a:schemeClr val="bg1"/>
                </a:solidFill>
              </a:rPr>
              <a:t>Origen (AD 185-254) – </a:t>
            </a:r>
            <a:r>
              <a:rPr lang="en-US" sz="3600" dirty="0">
                <a:solidFill>
                  <a:schemeClr val="bg1"/>
                </a:solidFill>
              </a:rPr>
              <a:t>names all the New Testament books as we now have them in a homily on the book of Joshua.</a:t>
            </a:r>
          </a:p>
        </p:txBody>
      </p:sp>
    </p:spTree>
    <p:extLst>
      <p:ext uri="{BB962C8B-B14F-4D97-AF65-F5344CB8AC3E}">
        <p14:creationId xmlns:p14="http://schemas.microsoft.com/office/powerpoint/2010/main" val="19359316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34" end="145"/>
                                            </p:txEl>
                                          </p:spTgt>
                                        </p:tgtEl>
                                        <p:attrNameLst>
                                          <p:attrName>style.visibility</p:attrName>
                                        </p:attrNameLst>
                                      </p:cBhvr>
                                      <p:to>
                                        <p:strVal val="visible"/>
                                      </p:to>
                                    </p:set>
                                    <p:animEffect transition="in" filter="fade">
                                      <p:cBhvr>
                                        <p:cTn id="7" dur="1000"/>
                                        <p:tgtEl>
                                          <p:spTgt spid="3">
                                            <p:txEl>
                                              <p:charRg st="34" end="145"/>
                                            </p:txEl>
                                          </p:spTgt>
                                        </p:tgtEl>
                                      </p:cBhvr>
                                    </p:animEffect>
                                    <p:anim calcmode="lin" valueType="num">
                                      <p:cBhvr>
                                        <p:cTn id="8" dur="1000" fill="hold"/>
                                        <p:tgtEl>
                                          <p:spTgt spid="3">
                                            <p:txEl>
                                              <p:charRg st="34" end="145"/>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34" end="14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243898670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325677"/>
            <a:ext cx="11353800" cy="6184117"/>
          </a:xfrm>
        </p:spPr>
        <p:txBody>
          <a:bodyPr>
            <a:normAutofit fontScale="92500" lnSpcReduction="20000"/>
          </a:bodyPr>
          <a:lstStyle/>
          <a:p>
            <a:pPr marL="0" indent="0" algn="just">
              <a:buNone/>
            </a:pPr>
            <a:r>
              <a:rPr lang="en-US" sz="3600" dirty="0">
                <a:solidFill>
                  <a:schemeClr val="bg1"/>
                </a:solidFill>
              </a:rPr>
              <a:t>After describing the fall of Jericho, when the trumpets were blown by the priests, he says: “So, too, our Lord, whose advent was typified by the son of Nun, when he came, sent his apostles, bearing well-wrought trumpets. Matthew first sounded the priestly trumpet in his Gospel. Mark also, Luke and John, each gave forth a strain on their priestly trumpets. Peter, moreover, sounded loudly on the two-fold trumpet of his Epistles; and so also James and Jude. Still the number is incomplete, and John gives forth the trumpet-sound in his Epistles and Apocalypse; and Luke, while describing the Acts of the Apostles. Lastly, however, came he who said, ‘I think that God hath set forth us Apostles last of all,’ and, thundering on the fourteen trumpets of his Epistles, threw down even to the ground the walls of Jericho, that is to say, all the instruments of idolatry and the doctrines of philosophers.”</a:t>
            </a:r>
          </a:p>
          <a:p>
            <a:pPr marL="0" indent="0" algn="r">
              <a:buNone/>
            </a:pPr>
            <a:r>
              <a:rPr lang="en-US" sz="2200" dirty="0">
                <a:solidFill>
                  <a:schemeClr val="bg1"/>
                </a:solidFill>
              </a:rPr>
              <a:t>(Homily on Joshua vii. 1, quoted and translated by Westcott, </a:t>
            </a:r>
            <a:r>
              <a:rPr lang="en-US" sz="2200" i="1" dirty="0">
                <a:solidFill>
                  <a:schemeClr val="bg1"/>
                </a:solidFill>
              </a:rPr>
              <a:t>Canon of New Testament</a:t>
            </a:r>
            <a:r>
              <a:rPr lang="en-US" sz="2200" dirty="0">
                <a:solidFill>
                  <a:schemeClr val="bg1"/>
                </a:solidFill>
              </a:rPr>
              <a:t>, 358)</a:t>
            </a:r>
          </a:p>
          <a:p>
            <a:pPr marL="0" indent="0" algn="r">
              <a:buNone/>
            </a:pPr>
            <a:r>
              <a:rPr lang="en-US" sz="2200" dirty="0">
                <a:solidFill>
                  <a:schemeClr val="bg1"/>
                </a:solidFill>
              </a:rPr>
              <a:t>(McGarvey, J.W., </a:t>
            </a:r>
            <a:r>
              <a:rPr lang="en-US" sz="2200" i="1" dirty="0">
                <a:solidFill>
                  <a:schemeClr val="bg1"/>
                </a:solidFill>
              </a:rPr>
              <a:t>Evidences of Christianity</a:t>
            </a:r>
            <a:r>
              <a:rPr lang="en-US" sz="2200" dirty="0">
                <a:solidFill>
                  <a:schemeClr val="bg1"/>
                </a:solidFill>
              </a:rPr>
              <a:t>, 57) </a:t>
            </a:r>
            <a:endParaRPr lang="en-US" sz="3600" dirty="0">
              <a:solidFill>
                <a:schemeClr val="bg1"/>
              </a:solidFill>
            </a:endParaRPr>
          </a:p>
        </p:txBody>
      </p:sp>
    </p:spTree>
    <p:extLst>
      <p:ext uri="{BB962C8B-B14F-4D97-AF65-F5344CB8AC3E}">
        <p14:creationId xmlns:p14="http://schemas.microsoft.com/office/powerpoint/2010/main" val="33793529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lgn="just">
              <a:buClr>
                <a:schemeClr val="bg1"/>
              </a:buClr>
            </a:pPr>
            <a:r>
              <a:rPr lang="en-US" sz="3600" b="1" dirty="0">
                <a:solidFill>
                  <a:schemeClr val="bg1"/>
                </a:solidFill>
              </a:rPr>
              <a:t>Eusebius (AD 270-340) </a:t>
            </a:r>
            <a:r>
              <a:rPr lang="en-US" sz="3600" dirty="0">
                <a:solidFill>
                  <a:schemeClr val="bg1"/>
                </a:solidFill>
              </a:rPr>
              <a:t>– “Eusebius, early in the fourth century, mentions all the books of the New Testament as generally acknowledged except James, Jude, 2 Peter, 2 and 3 John. These, he says, were still disputed by some Christians, but recognized by the majority.”</a:t>
            </a:r>
          </a:p>
          <a:p>
            <a:pPr marL="0" indent="0" algn="r">
              <a:buClr>
                <a:schemeClr val="bg1"/>
              </a:buClr>
              <a:buNone/>
            </a:pPr>
            <a:r>
              <a:rPr lang="en-US" sz="2000" dirty="0">
                <a:solidFill>
                  <a:schemeClr val="bg1"/>
                </a:solidFill>
              </a:rPr>
              <a:t>(Bruce, F.F., </a:t>
            </a:r>
            <a:r>
              <a:rPr lang="en-US" sz="2000" i="1" dirty="0">
                <a:solidFill>
                  <a:schemeClr val="bg1"/>
                </a:solidFill>
              </a:rPr>
              <a:t>Books and the Parchments</a:t>
            </a:r>
            <a:r>
              <a:rPr lang="en-US" sz="2000" dirty="0">
                <a:solidFill>
                  <a:schemeClr val="bg1"/>
                </a:solidFill>
              </a:rPr>
              <a:t>, e-book, Kingsley Books, 2017) </a:t>
            </a:r>
            <a:endParaRPr lang="en-US" sz="3600" dirty="0">
              <a:solidFill>
                <a:schemeClr val="bg1"/>
              </a:solidFill>
            </a:endParaRPr>
          </a:p>
        </p:txBody>
      </p:sp>
    </p:spTree>
    <p:extLst>
      <p:ext uri="{BB962C8B-B14F-4D97-AF65-F5344CB8AC3E}">
        <p14:creationId xmlns:p14="http://schemas.microsoft.com/office/powerpoint/2010/main" val="25663426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34" end="300"/>
                                            </p:txEl>
                                          </p:spTgt>
                                        </p:tgtEl>
                                        <p:attrNameLst>
                                          <p:attrName>style.visibility</p:attrName>
                                        </p:attrNameLst>
                                      </p:cBhvr>
                                      <p:to>
                                        <p:strVal val="visible"/>
                                      </p:to>
                                    </p:set>
                                    <p:animEffect transition="in" filter="fade">
                                      <p:cBhvr>
                                        <p:cTn id="7" dur="1000"/>
                                        <p:tgtEl>
                                          <p:spTgt spid="3">
                                            <p:txEl>
                                              <p:charRg st="34" end="300"/>
                                            </p:txEl>
                                          </p:spTgt>
                                        </p:tgtEl>
                                      </p:cBhvr>
                                    </p:animEffect>
                                    <p:anim calcmode="lin" valueType="num">
                                      <p:cBhvr>
                                        <p:cTn id="8" dur="1000" fill="hold"/>
                                        <p:tgtEl>
                                          <p:spTgt spid="3">
                                            <p:txEl>
                                              <p:charRg st="34" end="300"/>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34" end="30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charRg st="300" end="371"/>
                                            </p:txEl>
                                          </p:spTgt>
                                        </p:tgtEl>
                                        <p:attrNameLst>
                                          <p:attrName>style.visibility</p:attrName>
                                        </p:attrNameLst>
                                      </p:cBhvr>
                                      <p:to>
                                        <p:strVal val="visible"/>
                                      </p:to>
                                    </p:set>
                                    <p:animEffect transition="in" filter="fade">
                                      <p:cBhvr>
                                        <p:cTn id="12" dur="1000"/>
                                        <p:tgtEl>
                                          <p:spTgt spid="3">
                                            <p:txEl>
                                              <p:charRg st="300" end="371"/>
                                            </p:txEl>
                                          </p:spTgt>
                                        </p:tgtEl>
                                      </p:cBhvr>
                                    </p:animEffect>
                                    <p:anim calcmode="lin" valueType="num">
                                      <p:cBhvr>
                                        <p:cTn id="13" dur="1000" fill="hold"/>
                                        <p:tgtEl>
                                          <p:spTgt spid="3">
                                            <p:txEl>
                                              <p:charRg st="300" end="37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charRg st="300" end="37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Evidence Prior to Church Councils</a:t>
            </a:r>
          </a:p>
          <a:p>
            <a:pPr>
              <a:buClr>
                <a:schemeClr val="bg1"/>
              </a:buClr>
            </a:pPr>
            <a:r>
              <a:rPr lang="en-US" sz="3600" b="1" dirty="0">
                <a:solidFill>
                  <a:schemeClr val="bg1"/>
                </a:solidFill>
              </a:rPr>
              <a:t>Athanasius (AD 326-373)</a:t>
            </a:r>
            <a:r>
              <a:rPr lang="en-US" sz="3600" dirty="0">
                <a:solidFill>
                  <a:schemeClr val="bg1"/>
                </a:solidFill>
              </a:rPr>
              <a:t> – compiled a list of all 27 New Testament books. </a:t>
            </a:r>
          </a:p>
          <a:p>
            <a:pPr marL="685800" lvl="3" algn="just">
              <a:spcBef>
                <a:spcPts val="1000"/>
              </a:spcBef>
              <a:buClr>
                <a:schemeClr val="bg1"/>
              </a:buClr>
            </a:pPr>
            <a:r>
              <a:rPr lang="en-US" sz="2600" dirty="0">
                <a:solidFill>
                  <a:schemeClr val="bg1"/>
                </a:solidFill>
              </a:rPr>
              <a:t>“These are the fountains of salvation, that he who thirsts may be satisfied with the oracles contained in them: in these alone the doctrine of religion is taught: let no one add to them or take anything from them.”</a:t>
            </a:r>
          </a:p>
          <a:p>
            <a:pPr marL="0" lvl="2" indent="0" algn="r">
              <a:spcBef>
                <a:spcPts val="1000"/>
              </a:spcBef>
              <a:buClr>
                <a:schemeClr val="bg1"/>
              </a:buClr>
              <a:buNone/>
            </a:pPr>
            <a:r>
              <a:rPr lang="en-US" dirty="0">
                <a:solidFill>
                  <a:schemeClr val="bg1"/>
                </a:solidFill>
              </a:rPr>
              <a:t>(</a:t>
            </a:r>
            <a:r>
              <a:rPr lang="en-US" i="1" dirty="0">
                <a:solidFill>
                  <a:schemeClr val="bg1"/>
                </a:solidFill>
              </a:rPr>
              <a:t>Lardner’s Credibility</a:t>
            </a:r>
            <a:r>
              <a:rPr lang="en-US" dirty="0">
                <a:solidFill>
                  <a:schemeClr val="bg1"/>
                </a:solidFill>
              </a:rPr>
              <a:t>, iv., 282-284) (McGarvey, J.W., </a:t>
            </a:r>
            <a:r>
              <a:rPr lang="en-US" i="1" dirty="0">
                <a:solidFill>
                  <a:schemeClr val="bg1"/>
                </a:solidFill>
              </a:rPr>
              <a:t>Evidences of Christianity</a:t>
            </a:r>
            <a:r>
              <a:rPr lang="en-US" dirty="0">
                <a:solidFill>
                  <a:schemeClr val="bg1"/>
                </a:solidFill>
              </a:rPr>
              <a:t>, 53-54)</a:t>
            </a:r>
          </a:p>
          <a:p>
            <a:pPr marL="685800" lvl="3" algn="just">
              <a:spcBef>
                <a:spcPts val="1000"/>
              </a:spcBef>
              <a:buClr>
                <a:schemeClr val="bg1"/>
              </a:buClr>
            </a:pPr>
            <a:r>
              <a:rPr lang="en-US" sz="2600" dirty="0">
                <a:solidFill>
                  <a:schemeClr val="bg1"/>
                </a:solidFill>
              </a:rPr>
              <a:t>“It must not, however, be supposed that in this Easter letter Athanasius was imposing an alien opinion upon his churches. The letter rather presents a clarification of an established usage.”</a:t>
            </a:r>
          </a:p>
          <a:p>
            <a:pPr marL="0" lvl="2" indent="0" algn="r">
              <a:spcBef>
                <a:spcPts val="1000"/>
              </a:spcBef>
              <a:buClr>
                <a:schemeClr val="bg1"/>
              </a:buClr>
              <a:buNone/>
            </a:pPr>
            <a:r>
              <a:rPr lang="en-US" dirty="0">
                <a:solidFill>
                  <a:schemeClr val="bg1"/>
                </a:solidFill>
              </a:rPr>
              <a:t>(Guthrie, D., </a:t>
            </a:r>
            <a:r>
              <a:rPr lang="en-US" i="1" dirty="0">
                <a:solidFill>
                  <a:schemeClr val="bg1"/>
                </a:solidFill>
              </a:rPr>
              <a:t>The Canon of the New Testament</a:t>
            </a:r>
            <a:r>
              <a:rPr lang="en-US" dirty="0">
                <a:solidFill>
                  <a:schemeClr val="bg1"/>
                </a:solidFill>
              </a:rPr>
              <a:t>, The Zondervan Pictorial Encyclopedia of the Bible, 739) </a:t>
            </a:r>
          </a:p>
        </p:txBody>
      </p:sp>
    </p:spTree>
    <p:extLst>
      <p:ext uri="{BB962C8B-B14F-4D97-AF65-F5344CB8AC3E}">
        <p14:creationId xmlns:p14="http://schemas.microsoft.com/office/powerpoint/2010/main" val="665421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34" end="108"/>
                                            </p:txEl>
                                          </p:spTgt>
                                        </p:tgtEl>
                                        <p:attrNameLst>
                                          <p:attrName>style.visibility</p:attrName>
                                        </p:attrNameLst>
                                      </p:cBhvr>
                                      <p:to>
                                        <p:strVal val="visible"/>
                                      </p:to>
                                    </p:set>
                                    <p:animEffect transition="in" filter="fade">
                                      <p:cBhvr>
                                        <p:cTn id="7" dur="1000"/>
                                        <p:tgtEl>
                                          <p:spTgt spid="3">
                                            <p:txEl>
                                              <p:charRg st="34" end="108"/>
                                            </p:txEl>
                                          </p:spTgt>
                                        </p:tgtEl>
                                      </p:cBhvr>
                                    </p:animEffect>
                                    <p:anim calcmode="lin" valueType="num">
                                      <p:cBhvr>
                                        <p:cTn id="8" dur="1000" fill="hold"/>
                                        <p:tgtEl>
                                          <p:spTgt spid="3">
                                            <p:txEl>
                                              <p:charRg st="34" end="108"/>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34" end="108"/>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108" end="323"/>
                                            </p:txEl>
                                          </p:spTgt>
                                        </p:tgtEl>
                                        <p:attrNameLst>
                                          <p:attrName>style.visibility</p:attrName>
                                        </p:attrNameLst>
                                      </p:cBhvr>
                                      <p:to>
                                        <p:strVal val="visible"/>
                                      </p:to>
                                    </p:set>
                                    <p:animEffect transition="in" filter="fade">
                                      <p:cBhvr>
                                        <p:cTn id="14" dur="1000"/>
                                        <p:tgtEl>
                                          <p:spTgt spid="3">
                                            <p:txEl>
                                              <p:charRg st="108" end="323"/>
                                            </p:txEl>
                                          </p:spTgt>
                                        </p:tgtEl>
                                      </p:cBhvr>
                                    </p:animEffect>
                                    <p:anim calcmode="lin" valueType="num">
                                      <p:cBhvr>
                                        <p:cTn id="15" dur="1000" fill="hold"/>
                                        <p:tgtEl>
                                          <p:spTgt spid="3">
                                            <p:txEl>
                                              <p:charRg st="108" end="32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108" end="323"/>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charRg st="323" end="412"/>
                                            </p:txEl>
                                          </p:spTgt>
                                        </p:tgtEl>
                                        <p:attrNameLst>
                                          <p:attrName>style.visibility</p:attrName>
                                        </p:attrNameLst>
                                      </p:cBhvr>
                                      <p:to>
                                        <p:strVal val="visible"/>
                                      </p:to>
                                    </p:set>
                                    <p:animEffect transition="in" filter="fade">
                                      <p:cBhvr>
                                        <p:cTn id="19" dur="1000"/>
                                        <p:tgtEl>
                                          <p:spTgt spid="3">
                                            <p:txEl>
                                              <p:charRg st="323" end="412"/>
                                            </p:txEl>
                                          </p:spTgt>
                                        </p:tgtEl>
                                      </p:cBhvr>
                                    </p:animEffect>
                                    <p:anim calcmode="lin" valueType="num">
                                      <p:cBhvr>
                                        <p:cTn id="20" dur="1000" fill="hold"/>
                                        <p:tgtEl>
                                          <p:spTgt spid="3">
                                            <p:txEl>
                                              <p:charRg st="323" end="41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charRg st="323" end="41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charRg st="412" end="603"/>
                                            </p:txEl>
                                          </p:spTgt>
                                        </p:tgtEl>
                                        <p:attrNameLst>
                                          <p:attrName>style.visibility</p:attrName>
                                        </p:attrNameLst>
                                      </p:cBhvr>
                                      <p:to>
                                        <p:strVal val="visible"/>
                                      </p:to>
                                    </p:set>
                                    <p:animEffect transition="in" filter="fade">
                                      <p:cBhvr>
                                        <p:cTn id="26" dur="1000"/>
                                        <p:tgtEl>
                                          <p:spTgt spid="3">
                                            <p:txEl>
                                              <p:charRg st="412" end="603"/>
                                            </p:txEl>
                                          </p:spTgt>
                                        </p:tgtEl>
                                      </p:cBhvr>
                                    </p:animEffect>
                                    <p:anim calcmode="lin" valueType="num">
                                      <p:cBhvr>
                                        <p:cTn id="27" dur="1000" fill="hold"/>
                                        <p:tgtEl>
                                          <p:spTgt spid="3">
                                            <p:txEl>
                                              <p:charRg st="412" end="60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charRg st="412" end="603"/>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charRg st="603" end="706"/>
                                            </p:txEl>
                                          </p:spTgt>
                                        </p:tgtEl>
                                        <p:attrNameLst>
                                          <p:attrName>style.visibility</p:attrName>
                                        </p:attrNameLst>
                                      </p:cBhvr>
                                      <p:to>
                                        <p:strVal val="visible"/>
                                      </p:to>
                                    </p:set>
                                    <p:animEffect transition="in" filter="fade">
                                      <p:cBhvr>
                                        <p:cTn id="31" dur="1000"/>
                                        <p:tgtEl>
                                          <p:spTgt spid="3">
                                            <p:txEl>
                                              <p:charRg st="603" end="706"/>
                                            </p:txEl>
                                          </p:spTgt>
                                        </p:tgtEl>
                                      </p:cBhvr>
                                    </p:animEffect>
                                    <p:anim calcmode="lin" valueType="num">
                                      <p:cBhvr>
                                        <p:cTn id="32" dur="1000" fill="hold"/>
                                        <p:tgtEl>
                                          <p:spTgt spid="3">
                                            <p:txEl>
                                              <p:charRg st="603" end="706"/>
                                            </p:txEl>
                                          </p:spTgt>
                                        </p:tgtEl>
                                        <p:attrNameLst>
                                          <p:attrName>ppt_x</p:attrName>
                                        </p:attrNameLst>
                                      </p:cBhvr>
                                      <p:tavLst>
                                        <p:tav tm="0">
                                          <p:val>
                                            <p:strVal val="#ppt_x"/>
                                          </p:val>
                                        </p:tav>
                                        <p:tav tm="100000">
                                          <p:val>
                                            <p:strVal val="#ppt_x"/>
                                          </p:val>
                                        </p:tav>
                                      </p:tavLst>
                                    </p:anim>
                                    <p:anim calcmode="lin" valueType="num">
                                      <p:cBhvr>
                                        <p:cTn id="33" dur="1000" fill="hold"/>
                                        <p:tgtEl>
                                          <p:spTgt spid="3">
                                            <p:txEl>
                                              <p:charRg st="603" end="70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Evidence Prior to Church Councils</a:t>
            </a:r>
          </a:p>
          <a:p>
            <a:pPr algn="just">
              <a:buClr>
                <a:schemeClr val="bg1"/>
              </a:buClr>
            </a:pPr>
            <a:r>
              <a:rPr lang="en-US" sz="3600" dirty="0">
                <a:solidFill>
                  <a:schemeClr val="bg1"/>
                </a:solidFill>
              </a:rPr>
              <a:t>“Is it credible that all of these were deceived, or that they all, in widely separated parts of the world, conspired together to impose upon their fellow-men as apostolic, books which their fellow-men must have known to be of recent origin? If it is not, then the evidence from catalogues alone is credible proof that all of the New Testament books originated in the days of the Apostles.”</a:t>
            </a:r>
          </a:p>
          <a:p>
            <a:pPr marL="0" indent="0" algn="r">
              <a:buClr>
                <a:schemeClr val="bg1"/>
              </a:buClr>
              <a:buNone/>
            </a:pPr>
            <a:r>
              <a:rPr lang="en-US" sz="2000" dirty="0">
                <a:solidFill>
                  <a:schemeClr val="bg1"/>
                </a:solidFill>
              </a:rPr>
              <a:t>(McGarvey, J.W., </a:t>
            </a:r>
            <a:r>
              <a:rPr lang="en-US" sz="2000" i="1" dirty="0">
                <a:solidFill>
                  <a:schemeClr val="bg1"/>
                </a:solidFill>
              </a:rPr>
              <a:t>Evidences of Christianity</a:t>
            </a:r>
            <a:r>
              <a:rPr lang="en-US" sz="2000" dirty="0">
                <a:solidFill>
                  <a:schemeClr val="bg1"/>
                </a:solidFill>
              </a:rPr>
              <a:t>, 66)</a:t>
            </a:r>
            <a:endParaRPr lang="en-US" sz="3600" dirty="0">
              <a:solidFill>
                <a:schemeClr val="bg1"/>
              </a:solidFill>
            </a:endParaRPr>
          </a:p>
        </p:txBody>
      </p:sp>
    </p:spTree>
    <p:extLst>
      <p:ext uri="{BB962C8B-B14F-4D97-AF65-F5344CB8AC3E}">
        <p14:creationId xmlns:p14="http://schemas.microsoft.com/office/powerpoint/2010/main" val="353699683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34" end="424"/>
                                            </p:txEl>
                                          </p:spTgt>
                                        </p:tgtEl>
                                        <p:attrNameLst>
                                          <p:attrName>style.visibility</p:attrName>
                                        </p:attrNameLst>
                                      </p:cBhvr>
                                      <p:to>
                                        <p:strVal val="visible"/>
                                      </p:to>
                                    </p:set>
                                    <p:animEffect transition="in" filter="fade">
                                      <p:cBhvr>
                                        <p:cTn id="7" dur="1000"/>
                                        <p:tgtEl>
                                          <p:spTgt spid="3">
                                            <p:txEl>
                                              <p:charRg st="34" end="424"/>
                                            </p:txEl>
                                          </p:spTgt>
                                        </p:tgtEl>
                                      </p:cBhvr>
                                    </p:animEffect>
                                    <p:anim calcmode="lin" valueType="num">
                                      <p:cBhvr>
                                        <p:cTn id="8" dur="1000" fill="hold"/>
                                        <p:tgtEl>
                                          <p:spTgt spid="3">
                                            <p:txEl>
                                              <p:charRg st="34" end="424"/>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34" end="42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charRg st="424" end="472"/>
                                            </p:txEl>
                                          </p:spTgt>
                                        </p:tgtEl>
                                        <p:attrNameLst>
                                          <p:attrName>style.visibility</p:attrName>
                                        </p:attrNameLst>
                                      </p:cBhvr>
                                      <p:to>
                                        <p:strVal val="visible"/>
                                      </p:to>
                                    </p:set>
                                    <p:animEffect transition="in" filter="fade">
                                      <p:cBhvr>
                                        <p:cTn id="12" dur="1000"/>
                                        <p:tgtEl>
                                          <p:spTgt spid="3">
                                            <p:txEl>
                                              <p:charRg st="424" end="472"/>
                                            </p:txEl>
                                          </p:spTgt>
                                        </p:tgtEl>
                                      </p:cBhvr>
                                    </p:animEffect>
                                    <p:anim calcmode="lin" valueType="num">
                                      <p:cBhvr>
                                        <p:cTn id="13" dur="1000" fill="hold"/>
                                        <p:tgtEl>
                                          <p:spTgt spid="3">
                                            <p:txEl>
                                              <p:charRg st="424" end="47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charRg st="424" end="47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fontScale="92500" lnSpcReduction="20000"/>
          </a:bodyPr>
          <a:lstStyle/>
          <a:p>
            <a:pPr marL="0" indent="0">
              <a:buNone/>
            </a:pPr>
            <a:r>
              <a:rPr lang="en-US" sz="4300" b="1" dirty="0">
                <a:solidFill>
                  <a:schemeClr val="bg1"/>
                </a:solidFill>
              </a:rPr>
              <a:t>What did the church councils do?</a:t>
            </a:r>
          </a:p>
          <a:p>
            <a:pPr>
              <a:buClr>
                <a:schemeClr val="bg1"/>
              </a:buClr>
            </a:pPr>
            <a:r>
              <a:rPr lang="en-US" sz="3900" dirty="0">
                <a:solidFill>
                  <a:schemeClr val="bg1"/>
                </a:solidFill>
              </a:rPr>
              <a:t>African Synods – Hippo (AD 393) and Carthage (AD 397) – lists all 27 New Testament books. </a:t>
            </a:r>
          </a:p>
          <a:p>
            <a:pPr algn="just">
              <a:buClr>
                <a:schemeClr val="bg1"/>
              </a:buClr>
            </a:pPr>
            <a:r>
              <a:rPr lang="en-US" sz="3900" dirty="0">
                <a:solidFill>
                  <a:schemeClr val="bg1"/>
                </a:solidFill>
              </a:rPr>
              <a:t>“It did not happen, in fact, until nearly three centuries of church usage had virtually fixed the canon. In spite of the variety of churches, subjected as they were to different influences and each exercising independent judgment regarding the separate books, the area of common agreement was remarkable.”</a:t>
            </a:r>
          </a:p>
          <a:p>
            <a:pPr marL="0" indent="0" algn="r">
              <a:buClr>
                <a:schemeClr val="bg1"/>
              </a:buClr>
              <a:buNone/>
            </a:pPr>
            <a:r>
              <a:rPr lang="en-US" sz="2200" dirty="0">
                <a:solidFill>
                  <a:schemeClr val="bg1"/>
                </a:solidFill>
              </a:rPr>
              <a:t>(Guthrie, D., </a:t>
            </a:r>
            <a:r>
              <a:rPr lang="en-US" sz="2200" i="1" dirty="0">
                <a:solidFill>
                  <a:schemeClr val="bg1"/>
                </a:solidFill>
              </a:rPr>
              <a:t>The Canon of the New Testament</a:t>
            </a:r>
            <a:r>
              <a:rPr lang="en-US" sz="2200" dirty="0">
                <a:solidFill>
                  <a:schemeClr val="bg1"/>
                </a:solidFill>
              </a:rPr>
              <a:t>, The Zondervan Pictorial Encyclopedia of the Bible, 740) </a:t>
            </a:r>
          </a:p>
        </p:txBody>
      </p:sp>
    </p:spTree>
    <p:extLst>
      <p:ext uri="{BB962C8B-B14F-4D97-AF65-F5344CB8AC3E}">
        <p14:creationId xmlns:p14="http://schemas.microsoft.com/office/powerpoint/2010/main" val="3354500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1000"/>
                                        <p:tgtEl>
                                          <p:spTgt spid="3">
                                            <p:txEl>
                                              <p:pRg st="3" end="3"/>
                                            </p:txEl>
                                          </p:spTgt>
                                        </p:tgtEl>
                                      </p:cBhvr>
                                    </p:animEffect>
                                    <p:anim calcmode="lin" valueType="num">
                                      <p:cBhvr>
                                        <p:cTn id="2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fontScale="92500" lnSpcReduction="20000"/>
          </a:bodyPr>
          <a:lstStyle/>
          <a:p>
            <a:pPr marL="0" indent="0">
              <a:buNone/>
            </a:pPr>
            <a:r>
              <a:rPr lang="en-US" sz="4300" b="1" dirty="0">
                <a:solidFill>
                  <a:schemeClr val="bg1"/>
                </a:solidFill>
              </a:rPr>
              <a:t>What did the church councils do?</a:t>
            </a:r>
          </a:p>
          <a:p>
            <a:pPr>
              <a:buClr>
                <a:schemeClr val="bg1"/>
              </a:buClr>
            </a:pPr>
            <a:r>
              <a:rPr lang="en-US" sz="3900" dirty="0">
                <a:solidFill>
                  <a:schemeClr val="bg1"/>
                </a:solidFill>
              </a:rPr>
              <a:t>African Synods – Hippo (AD 393) and Carthage (AD 397) – lists all 27 New Testament books. </a:t>
            </a:r>
          </a:p>
          <a:p>
            <a:pPr algn="just">
              <a:buClr>
                <a:schemeClr val="bg1"/>
              </a:buClr>
            </a:pPr>
            <a:r>
              <a:rPr lang="en-US" sz="3900" dirty="0">
                <a:solidFill>
                  <a:schemeClr val="bg1"/>
                </a:solidFill>
              </a:rPr>
              <a:t>“What is particularly important to notice is that the New Testament canon was not demarcated by the arbitrary decree of any Church Council…it did not confer upon [the books] any authority which they did not already possess, but simply recorded their previously established canonicity.”</a:t>
            </a:r>
          </a:p>
          <a:p>
            <a:pPr marL="0" indent="0" algn="r">
              <a:buClr>
                <a:schemeClr val="bg1"/>
              </a:buClr>
              <a:buNone/>
            </a:pPr>
            <a:r>
              <a:rPr lang="en-US" sz="2200" dirty="0">
                <a:solidFill>
                  <a:schemeClr val="bg1"/>
                </a:solidFill>
              </a:rPr>
              <a:t>(Bruce, F.F., </a:t>
            </a:r>
            <a:r>
              <a:rPr lang="en-US" sz="2200" i="1" dirty="0">
                <a:solidFill>
                  <a:schemeClr val="bg1"/>
                </a:solidFill>
              </a:rPr>
              <a:t>Books and the Parchments</a:t>
            </a:r>
            <a:r>
              <a:rPr lang="en-US" sz="2200" dirty="0">
                <a:solidFill>
                  <a:schemeClr val="bg1"/>
                </a:solidFill>
              </a:rPr>
              <a:t>, e-book, Kingsley Books, 2017) </a:t>
            </a:r>
          </a:p>
        </p:txBody>
      </p:sp>
    </p:spTree>
    <p:extLst>
      <p:ext uri="{BB962C8B-B14F-4D97-AF65-F5344CB8AC3E}">
        <p14:creationId xmlns:p14="http://schemas.microsoft.com/office/powerpoint/2010/main" val="32575601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charRg st="124" end="410"/>
                                            </p:txEl>
                                          </p:spTgt>
                                        </p:tgtEl>
                                        <p:attrNameLst>
                                          <p:attrName>style.visibility</p:attrName>
                                        </p:attrNameLst>
                                      </p:cBhvr>
                                      <p:to>
                                        <p:strVal val="visible"/>
                                      </p:to>
                                    </p:set>
                                    <p:animEffect transition="in" filter="fade">
                                      <p:cBhvr>
                                        <p:cTn id="7" dur="1000"/>
                                        <p:tgtEl>
                                          <p:spTgt spid="3">
                                            <p:txEl>
                                              <p:charRg st="124" end="410"/>
                                            </p:txEl>
                                          </p:spTgt>
                                        </p:tgtEl>
                                      </p:cBhvr>
                                    </p:animEffect>
                                    <p:anim calcmode="lin" valueType="num">
                                      <p:cBhvr>
                                        <p:cTn id="8" dur="1000" fill="hold"/>
                                        <p:tgtEl>
                                          <p:spTgt spid="3">
                                            <p:txEl>
                                              <p:charRg st="124" end="410"/>
                                            </p:txEl>
                                          </p:spTgt>
                                        </p:tgtEl>
                                        <p:attrNameLst>
                                          <p:attrName>ppt_x</p:attrName>
                                        </p:attrNameLst>
                                      </p:cBhvr>
                                      <p:tavLst>
                                        <p:tav tm="0">
                                          <p:val>
                                            <p:strVal val="#ppt_x"/>
                                          </p:val>
                                        </p:tav>
                                        <p:tav tm="100000">
                                          <p:val>
                                            <p:strVal val="#ppt_x"/>
                                          </p:val>
                                        </p:tav>
                                      </p:tavLst>
                                    </p:anim>
                                    <p:anim calcmode="lin" valueType="num">
                                      <p:cBhvr>
                                        <p:cTn id="9" dur="1000" fill="hold"/>
                                        <p:tgtEl>
                                          <p:spTgt spid="3">
                                            <p:txEl>
                                              <p:charRg st="124" end="41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charRg st="410" end="481"/>
                                            </p:txEl>
                                          </p:spTgt>
                                        </p:tgtEl>
                                        <p:attrNameLst>
                                          <p:attrName>style.visibility</p:attrName>
                                        </p:attrNameLst>
                                      </p:cBhvr>
                                      <p:to>
                                        <p:strVal val="visible"/>
                                      </p:to>
                                    </p:set>
                                    <p:animEffect transition="in" filter="fade">
                                      <p:cBhvr>
                                        <p:cTn id="12" dur="1000"/>
                                        <p:tgtEl>
                                          <p:spTgt spid="3">
                                            <p:txEl>
                                              <p:charRg st="410" end="481"/>
                                            </p:txEl>
                                          </p:spTgt>
                                        </p:tgtEl>
                                      </p:cBhvr>
                                    </p:animEffect>
                                    <p:anim calcmode="lin" valueType="num">
                                      <p:cBhvr>
                                        <p:cTn id="13" dur="1000" fill="hold"/>
                                        <p:tgtEl>
                                          <p:spTgt spid="3">
                                            <p:txEl>
                                              <p:charRg st="410" end="48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charRg st="410" end="48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What about the apocryphal books?</a:t>
            </a:r>
          </a:p>
          <a:p>
            <a:pPr>
              <a:buClr>
                <a:schemeClr val="bg1"/>
              </a:buClr>
            </a:pPr>
            <a:r>
              <a:rPr lang="en-US" sz="3600" dirty="0">
                <a:solidFill>
                  <a:schemeClr val="bg1"/>
                </a:solidFill>
              </a:rPr>
              <a:t>The apocryphal books are those that failed in marks of inspiration, whose character was vastly different than that of inspired books.</a:t>
            </a:r>
          </a:p>
          <a:p>
            <a:pPr>
              <a:buClr>
                <a:schemeClr val="bg1"/>
              </a:buClr>
            </a:pPr>
            <a:r>
              <a:rPr lang="en-US" sz="3600" b="1" dirty="0">
                <a:solidFill>
                  <a:schemeClr val="bg1"/>
                </a:solidFill>
              </a:rPr>
              <a:t>Apocryphal</a:t>
            </a:r>
            <a:r>
              <a:rPr lang="en-US" sz="3600" dirty="0">
                <a:solidFill>
                  <a:schemeClr val="bg1"/>
                </a:solidFill>
              </a:rPr>
              <a:t> – of doubtful authenticity, although widely circulated as being true. (New Oxford American Dictionary)</a:t>
            </a:r>
          </a:p>
          <a:p>
            <a:pPr marL="0" indent="0">
              <a:buClr>
                <a:schemeClr val="bg1"/>
              </a:buClr>
              <a:buNone/>
            </a:pPr>
            <a:endParaRPr lang="en-US" sz="2200" dirty="0">
              <a:solidFill>
                <a:schemeClr val="bg1"/>
              </a:solidFill>
            </a:endParaRPr>
          </a:p>
        </p:txBody>
      </p:sp>
    </p:spTree>
    <p:extLst>
      <p:ext uri="{BB962C8B-B14F-4D97-AF65-F5344CB8AC3E}">
        <p14:creationId xmlns:p14="http://schemas.microsoft.com/office/powerpoint/2010/main" val="41149801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What about the apocryphal books?</a:t>
            </a:r>
          </a:p>
          <a:p>
            <a:pPr algn="just">
              <a:buClr>
                <a:schemeClr val="bg1"/>
              </a:buClr>
            </a:pPr>
            <a:r>
              <a:rPr lang="en-US" sz="3600" dirty="0">
                <a:solidFill>
                  <a:schemeClr val="bg1"/>
                </a:solidFill>
              </a:rPr>
              <a:t>“Apocryphal works…were composed in the first four centuries, in the interest of heresies or for the satisfaction of idle curiosity, and sent forth under the name of an apostle or other eminent person. These apocrypha…were merely designed either to fill chasms in the history of Jesus and the apostles by fictitious stories, or to glorify Christianity by </a:t>
            </a:r>
            <a:r>
              <a:rPr lang="en-US" sz="3600" dirty="0" err="1">
                <a:solidFill>
                  <a:schemeClr val="bg1"/>
                </a:solidFill>
              </a:rPr>
              <a:t>vaticinia</a:t>
            </a:r>
            <a:r>
              <a:rPr lang="en-US" sz="3600" dirty="0">
                <a:solidFill>
                  <a:schemeClr val="bg1"/>
                </a:solidFill>
              </a:rPr>
              <a:t> post </a:t>
            </a:r>
            <a:r>
              <a:rPr lang="en-US" sz="3600" dirty="0" err="1">
                <a:solidFill>
                  <a:schemeClr val="bg1"/>
                </a:solidFill>
              </a:rPr>
              <a:t>eventum</a:t>
            </a:r>
            <a:r>
              <a:rPr lang="en-US" sz="3600" dirty="0">
                <a:solidFill>
                  <a:schemeClr val="bg1"/>
                </a:solidFill>
              </a:rPr>
              <a:t>, in the way of pious fraud at that time freely allowed.”</a:t>
            </a:r>
          </a:p>
          <a:p>
            <a:pPr marL="0" indent="0" algn="r">
              <a:buClr>
                <a:schemeClr val="bg1"/>
              </a:buClr>
              <a:buNone/>
            </a:pPr>
            <a:r>
              <a:rPr lang="en-US" sz="2000" dirty="0">
                <a:solidFill>
                  <a:schemeClr val="bg1"/>
                </a:solidFill>
              </a:rPr>
              <a:t>(Schaff, Philip, </a:t>
            </a:r>
            <a:r>
              <a:rPr lang="en-US" sz="2000" i="1" dirty="0">
                <a:solidFill>
                  <a:schemeClr val="bg1"/>
                </a:solidFill>
              </a:rPr>
              <a:t>History of the Christian Church (8 Vols.)</a:t>
            </a:r>
            <a:r>
              <a:rPr lang="en-US" sz="2000" dirty="0">
                <a:solidFill>
                  <a:schemeClr val="bg1"/>
                </a:solidFill>
              </a:rPr>
              <a:t>, e-book, Olive Tree, 2017)</a:t>
            </a:r>
            <a:endParaRPr lang="en-US" sz="3600" dirty="0">
              <a:solidFill>
                <a:schemeClr val="bg1"/>
              </a:solidFill>
            </a:endParaRPr>
          </a:p>
        </p:txBody>
      </p:sp>
    </p:spTree>
    <p:extLst>
      <p:ext uri="{BB962C8B-B14F-4D97-AF65-F5344CB8AC3E}">
        <p14:creationId xmlns:p14="http://schemas.microsoft.com/office/powerpoint/2010/main" val="3305838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hand holding a book&#10;&#10;Description automatically generated with medium confidence">
            <a:extLst>
              <a:ext uri="{FF2B5EF4-FFF2-40B4-BE49-F238E27FC236}">
                <a16:creationId xmlns:a16="http://schemas.microsoft.com/office/drawing/2014/main" id="{826A9C4C-61B6-5F36-F1C4-707381F47B8D}"/>
              </a:ext>
            </a:extLst>
          </p:cNvPr>
          <p:cNvPicPr>
            <a:picLocks noChangeAspect="1"/>
          </p:cNvPicPr>
          <p:nvPr/>
        </p:nvPicPr>
        <p:blipFill rotWithShape="1">
          <a:blip r:embed="rId2"/>
          <a:srcRect l="18119" t="26951" r="19018"/>
          <a:stretch/>
        </p:blipFill>
        <p:spPr>
          <a:xfrm>
            <a:off x="-682171" y="2830285"/>
            <a:ext cx="5399314" cy="4279995"/>
          </a:xfrm>
          <a:prstGeom prst="rect">
            <a:avLst/>
          </a:prstGeom>
        </p:spPr>
      </p:pic>
      <p:pic>
        <p:nvPicPr>
          <p:cNvPr id="3" name="Picture 2" descr="A blue text on a black background&#10;&#10;Description automatically generated with low confidence">
            <a:extLst>
              <a:ext uri="{FF2B5EF4-FFF2-40B4-BE49-F238E27FC236}">
                <a16:creationId xmlns:a16="http://schemas.microsoft.com/office/drawing/2014/main" id="{8374E610-5AC0-2E73-89CA-2F33C998F7AE}"/>
              </a:ext>
            </a:extLst>
          </p:cNvPr>
          <p:cNvPicPr>
            <a:picLocks noChangeAspect="1"/>
          </p:cNvPicPr>
          <p:nvPr/>
        </p:nvPicPr>
        <p:blipFill>
          <a:blip r:embed="rId3"/>
          <a:stretch>
            <a:fillRect/>
          </a:stretch>
        </p:blipFill>
        <p:spPr>
          <a:xfrm>
            <a:off x="1365545" y="2061817"/>
            <a:ext cx="9460908" cy="2734366"/>
          </a:xfrm>
          <a:prstGeom prst="rect">
            <a:avLst/>
          </a:prstGeom>
        </p:spPr>
      </p:pic>
      <p:pic>
        <p:nvPicPr>
          <p:cNvPr id="6" name="Picture 5" descr="A black background with white text&#10;&#10;Description automatically generated with low confidence">
            <a:extLst>
              <a:ext uri="{FF2B5EF4-FFF2-40B4-BE49-F238E27FC236}">
                <a16:creationId xmlns:a16="http://schemas.microsoft.com/office/drawing/2014/main" id="{3C9AD492-E223-59BF-2873-7A51BFF0F766}"/>
              </a:ext>
            </a:extLst>
          </p:cNvPr>
          <p:cNvPicPr>
            <a:picLocks noChangeAspect="1"/>
          </p:cNvPicPr>
          <p:nvPr/>
        </p:nvPicPr>
        <p:blipFill>
          <a:blip r:embed="rId4"/>
          <a:stretch>
            <a:fillRect/>
          </a:stretch>
        </p:blipFill>
        <p:spPr>
          <a:xfrm>
            <a:off x="1848875" y="4337611"/>
            <a:ext cx="10302071" cy="1356256"/>
          </a:xfrm>
          <a:prstGeom prst="rect">
            <a:avLst/>
          </a:prstGeom>
        </p:spPr>
      </p:pic>
    </p:spTree>
    <p:extLst>
      <p:ext uri="{BB962C8B-B14F-4D97-AF65-F5344CB8AC3E}">
        <p14:creationId xmlns:p14="http://schemas.microsoft.com/office/powerpoint/2010/main" val="19673066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What is the canon?</a:t>
            </a:r>
          </a:p>
          <a:p>
            <a:pPr>
              <a:buClr>
                <a:schemeClr val="bg1"/>
              </a:buClr>
            </a:pPr>
            <a:r>
              <a:rPr lang="en-US" sz="3600" dirty="0">
                <a:solidFill>
                  <a:srgbClr val="FFC000"/>
                </a:solidFill>
              </a:rPr>
              <a:t>Galatians 6:16 </a:t>
            </a:r>
            <a:r>
              <a:rPr lang="en-US" sz="3600" dirty="0">
                <a:solidFill>
                  <a:schemeClr val="bg1"/>
                </a:solidFill>
              </a:rPr>
              <a:t>– </a:t>
            </a:r>
            <a:r>
              <a:rPr lang="en-US" sz="3600" i="1" dirty="0">
                <a:solidFill>
                  <a:schemeClr val="bg1"/>
                </a:solidFill>
              </a:rPr>
              <a:t>“rule” </a:t>
            </a:r>
            <a:r>
              <a:rPr lang="en-US" sz="3600" dirty="0">
                <a:solidFill>
                  <a:schemeClr val="bg1"/>
                </a:solidFill>
              </a:rPr>
              <a:t>– </a:t>
            </a:r>
            <a:r>
              <a:rPr lang="en-US" sz="3600" i="1" dirty="0" err="1">
                <a:solidFill>
                  <a:schemeClr val="bg1"/>
                </a:solidFill>
              </a:rPr>
              <a:t>kanōn</a:t>
            </a:r>
            <a:r>
              <a:rPr lang="en-US" sz="3600" dirty="0">
                <a:solidFill>
                  <a:schemeClr val="bg1"/>
                </a:solidFill>
              </a:rPr>
              <a:t> – from </a:t>
            </a:r>
            <a:r>
              <a:rPr lang="el-GR" sz="3600" dirty="0" err="1">
                <a:solidFill>
                  <a:schemeClr val="bg1"/>
                </a:solidFill>
              </a:rPr>
              <a:t>κάνη</a:t>
            </a:r>
            <a:r>
              <a:rPr lang="el-GR" sz="3600" dirty="0">
                <a:solidFill>
                  <a:schemeClr val="bg1"/>
                </a:solidFill>
              </a:rPr>
              <a:t> </a:t>
            </a:r>
            <a:r>
              <a:rPr lang="en-US" sz="3600" i="1" dirty="0" err="1">
                <a:solidFill>
                  <a:schemeClr val="bg1"/>
                </a:solidFill>
              </a:rPr>
              <a:t>kane</a:t>
            </a:r>
            <a:r>
              <a:rPr lang="en-US" sz="3600" i="1" dirty="0">
                <a:solidFill>
                  <a:schemeClr val="bg1"/>
                </a:solidFill>
              </a:rPr>
              <a:t>̄</a:t>
            </a:r>
            <a:r>
              <a:rPr lang="en-US" sz="3600" dirty="0">
                <a:solidFill>
                  <a:schemeClr val="bg1"/>
                </a:solidFill>
              </a:rPr>
              <a:t> (a straight reed, i.e. rod) (STRONG)</a:t>
            </a:r>
          </a:p>
          <a:p>
            <a:pPr lvl="1"/>
            <a:r>
              <a:rPr lang="en-US" sz="3600" dirty="0">
                <a:solidFill>
                  <a:schemeClr val="bg1"/>
                </a:solidFill>
              </a:rPr>
              <a:t>“(1) a rod or straight piece of rounded wood to which any thing is fastened to keep it straight…(1A1) a measuring rod, rule” (THAYER)</a:t>
            </a:r>
          </a:p>
          <a:p>
            <a:r>
              <a:rPr lang="en-US" sz="3600" dirty="0">
                <a:solidFill>
                  <a:schemeClr val="bg1"/>
                </a:solidFill>
              </a:rPr>
              <a:t>“figuratively, as a measure of assessment of a prescribed norm of action or duty standard, rule, principle” (Analytical Lexicon of the Greek New Testament)</a:t>
            </a:r>
          </a:p>
        </p:txBody>
      </p:sp>
    </p:spTree>
    <p:extLst>
      <p:ext uri="{BB962C8B-B14F-4D97-AF65-F5344CB8AC3E}">
        <p14:creationId xmlns:p14="http://schemas.microsoft.com/office/powerpoint/2010/main" val="3539958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charRg st="19" end="107"/>
                                            </p:txEl>
                                          </p:spTgt>
                                        </p:tgtEl>
                                        <p:attrNameLst>
                                          <p:attrName>style.visibility</p:attrName>
                                        </p:attrNameLst>
                                      </p:cBhvr>
                                      <p:to>
                                        <p:strVal val="visible"/>
                                      </p:to>
                                    </p:set>
                                    <p:animEffect transition="in" filter="fade">
                                      <p:cBhvr>
                                        <p:cTn id="14" dur="1000"/>
                                        <p:tgtEl>
                                          <p:spTgt spid="3">
                                            <p:txEl>
                                              <p:charRg st="19" end="107"/>
                                            </p:txEl>
                                          </p:spTgt>
                                        </p:tgtEl>
                                      </p:cBhvr>
                                    </p:animEffect>
                                    <p:anim calcmode="lin" valueType="num">
                                      <p:cBhvr>
                                        <p:cTn id="15" dur="1000" fill="hold"/>
                                        <p:tgtEl>
                                          <p:spTgt spid="3">
                                            <p:txEl>
                                              <p:charRg st="19" end="10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charRg st="19" end="107"/>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charRg st="107" end="241"/>
                                            </p:txEl>
                                          </p:spTgt>
                                        </p:tgtEl>
                                        <p:attrNameLst>
                                          <p:attrName>style.visibility</p:attrName>
                                        </p:attrNameLst>
                                      </p:cBhvr>
                                      <p:to>
                                        <p:strVal val="visible"/>
                                      </p:to>
                                    </p:set>
                                    <p:animEffect transition="in" filter="fade">
                                      <p:cBhvr>
                                        <p:cTn id="21" dur="1000"/>
                                        <p:tgtEl>
                                          <p:spTgt spid="3">
                                            <p:txEl>
                                              <p:charRg st="107" end="241"/>
                                            </p:txEl>
                                          </p:spTgt>
                                        </p:tgtEl>
                                      </p:cBhvr>
                                    </p:animEffect>
                                    <p:anim calcmode="lin" valueType="num">
                                      <p:cBhvr>
                                        <p:cTn id="22" dur="1000" fill="hold"/>
                                        <p:tgtEl>
                                          <p:spTgt spid="3">
                                            <p:txEl>
                                              <p:charRg st="107" end="24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charRg st="107" end="24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charRg st="241" end="397"/>
                                            </p:txEl>
                                          </p:spTgt>
                                        </p:tgtEl>
                                        <p:attrNameLst>
                                          <p:attrName>style.visibility</p:attrName>
                                        </p:attrNameLst>
                                      </p:cBhvr>
                                      <p:to>
                                        <p:strVal val="visible"/>
                                      </p:to>
                                    </p:set>
                                    <p:animEffect transition="in" filter="fade">
                                      <p:cBhvr>
                                        <p:cTn id="28" dur="1000"/>
                                        <p:tgtEl>
                                          <p:spTgt spid="3">
                                            <p:txEl>
                                              <p:charRg st="241" end="397"/>
                                            </p:txEl>
                                          </p:spTgt>
                                        </p:tgtEl>
                                      </p:cBhvr>
                                    </p:animEffect>
                                    <p:anim calcmode="lin" valueType="num">
                                      <p:cBhvr>
                                        <p:cTn id="29" dur="1000" fill="hold"/>
                                        <p:tgtEl>
                                          <p:spTgt spid="3">
                                            <p:txEl>
                                              <p:charRg st="241" end="39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charRg st="241" end="39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What is the canon?</a:t>
            </a:r>
          </a:p>
          <a:p>
            <a:pPr>
              <a:buClr>
                <a:schemeClr val="bg1"/>
              </a:buClr>
            </a:pPr>
            <a:r>
              <a:rPr lang="en-US" sz="3600" dirty="0">
                <a:solidFill>
                  <a:srgbClr val="FFC000"/>
                </a:solidFill>
              </a:rPr>
              <a:t>Galatians 6:16 </a:t>
            </a:r>
            <a:r>
              <a:rPr lang="en-US" sz="3600" dirty="0">
                <a:solidFill>
                  <a:schemeClr val="bg1"/>
                </a:solidFill>
              </a:rPr>
              <a:t>– </a:t>
            </a:r>
            <a:r>
              <a:rPr lang="en-US" sz="3600" i="1" dirty="0">
                <a:solidFill>
                  <a:schemeClr val="bg1"/>
                </a:solidFill>
              </a:rPr>
              <a:t>“rule” </a:t>
            </a:r>
            <a:r>
              <a:rPr lang="en-US" sz="3600" dirty="0">
                <a:solidFill>
                  <a:schemeClr val="bg1"/>
                </a:solidFill>
              </a:rPr>
              <a:t>– </a:t>
            </a:r>
            <a:r>
              <a:rPr lang="en-US" sz="3600" i="1" dirty="0" err="1">
                <a:solidFill>
                  <a:schemeClr val="bg1"/>
                </a:solidFill>
              </a:rPr>
              <a:t>kanōn</a:t>
            </a:r>
            <a:r>
              <a:rPr lang="en-US" sz="3600" dirty="0">
                <a:solidFill>
                  <a:schemeClr val="bg1"/>
                </a:solidFill>
              </a:rPr>
              <a:t> – from </a:t>
            </a:r>
            <a:r>
              <a:rPr lang="el-GR" sz="3600" dirty="0" err="1">
                <a:solidFill>
                  <a:schemeClr val="bg1"/>
                </a:solidFill>
              </a:rPr>
              <a:t>κάνη</a:t>
            </a:r>
            <a:r>
              <a:rPr lang="el-GR" sz="3600" dirty="0">
                <a:solidFill>
                  <a:schemeClr val="bg1"/>
                </a:solidFill>
              </a:rPr>
              <a:t> </a:t>
            </a:r>
            <a:r>
              <a:rPr lang="en-US" sz="3600" i="1" dirty="0" err="1">
                <a:solidFill>
                  <a:schemeClr val="bg1"/>
                </a:solidFill>
              </a:rPr>
              <a:t>kane</a:t>
            </a:r>
            <a:r>
              <a:rPr lang="en-US" sz="3600" i="1" dirty="0">
                <a:solidFill>
                  <a:schemeClr val="bg1"/>
                </a:solidFill>
              </a:rPr>
              <a:t>̄</a:t>
            </a:r>
            <a:r>
              <a:rPr lang="en-US" sz="3600" dirty="0">
                <a:solidFill>
                  <a:schemeClr val="bg1"/>
                </a:solidFill>
              </a:rPr>
              <a:t> (a straight reed, i.e. rod) (STRONG)</a:t>
            </a:r>
          </a:p>
          <a:p>
            <a:r>
              <a:rPr lang="en-US" sz="3600" dirty="0">
                <a:solidFill>
                  <a:schemeClr val="bg1"/>
                </a:solidFill>
              </a:rPr>
              <a:t>Was further used in reference to a list, or index.</a:t>
            </a:r>
            <a:endParaRPr lang="en-US" sz="3200" dirty="0">
              <a:solidFill>
                <a:schemeClr val="bg1"/>
              </a:solidFill>
            </a:endParaRPr>
          </a:p>
          <a:p>
            <a:pPr lvl="1"/>
            <a:r>
              <a:rPr lang="en-US" sz="3600" dirty="0">
                <a:solidFill>
                  <a:schemeClr val="bg1"/>
                </a:solidFill>
              </a:rPr>
              <a:t>The list of books representing the rule or standard of faith – inspired books of God – Holy Scripture.</a:t>
            </a:r>
          </a:p>
          <a:p>
            <a:pPr lvl="1"/>
            <a:r>
              <a:rPr lang="en-US" sz="3600" dirty="0">
                <a:solidFill>
                  <a:schemeClr val="bg1"/>
                </a:solidFill>
              </a:rPr>
              <a:t>The canonicity of a book is logically preceded by the authority of the book.</a:t>
            </a:r>
            <a:endParaRPr lang="en-US" sz="4000" dirty="0">
              <a:solidFill>
                <a:schemeClr val="bg1"/>
              </a:solidFill>
            </a:endParaRPr>
          </a:p>
        </p:txBody>
      </p:sp>
    </p:spTree>
    <p:extLst>
      <p:ext uri="{BB962C8B-B14F-4D97-AF65-F5344CB8AC3E}">
        <p14:creationId xmlns:p14="http://schemas.microsoft.com/office/powerpoint/2010/main" val="27143478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What is the canon?</a:t>
            </a:r>
          </a:p>
          <a:p>
            <a:pPr>
              <a:buClr>
                <a:schemeClr val="bg1"/>
              </a:buClr>
            </a:pPr>
            <a:r>
              <a:rPr lang="en-US" sz="3600" dirty="0">
                <a:solidFill>
                  <a:schemeClr val="bg1"/>
                </a:solidFill>
              </a:rPr>
              <a:t>The canonicity of a book is logically preceded by the authority of the book.</a:t>
            </a:r>
          </a:p>
          <a:p>
            <a:pPr>
              <a:buClr>
                <a:schemeClr val="bg1"/>
              </a:buClr>
            </a:pPr>
            <a:r>
              <a:rPr lang="en-US" sz="3600" dirty="0">
                <a:solidFill>
                  <a:schemeClr val="bg1"/>
                </a:solidFill>
              </a:rPr>
              <a:t>Verbal preaching preceded written epistles –                        </a:t>
            </a:r>
            <a:r>
              <a:rPr lang="en-US" sz="3600" dirty="0">
                <a:solidFill>
                  <a:srgbClr val="FFC000"/>
                </a:solidFill>
              </a:rPr>
              <a:t>2 Thessalonians 2:15; 1 Thessalonians 2:13</a:t>
            </a:r>
          </a:p>
          <a:p>
            <a:pPr>
              <a:buClr>
                <a:schemeClr val="bg1"/>
              </a:buClr>
            </a:pPr>
            <a:r>
              <a:rPr lang="en-US" sz="3600" dirty="0">
                <a:solidFill>
                  <a:schemeClr val="bg1"/>
                </a:solidFill>
              </a:rPr>
              <a:t>Disciples were to test for authority – </a:t>
            </a:r>
            <a:r>
              <a:rPr lang="en-US" sz="3600" dirty="0">
                <a:solidFill>
                  <a:srgbClr val="FFC000"/>
                </a:solidFill>
              </a:rPr>
              <a:t>1 John 4:1, 5-6;           1 Thessalonians 5:19-22</a:t>
            </a:r>
            <a:r>
              <a:rPr lang="en-US" sz="3600" dirty="0">
                <a:solidFill>
                  <a:schemeClr val="bg1"/>
                </a:solidFill>
              </a:rPr>
              <a:t> (</a:t>
            </a:r>
            <a:r>
              <a:rPr lang="en-US" sz="3600" dirty="0">
                <a:solidFill>
                  <a:srgbClr val="FFC000"/>
                </a:solidFill>
              </a:rPr>
              <a:t>Acts 17:11; 2 Timothy 3:15-16</a:t>
            </a:r>
            <a:r>
              <a:rPr lang="en-US" sz="3600" dirty="0">
                <a:solidFill>
                  <a:schemeClr val="bg1"/>
                </a:solidFill>
              </a:rPr>
              <a:t>)</a:t>
            </a:r>
          </a:p>
          <a:p>
            <a:pPr>
              <a:buClr>
                <a:schemeClr val="bg1"/>
              </a:buClr>
            </a:pPr>
            <a:endParaRPr lang="en-US" sz="4000" dirty="0">
              <a:solidFill>
                <a:schemeClr val="bg1"/>
              </a:solidFill>
            </a:endParaRPr>
          </a:p>
        </p:txBody>
      </p:sp>
    </p:spTree>
    <p:extLst>
      <p:ext uri="{BB962C8B-B14F-4D97-AF65-F5344CB8AC3E}">
        <p14:creationId xmlns:p14="http://schemas.microsoft.com/office/powerpoint/2010/main" val="27888973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fontScale="92500" lnSpcReduction="10000"/>
          </a:bodyPr>
          <a:lstStyle/>
          <a:p>
            <a:pPr marL="0" indent="0">
              <a:buNone/>
            </a:pPr>
            <a:r>
              <a:rPr lang="en-US" sz="4300" b="1" dirty="0">
                <a:solidFill>
                  <a:schemeClr val="bg1"/>
                </a:solidFill>
              </a:rPr>
              <a:t>What is the canon?</a:t>
            </a:r>
          </a:p>
          <a:p>
            <a:pPr>
              <a:buClr>
                <a:schemeClr val="bg1"/>
              </a:buClr>
            </a:pPr>
            <a:r>
              <a:rPr lang="en-US" sz="3900" dirty="0">
                <a:solidFill>
                  <a:schemeClr val="bg1"/>
                </a:solidFill>
              </a:rPr>
              <a:t>The canonicity of a book is logically preceded by the authority of the book.</a:t>
            </a:r>
          </a:p>
          <a:p>
            <a:pPr>
              <a:buClr>
                <a:schemeClr val="bg1"/>
              </a:buClr>
            </a:pPr>
            <a:r>
              <a:rPr lang="en-US" sz="3900" dirty="0">
                <a:solidFill>
                  <a:schemeClr val="bg1"/>
                </a:solidFill>
              </a:rPr>
              <a:t>Authority can and must be recognized – </a:t>
            </a:r>
            <a:r>
              <a:rPr lang="en-US" sz="3900" dirty="0">
                <a:solidFill>
                  <a:srgbClr val="FFC000"/>
                </a:solidFill>
              </a:rPr>
              <a:t>Luke 20:1-8; Ephesians 5:17; Matthew 7:7-8</a:t>
            </a:r>
          </a:p>
          <a:p>
            <a:pPr lvl="1">
              <a:buClr>
                <a:schemeClr val="bg1"/>
              </a:buClr>
            </a:pPr>
            <a:r>
              <a:rPr lang="en-US" sz="3900" dirty="0">
                <a:solidFill>
                  <a:schemeClr val="bg1"/>
                </a:solidFill>
              </a:rPr>
              <a:t>“The early Christians were not exceptionally intelligent people, but they did have the capacity to recognize divine authority when they saw it.” </a:t>
            </a:r>
            <a:r>
              <a:rPr lang="en-US" sz="2200" dirty="0">
                <a:solidFill>
                  <a:schemeClr val="bg1"/>
                </a:solidFill>
              </a:rPr>
              <a:t>(Bruce, F.F., </a:t>
            </a:r>
            <a:r>
              <a:rPr lang="en-US" sz="2200" i="1" dirty="0">
                <a:solidFill>
                  <a:schemeClr val="bg1"/>
                </a:solidFill>
              </a:rPr>
              <a:t>Books and the Parchments</a:t>
            </a:r>
            <a:r>
              <a:rPr lang="en-US" sz="2200" dirty="0">
                <a:solidFill>
                  <a:schemeClr val="bg1"/>
                </a:solidFill>
              </a:rPr>
              <a:t>, e-book, Kingsley Books, 2017) </a:t>
            </a:r>
            <a:endParaRPr lang="en-US" sz="3900" dirty="0">
              <a:solidFill>
                <a:schemeClr val="bg1"/>
              </a:solidFill>
            </a:endParaRPr>
          </a:p>
        </p:txBody>
      </p:sp>
    </p:spTree>
    <p:extLst>
      <p:ext uri="{BB962C8B-B14F-4D97-AF65-F5344CB8AC3E}">
        <p14:creationId xmlns:p14="http://schemas.microsoft.com/office/powerpoint/2010/main" val="31597459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Early Evidence Within the New Testament</a:t>
            </a:r>
          </a:p>
          <a:p>
            <a:pPr>
              <a:buClr>
                <a:schemeClr val="bg1"/>
              </a:buClr>
            </a:pPr>
            <a:r>
              <a:rPr lang="en-US" sz="3600" dirty="0">
                <a:solidFill>
                  <a:schemeClr val="bg1"/>
                </a:solidFill>
              </a:rPr>
              <a:t>The written word is God’s chosen method to save –               </a:t>
            </a:r>
            <a:r>
              <a:rPr lang="en-US" sz="3600" dirty="0">
                <a:solidFill>
                  <a:srgbClr val="FFC000"/>
                </a:solidFill>
              </a:rPr>
              <a:t>2 Timothy 3:15; John 20:30-31</a:t>
            </a:r>
          </a:p>
          <a:p>
            <a:pPr lvl="1">
              <a:buClr>
                <a:schemeClr val="bg1"/>
              </a:buClr>
            </a:pPr>
            <a:r>
              <a:rPr lang="en-US" sz="3600" dirty="0">
                <a:solidFill>
                  <a:schemeClr val="bg1"/>
                </a:solidFill>
              </a:rPr>
              <a:t>When such writing was understood to be inspired of God it carried weight and was shared and read among brethren as binding scripture.</a:t>
            </a:r>
          </a:p>
          <a:p>
            <a:pPr lvl="1">
              <a:buClr>
                <a:schemeClr val="bg1"/>
              </a:buClr>
            </a:pPr>
            <a:r>
              <a:rPr lang="en-US" sz="3600" dirty="0">
                <a:solidFill>
                  <a:schemeClr val="bg1"/>
                </a:solidFill>
              </a:rPr>
              <a:t>Example – </a:t>
            </a:r>
            <a:r>
              <a:rPr lang="en-US" sz="3600" dirty="0">
                <a:solidFill>
                  <a:srgbClr val="FFC000"/>
                </a:solidFill>
              </a:rPr>
              <a:t>Acts 15:23, 28-31; 16:4-5 </a:t>
            </a:r>
            <a:r>
              <a:rPr lang="en-US" sz="3600" dirty="0">
                <a:solidFill>
                  <a:schemeClr val="bg1"/>
                </a:solidFill>
              </a:rPr>
              <a:t>– decrees from Jerusalem council.</a:t>
            </a:r>
          </a:p>
        </p:txBody>
      </p:sp>
    </p:spTree>
    <p:extLst>
      <p:ext uri="{BB962C8B-B14F-4D97-AF65-F5344CB8AC3E}">
        <p14:creationId xmlns:p14="http://schemas.microsoft.com/office/powerpoint/2010/main" val="34339136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1000"/>
                                        <p:tgtEl>
                                          <p:spTgt spid="3">
                                            <p:txEl>
                                              <p:pRg st="2" end="2"/>
                                            </p:txEl>
                                          </p:spTgt>
                                        </p:tgtEl>
                                      </p:cBhvr>
                                    </p:animEffect>
                                    <p:anim calcmode="lin" valueType="num">
                                      <p:cBhvr>
                                        <p:cTn id="20"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fade">
                                      <p:cBhvr>
                                        <p:cTn id="26" dur="1000"/>
                                        <p:tgtEl>
                                          <p:spTgt spid="3">
                                            <p:txEl>
                                              <p:pRg st="3" end="3"/>
                                            </p:txEl>
                                          </p:spTgt>
                                        </p:tgtEl>
                                      </p:cBhvr>
                                    </p:animEffect>
                                    <p:anim calcmode="lin" valueType="num">
                                      <p:cBhvr>
                                        <p:cTn id="27"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a:bodyPr>
          <a:lstStyle/>
          <a:p>
            <a:pPr marL="0" indent="0">
              <a:buNone/>
            </a:pPr>
            <a:r>
              <a:rPr lang="en-US" sz="4000" b="1" dirty="0">
                <a:solidFill>
                  <a:schemeClr val="bg1"/>
                </a:solidFill>
              </a:rPr>
              <a:t>Early Evidence Within the New Testament</a:t>
            </a:r>
          </a:p>
          <a:p>
            <a:pPr>
              <a:buClr>
                <a:schemeClr val="bg1"/>
              </a:buClr>
            </a:pPr>
            <a:r>
              <a:rPr lang="en-US" sz="3600" dirty="0">
                <a:solidFill>
                  <a:schemeClr val="bg1"/>
                </a:solidFill>
              </a:rPr>
              <a:t>Paul wrote down the mystery – </a:t>
            </a:r>
            <a:r>
              <a:rPr lang="en-US" sz="3600" dirty="0">
                <a:solidFill>
                  <a:srgbClr val="FFC000"/>
                </a:solidFill>
              </a:rPr>
              <a:t>Ephesians 3:3-5</a:t>
            </a:r>
          </a:p>
          <a:p>
            <a:pPr lvl="1">
              <a:buClr>
                <a:schemeClr val="bg1"/>
              </a:buClr>
            </a:pPr>
            <a:r>
              <a:rPr lang="en-US" sz="3600" dirty="0">
                <a:solidFill>
                  <a:schemeClr val="bg1"/>
                </a:solidFill>
              </a:rPr>
              <a:t>(</a:t>
            </a:r>
            <a:r>
              <a:rPr lang="en-US" sz="3600" dirty="0">
                <a:solidFill>
                  <a:srgbClr val="FFC000"/>
                </a:solidFill>
              </a:rPr>
              <a:t>v. 5</a:t>
            </a:r>
            <a:r>
              <a:rPr lang="en-US" sz="3600" dirty="0">
                <a:solidFill>
                  <a:schemeClr val="bg1"/>
                </a:solidFill>
              </a:rPr>
              <a:t>) – made know through other apostles as well.</a:t>
            </a:r>
          </a:p>
        </p:txBody>
      </p:sp>
    </p:spTree>
    <p:extLst>
      <p:ext uri="{BB962C8B-B14F-4D97-AF65-F5344CB8AC3E}">
        <p14:creationId xmlns:p14="http://schemas.microsoft.com/office/powerpoint/2010/main" val="42385121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hite text on a black background&#10;&#10;Description automatically generated with medium confidence">
            <a:extLst>
              <a:ext uri="{FF2B5EF4-FFF2-40B4-BE49-F238E27FC236}">
                <a16:creationId xmlns:a16="http://schemas.microsoft.com/office/drawing/2014/main" id="{DA571549-DD6F-B8DA-B1BC-412AA29752F9}"/>
              </a:ext>
            </a:extLst>
          </p:cNvPr>
          <p:cNvPicPr>
            <a:picLocks noChangeAspect="1"/>
          </p:cNvPicPr>
          <p:nvPr/>
        </p:nvPicPr>
        <p:blipFill>
          <a:blip r:embed="rId2"/>
          <a:stretch>
            <a:fillRect/>
          </a:stretch>
        </p:blipFill>
        <p:spPr>
          <a:xfrm>
            <a:off x="82012" y="0"/>
            <a:ext cx="10167988" cy="2162627"/>
          </a:xfrm>
          <a:prstGeom prst="rect">
            <a:avLst/>
          </a:prstGeom>
        </p:spPr>
      </p:pic>
      <p:sp>
        <p:nvSpPr>
          <p:cNvPr id="3" name="Content Placeholder 2">
            <a:extLst>
              <a:ext uri="{FF2B5EF4-FFF2-40B4-BE49-F238E27FC236}">
                <a16:creationId xmlns:a16="http://schemas.microsoft.com/office/drawing/2014/main" id="{21C17DDF-0CB7-36C9-47E0-34E7DBAAE158}"/>
              </a:ext>
            </a:extLst>
          </p:cNvPr>
          <p:cNvSpPr>
            <a:spLocks noGrp="1"/>
          </p:cNvSpPr>
          <p:nvPr>
            <p:ph idx="1"/>
          </p:nvPr>
        </p:nvSpPr>
        <p:spPr>
          <a:xfrm>
            <a:off x="419100" y="1842544"/>
            <a:ext cx="11353800" cy="4667250"/>
          </a:xfrm>
        </p:spPr>
        <p:txBody>
          <a:bodyPr>
            <a:normAutofit lnSpcReduction="10000"/>
          </a:bodyPr>
          <a:lstStyle/>
          <a:p>
            <a:pPr marL="0" indent="0">
              <a:buNone/>
            </a:pPr>
            <a:r>
              <a:rPr lang="en-US" sz="4000" b="1" dirty="0">
                <a:solidFill>
                  <a:schemeClr val="bg1"/>
                </a:solidFill>
              </a:rPr>
              <a:t>Early Evidence Within the New Testament</a:t>
            </a:r>
          </a:p>
          <a:p>
            <a:pPr>
              <a:buClr>
                <a:schemeClr val="bg1"/>
              </a:buClr>
            </a:pPr>
            <a:r>
              <a:rPr lang="en-US" sz="3600" dirty="0">
                <a:solidFill>
                  <a:schemeClr val="bg1"/>
                </a:solidFill>
              </a:rPr>
              <a:t>Paul wrote the commandments of the Lord –                        </a:t>
            </a:r>
            <a:r>
              <a:rPr lang="en-US" sz="3600" dirty="0">
                <a:solidFill>
                  <a:srgbClr val="FFC000"/>
                </a:solidFill>
              </a:rPr>
              <a:t>1 Corinthians 14:37</a:t>
            </a:r>
          </a:p>
          <a:p>
            <a:pPr lvl="1">
              <a:buClr>
                <a:schemeClr val="bg1"/>
              </a:buClr>
            </a:pPr>
            <a:r>
              <a:rPr lang="en-US" sz="3600" dirty="0">
                <a:solidFill>
                  <a:srgbClr val="FFC000"/>
                </a:solidFill>
              </a:rPr>
              <a:t>1 Corinthians 4:14, 17 </a:t>
            </a:r>
            <a:r>
              <a:rPr lang="en-US" sz="3600" dirty="0">
                <a:solidFill>
                  <a:schemeClr val="bg1"/>
                </a:solidFill>
              </a:rPr>
              <a:t>– taught everywhere.</a:t>
            </a:r>
          </a:p>
          <a:p>
            <a:pPr lvl="1">
              <a:buClr>
                <a:schemeClr val="bg1"/>
              </a:buClr>
            </a:pPr>
            <a:r>
              <a:rPr lang="en-US" sz="3600" dirty="0">
                <a:solidFill>
                  <a:schemeClr val="bg1"/>
                </a:solidFill>
              </a:rPr>
              <a:t>Paul’s epistles known as scripture – </a:t>
            </a:r>
            <a:r>
              <a:rPr lang="en-US" sz="3600" dirty="0">
                <a:solidFill>
                  <a:srgbClr val="FFC000"/>
                </a:solidFill>
              </a:rPr>
              <a:t>2 Peter 3:15-16</a:t>
            </a:r>
          </a:p>
          <a:p>
            <a:pPr lvl="2">
              <a:buClr>
                <a:schemeClr val="bg1"/>
              </a:buClr>
            </a:pPr>
            <a:r>
              <a:rPr lang="en-US" sz="3600" dirty="0">
                <a:solidFill>
                  <a:srgbClr val="FFC000"/>
                </a:solidFill>
              </a:rPr>
              <a:t>2 Corinthians 7:8; 10:8-11 </a:t>
            </a:r>
            <a:r>
              <a:rPr lang="en-US" sz="3600" dirty="0">
                <a:solidFill>
                  <a:schemeClr val="bg1"/>
                </a:solidFill>
              </a:rPr>
              <a:t>– previous writings.</a:t>
            </a:r>
          </a:p>
          <a:p>
            <a:pPr lvl="2">
              <a:buClr>
                <a:schemeClr val="bg1"/>
              </a:buClr>
            </a:pPr>
            <a:r>
              <a:rPr lang="en-US" sz="3600" dirty="0">
                <a:solidFill>
                  <a:srgbClr val="FFC000"/>
                </a:solidFill>
              </a:rPr>
              <a:t>1 Thessalonians 5:27; 2 Thessalonians 3:14</a:t>
            </a:r>
            <a:r>
              <a:rPr lang="en-US" sz="3600" dirty="0">
                <a:solidFill>
                  <a:schemeClr val="bg1"/>
                </a:solidFill>
              </a:rPr>
              <a:t> – to be read authoritatively and obeyed.</a:t>
            </a:r>
          </a:p>
          <a:p>
            <a:pPr marL="696913" lvl="2" indent="-212725">
              <a:buClr>
                <a:schemeClr val="bg1"/>
              </a:buClr>
            </a:pPr>
            <a:r>
              <a:rPr lang="en-US" sz="3600" dirty="0">
                <a:solidFill>
                  <a:schemeClr val="bg1"/>
                </a:solidFill>
              </a:rPr>
              <a:t>Sharing and circulation commanded – </a:t>
            </a:r>
            <a:r>
              <a:rPr lang="en-US" sz="3600" dirty="0">
                <a:solidFill>
                  <a:srgbClr val="FFC000"/>
                </a:solidFill>
              </a:rPr>
              <a:t>Colossians 4:16</a:t>
            </a:r>
          </a:p>
          <a:p>
            <a:pPr>
              <a:buClr>
                <a:schemeClr val="bg1"/>
              </a:buClr>
            </a:pPr>
            <a:endParaRPr lang="en-US" sz="3600" dirty="0">
              <a:solidFill>
                <a:schemeClr val="bg1"/>
              </a:solidFill>
            </a:endParaRPr>
          </a:p>
        </p:txBody>
      </p:sp>
    </p:spTree>
    <p:extLst>
      <p:ext uri="{BB962C8B-B14F-4D97-AF65-F5344CB8AC3E}">
        <p14:creationId xmlns:p14="http://schemas.microsoft.com/office/powerpoint/2010/main" val="20925818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2095</Words>
  <Application>Microsoft Macintosh PowerPoint</Application>
  <PresentationFormat>Widescreen</PresentationFormat>
  <Paragraphs>94</Paragraphs>
  <Slides>28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Jeremiah Cox</dc:creator>
  <cp:lastModifiedBy>Jeremiah Cox</cp:lastModifiedBy>
  <cp:revision>23</cp:revision>
  <dcterms:created xsi:type="dcterms:W3CDTF">2023-04-26T21:48:03Z</dcterms:created>
  <dcterms:modified xsi:type="dcterms:W3CDTF">2023-06-09T20:37:24Z</dcterms:modified>
</cp:coreProperties>
</file>