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9" r:id="rId4"/>
    <p:sldId id="263" r:id="rId5"/>
    <p:sldId id="261" r:id="rId6"/>
    <p:sldId id="264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69"/>
  </p:normalViewPr>
  <p:slideViewPr>
    <p:cSldViewPr snapToGrid="0">
      <p:cViewPr varScale="1">
        <p:scale>
          <a:sx n="102" d="100"/>
          <a:sy n="102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9DE0E-A372-04DA-12E1-D31D5169A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04EEA6-DB7F-323A-A622-3E8B2E545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AC08A-2940-56F4-0DCE-D5E0F7E12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975A-EEFA-DF4E-A984-947D5FDC9F15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625AC-F62A-93AD-2A40-E17863C7B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3DFB2-E5A3-E85C-0C0B-7D82341BF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7F2E-2E09-9742-B6F4-D41B7A26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7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13A7D-375F-DF26-C77B-D930E7B8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82BBB-1468-F7AD-298A-783BE7C9D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0FFA8-703A-3B72-3C35-7126AB407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975A-EEFA-DF4E-A984-947D5FDC9F15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9A3BF-48F8-A822-D848-5C6C283C4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1A5A4-A776-BD41-5723-A9BC1DC0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7F2E-2E09-9742-B6F4-D41B7A26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6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08FF7A-553F-E541-32F3-483B49A7A8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0CD94-AA92-214D-1094-169832409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DC79C-B7B4-B9AA-AC15-560C3C7DE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975A-EEFA-DF4E-A984-947D5FDC9F15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6021F-2A39-0DB9-939D-5EA622B1A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365BF-FE3A-508D-7A42-FA9ACFAD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7F2E-2E09-9742-B6F4-D41B7A26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E48F5-089F-6D01-6451-180D2B5A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D9E5E-2431-62B1-E056-0D8AE35AB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1D810-FEE1-4AE8-EB7C-5C4007A2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975A-EEFA-DF4E-A984-947D5FDC9F15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9707E-764A-BC9A-3D39-83C5BBA6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9684A-A78F-654D-4258-44B85BCFD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7F2E-2E09-9742-B6F4-D41B7A26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3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8B157-7116-F06E-DE8A-2FE785540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8DEA3-E32F-FB02-28BC-C5597A409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10AAB-DFC2-DD00-0746-F29DC34FA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975A-EEFA-DF4E-A984-947D5FDC9F15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F3633-F261-9078-C0A3-E8D694608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49E41-28D2-5842-897D-BB0EE48D1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7F2E-2E09-9742-B6F4-D41B7A26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0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6FBD8-B890-E817-7F52-D9BD7D249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DA8A2-613B-4F0F-72E0-EE9A5A6C3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BF350-6AB6-06BF-88B0-CFDF7258E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4BC2E-6494-3C7A-5B25-FFFAA5C86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975A-EEFA-DF4E-A984-947D5FDC9F15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B0E77-1390-4F83-D4A8-403F7D978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B1F72-DAFF-F35D-5412-78D9A55C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7F2E-2E09-9742-B6F4-D41B7A26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0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27C32-1B17-1A94-E375-4B3A28E93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45CD3-1D78-589E-0875-9725BC8E4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2B7EB6-FA60-0F31-D08A-2CF6C56AC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A9033A-2CB0-4135-6483-43E49F877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C74922-2780-3359-80E1-93D8241232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F2980C-40C3-5664-155A-DDDE0141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975A-EEFA-DF4E-A984-947D5FDC9F15}" type="datetimeFigureOut">
              <a:rPr lang="en-US" smtClean="0"/>
              <a:t>7/21/23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946B17-118E-F195-A5D8-3E61729F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598AA9-0A45-3A8A-4D62-A9675F55D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7F2E-2E09-9742-B6F4-D41B7A26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5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31645-9D03-3A39-EBCD-ACC39AF4A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0DF954-9799-00DE-0BFF-919E0C5AC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975A-EEFA-DF4E-A984-947D5FDC9F15}" type="datetimeFigureOut">
              <a:rPr lang="en-US" smtClean="0"/>
              <a:t>7/21/23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ED82B5-AB82-CBE7-1D41-33A97FF45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C16BE-CFF3-63E6-C1CE-7E89EA4C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7F2E-2E09-9742-B6F4-D41B7A26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5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4D39E-B152-0DD9-5C0D-4725AA203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975A-EEFA-DF4E-A984-947D5FDC9F15}" type="datetimeFigureOut">
              <a:rPr lang="en-US" smtClean="0"/>
              <a:t>7/21/23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AA4529-5739-08D5-D342-0BA47F663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ACB20-6C13-5FB8-40C9-A316D5E29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7F2E-2E09-9742-B6F4-D41B7A26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0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3157-E3CF-9DAB-880E-B66DC40E4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B9FA8-875E-8473-A940-262935F8E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08E07-4E49-909B-C095-023B557CE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B9849-776C-603E-A01F-F385F8D6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975A-EEFA-DF4E-A984-947D5FDC9F15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FA9C8-7FB1-DF4B-CB14-EAE20519C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0009D-4B31-2BC3-0126-338A7681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7F2E-2E09-9742-B6F4-D41B7A26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2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2E8F1-C299-D474-3803-0D2D66775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E99949-DDF9-62E5-EA01-52AFB3A04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68539-7374-E755-18BA-44A11B3A0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226F8-4E1A-E493-A512-86459E3BA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975A-EEFA-DF4E-A984-947D5FDC9F15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06E6E-21D6-3156-8043-5B76E8638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9B7F8-266D-4C96-086D-8ADF2DEF3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7F2E-2E09-9742-B6F4-D41B7A26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1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5CE228-3DC7-E4FF-1E44-784BE606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A8B64-BD02-90B5-7483-FC6750AFE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090A8-9015-BF4A-49FE-133F1632D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3975A-EEFA-DF4E-A984-947D5FDC9F15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367B6-B23F-03E1-F24E-7A9D6BACA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C801A-7965-552C-45FC-96863AB01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A7F2E-2E09-9742-B6F4-D41B7A26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3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878C-824A-8D96-FE5D-DB1914A5E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EBF5A-34FA-52DB-D215-49D643C47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8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fire&#10;&#10;Description automatically generated">
            <a:extLst>
              <a:ext uri="{FF2B5EF4-FFF2-40B4-BE49-F238E27FC236}">
                <a16:creationId xmlns:a16="http://schemas.microsoft.com/office/drawing/2014/main" id="{7A924154-448D-18D0-7A2A-7D3441663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7FE14B8-A6DA-C2B8-64A1-D68E3DDA6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29" y="1117925"/>
            <a:ext cx="10195142" cy="462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fire&#10;&#10;Description automatically generated">
            <a:extLst>
              <a:ext uri="{FF2B5EF4-FFF2-40B4-BE49-F238E27FC236}">
                <a16:creationId xmlns:a16="http://schemas.microsoft.com/office/drawing/2014/main" id="{D44CAA6D-D5E4-AFC6-B6F1-FB24498E5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1FAD7-999C-6121-A4FD-6E1CD709F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09" y="1580195"/>
            <a:ext cx="7435917" cy="491267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Text in Context</a:t>
            </a:r>
          </a:p>
          <a:p>
            <a:r>
              <a:rPr lang="en-US" sz="3200" dirty="0">
                <a:solidFill>
                  <a:schemeClr val="bg1"/>
                </a:solidFill>
              </a:rPr>
              <a:t>Jesus’ dividing effect – </a:t>
            </a:r>
            <a:r>
              <a:rPr lang="en-US" sz="3200" dirty="0">
                <a:solidFill>
                  <a:srgbClr val="FFC000"/>
                </a:solidFill>
              </a:rPr>
              <a:t>Luke 2:34-35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11:53-54</a:t>
            </a:r>
            <a:r>
              <a:rPr lang="en-US" sz="3200" dirty="0">
                <a:solidFill>
                  <a:schemeClr val="bg1"/>
                </a:solidFill>
              </a:rPr>
              <a:t> – rejected.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12:1</a:t>
            </a:r>
            <a:r>
              <a:rPr lang="en-US" sz="3200" dirty="0">
                <a:solidFill>
                  <a:schemeClr val="bg1"/>
                </a:solidFill>
              </a:rPr>
              <a:t> – call for disciples to be separate.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12:1, 13, 22, 41, 54 </a:t>
            </a:r>
            <a:r>
              <a:rPr lang="en-US" sz="3200" dirty="0">
                <a:solidFill>
                  <a:schemeClr val="bg1"/>
                </a:solidFill>
              </a:rPr>
              <a:t>– division of people.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12:49-53</a:t>
            </a:r>
            <a:r>
              <a:rPr lang="en-US" sz="3200" dirty="0">
                <a:solidFill>
                  <a:schemeClr val="bg1"/>
                </a:solidFill>
              </a:rPr>
              <a:t> – a fire of division is kindled at the cross (</a:t>
            </a:r>
            <a:r>
              <a:rPr lang="en-US" sz="3200" dirty="0">
                <a:solidFill>
                  <a:srgbClr val="FFC000"/>
                </a:solidFill>
              </a:rPr>
              <a:t>cf. 1 Corinthians 1:22-24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B5EFB16-6BF3-4BA3-2871-9C885F974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86" y="4383314"/>
            <a:ext cx="4204937" cy="1906383"/>
          </a:xfrm>
          <a:prstGeom prst="rect">
            <a:avLst/>
          </a:prstGeom>
        </p:spPr>
      </p:pic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ADF21A0-50C8-0344-CF27-CF8F5DECE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4705" y="109353"/>
            <a:ext cx="4827524" cy="149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547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fire&#10;&#10;Description automatically generated">
            <a:extLst>
              <a:ext uri="{FF2B5EF4-FFF2-40B4-BE49-F238E27FC236}">
                <a16:creationId xmlns:a16="http://schemas.microsoft.com/office/drawing/2014/main" id="{D44CAA6D-D5E4-AFC6-B6F1-FB24498E5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1FAD7-999C-6121-A4FD-6E1CD709F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09" y="1580195"/>
            <a:ext cx="7435917" cy="491267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Christ Divides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nature of division – </a:t>
            </a:r>
            <a:r>
              <a:rPr lang="en-US" sz="3200" dirty="0">
                <a:solidFill>
                  <a:srgbClr val="FFC000"/>
                </a:solidFill>
              </a:rPr>
              <a:t>1 Cor. 11:19</a:t>
            </a:r>
            <a:r>
              <a:rPr lang="en-US" sz="3200" dirty="0">
                <a:solidFill>
                  <a:schemeClr val="bg1"/>
                </a:solidFill>
              </a:rPr>
              <a:t> – distinguishes approved from unapproved. (</a:t>
            </a:r>
            <a:r>
              <a:rPr lang="en-US" sz="3200" dirty="0">
                <a:solidFill>
                  <a:srgbClr val="FFC000"/>
                </a:solidFill>
              </a:rPr>
              <a:t>cf. 1 John 2:18-23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Includes the positive effect of bringing others to the light – </a:t>
            </a:r>
            <a:r>
              <a:rPr lang="en-US" sz="3200" dirty="0">
                <a:solidFill>
                  <a:srgbClr val="FFC000"/>
                </a:solidFill>
              </a:rPr>
              <a:t>Ephesians 5:8-14</a:t>
            </a:r>
          </a:p>
          <a:p>
            <a:r>
              <a:rPr lang="en-US" sz="3200" dirty="0">
                <a:solidFill>
                  <a:schemeClr val="bg1"/>
                </a:solidFill>
              </a:rPr>
              <a:t>Brings clarity – </a:t>
            </a:r>
            <a:r>
              <a:rPr lang="en-US" sz="3200" dirty="0">
                <a:solidFill>
                  <a:srgbClr val="FFC000"/>
                </a:solidFill>
              </a:rPr>
              <a:t>2 Timothy 2:19; Luke 11:23</a:t>
            </a: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B5EFB16-6BF3-4BA3-2871-9C885F974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86" y="4383314"/>
            <a:ext cx="4204937" cy="1906383"/>
          </a:xfrm>
          <a:prstGeom prst="rect">
            <a:avLst/>
          </a:prstGeom>
        </p:spPr>
      </p:pic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ADF21A0-50C8-0344-CF27-CF8F5DECE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4705" y="109353"/>
            <a:ext cx="4827524" cy="149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5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fire&#10;&#10;Description automatically generated">
            <a:extLst>
              <a:ext uri="{FF2B5EF4-FFF2-40B4-BE49-F238E27FC236}">
                <a16:creationId xmlns:a16="http://schemas.microsoft.com/office/drawing/2014/main" id="{D7DED2EC-A38F-8954-A737-FC6BFB749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1FAD7-999C-6121-A4FD-6E1CD709F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09" y="1580195"/>
            <a:ext cx="7435917" cy="491267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Text in Context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Fire often stands for trial.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Division brings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trial, and is a trial itself:</a:t>
            </a:r>
          </a:p>
          <a:p>
            <a:pPr lvl="1">
              <a:spcBef>
                <a:spcPts val="1000"/>
              </a:spcBef>
              <a:buClr>
                <a:schemeClr val="bg1"/>
              </a:buClr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12:1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avoiding 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their hypocrisy means standing opposed to them.</a:t>
            </a:r>
          </a:p>
          <a:p>
            <a:pPr lvl="1">
              <a:spcBef>
                <a:spcPts val="1000"/>
              </a:spcBef>
              <a:buClr>
                <a:schemeClr val="bg1"/>
              </a:buClr>
              <a:defRPr/>
            </a:pPr>
            <a:r>
              <a:rPr lang="en-US" sz="3200" dirty="0">
                <a:solidFill>
                  <a:srgbClr val="FFC000"/>
                </a:solidFill>
                <a:latin typeface="Calibri" panose="020F0502020204030204"/>
              </a:rPr>
              <a:t>12:4-5, 11-12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– exhortation to not fear implies persecution.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B5EFB16-6BF3-4BA3-2871-9C885F974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86" y="4383314"/>
            <a:ext cx="4204937" cy="1906383"/>
          </a:xfrm>
          <a:prstGeom prst="rect">
            <a:avLst/>
          </a:prstGeom>
        </p:spPr>
      </p:pic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8A535F1-5BFD-4ADC-FA39-B4294DD9A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4705" y="103533"/>
            <a:ext cx="4827524" cy="149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1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fire&#10;&#10;Description automatically generated">
            <a:extLst>
              <a:ext uri="{FF2B5EF4-FFF2-40B4-BE49-F238E27FC236}">
                <a16:creationId xmlns:a16="http://schemas.microsoft.com/office/drawing/2014/main" id="{D7DED2EC-A38F-8954-A737-FC6BFB749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1FAD7-999C-6121-A4FD-6E1CD709F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09" y="1580195"/>
            <a:ext cx="7435917" cy="491267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Following Christ Brings Trials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Christ to undergo trial, and calls disciples to follow –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12:50; 9:21-26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Fire of trial benefits us – </a:t>
            </a:r>
            <a:r>
              <a:rPr lang="en-US" sz="3200" dirty="0">
                <a:solidFill>
                  <a:srgbClr val="FFC000"/>
                </a:solidFill>
                <a:latin typeface="Calibri" panose="020F0502020204030204"/>
              </a:rPr>
              <a:t>Mark 9:49-50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Fire helps prove our faith –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Peter 1:6-9; 4:12-16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We are appointed to it – </a:t>
            </a:r>
            <a:r>
              <a:rPr lang="en-US" sz="3200" dirty="0">
                <a:solidFill>
                  <a:srgbClr val="FFC000"/>
                </a:solidFill>
                <a:latin typeface="Calibri" panose="020F0502020204030204"/>
              </a:rPr>
              <a:t>1 Thess. 3:3-4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Saved through fire –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Corinthians 13:15</a:t>
            </a: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B5EFB16-6BF3-4BA3-2871-9C885F974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86" y="4383314"/>
            <a:ext cx="4204937" cy="1906383"/>
          </a:xfrm>
          <a:prstGeom prst="rect">
            <a:avLst/>
          </a:prstGeom>
        </p:spPr>
      </p:pic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8A535F1-5BFD-4ADC-FA39-B4294DD9A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4705" y="103533"/>
            <a:ext cx="4827524" cy="149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2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fire&#10;&#10;Description automatically generated">
            <a:extLst>
              <a:ext uri="{FF2B5EF4-FFF2-40B4-BE49-F238E27FC236}">
                <a16:creationId xmlns:a16="http://schemas.microsoft.com/office/drawing/2014/main" id="{669165B7-43CF-1F71-EEDB-63B1994E5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1FAD7-999C-6121-A4FD-6E1CD709F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09" y="1580195"/>
            <a:ext cx="7435917" cy="491267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Text in Context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Context is sandwiched with judgment – </a:t>
            </a:r>
            <a:r>
              <a:rPr lang="en-US" sz="3200" dirty="0">
                <a:solidFill>
                  <a:srgbClr val="FFC000"/>
                </a:solidFill>
                <a:latin typeface="Calibri" panose="020F0502020204030204"/>
              </a:rPr>
              <a:t>11:47-51; 12:57-13:5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Rightly directed fear –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12:4-5, 8-9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fear the Judge.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Soul required – </a:t>
            </a:r>
            <a:r>
              <a:rPr lang="en-US" sz="3200" dirty="0">
                <a:solidFill>
                  <a:srgbClr val="FFC000"/>
                </a:solidFill>
                <a:latin typeface="Calibri" panose="020F0502020204030204"/>
              </a:rPr>
              <a:t>12:20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sus to return, be ready – </a:t>
            </a:r>
            <a:r>
              <a:rPr lang="en-US" sz="3200" dirty="0">
                <a:solidFill>
                  <a:srgbClr val="FFC000"/>
                </a:solidFill>
                <a:latin typeface="Calibri" panose="020F0502020204030204"/>
              </a:rPr>
              <a:t>12:35-48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Jesus’ death kindles the fire of judgment – </a:t>
            </a:r>
            <a:r>
              <a:rPr lang="en-US" sz="3200" dirty="0">
                <a:solidFill>
                  <a:srgbClr val="FFC000"/>
                </a:solidFill>
                <a:latin typeface="Calibri" panose="020F0502020204030204"/>
              </a:rPr>
              <a:t>12:49-50; John 12:31-33; 16:8-11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B5EFB16-6BF3-4BA3-2871-9C885F974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86" y="4383314"/>
            <a:ext cx="4204937" cy="1906383"/>
          </a:xfrm>
          <a:prstGeom prst="rect">
            <a:avLst/>
          </a:prstGeom>
        </p:spPr>
      </p:pic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A63F3AE-BF75-66CF-DCE2-1DDD7939F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4705" y="103533"/>
            <a:ext cx="4827524" cy="149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1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fire&#10;&#10;Description automatically generated">
            <a:extLst>
              <a:ext uri="{FF2B5EF4-FFF2-40B4-BE49-F238E27FC236}">
                <a16:creationId xmlns:a16="http://schemas.microsoft.com/office/drawing/2014/main" id="{669165B7-43CF-1F71-EEDB-63B1994E5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1FAD7-999C-6121-A4FD-6E1CD709F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09" y="1580195"/>
            <a:ext cx="7435917" cy="491267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Christ Will Come in Judgment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Mercy, salvation, peace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, etc. – </a:t>
            </a:r>
            <a:r>
              <a:rPr lang="en-US" sz="3200" dirty="0">
                <a:solidFill>
                  <a:srgbClr val="FFC000"/>
                </a:solidFill>
                <a:latin typeface="Calibri" panose="020F0502020204030204"/>
              </a:rPr>
              <a:t>Luke 1:50, 68-70; 2:13-14, 30-32; 4:18-19; 19:9-10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Judgment –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Luke 1:51-53; 3:7-9, 15-17; 6:24-26; 10:12-16; 13:34-35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Christ will come to judge – </a:t>
            </a:r>
            <a:r>
              <a:rPr lang="en-US" sz="3200" dirty="0">
                <a:solidFill>
                  <a:srgbClr val="FFC000"/>
                </a:solidFill>
                <a:latin typeface="Calibri" panose="020F0502020204030204"/>
              </a:rPr>
              <a:t>Heb. 9:27-28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must all appear in judgment –  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Corinthians 5:9-11</a:t>
            </a: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B5EFB16-6BF3-4BA3-2871-9C885F974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86" y="4383314"/>
            <a:ext cx="4204937" cy="1906383"/>
          </a:xfrm>
          <a:prstGeom prst="rect">
            <a:avLst/>
          </a:prstGeom>
        </p:spPr>
      </p:pic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A63F3AE-BF75-66CF-DCE2-1DDD7939F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4705" y="103533"/>
            <a:ext cx="4827524" cy="149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3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fire&#10;&#10;Description automatically generated">
            <a:extLst>
              <a:ext uri="{FF2B5EF4-FFF2-40B4-BE49-F238E27FC236}">
                <a16:creationId xmlns:a16="http://schemas.microsoft.com/office/drawing/2014/main" id="{7A924154-448D-18D0-7A2A-7D3441663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7FE14B8-A6DA-C2B8-64A1-D68E3DDA6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29" y="1117925"/>
            <a:ext cx="10195142" cy="462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850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309</Words>
  <Application>Microsoft Macintosh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5</cp:revision>
  <dcterms:created xsi:type="dcterms:W3CDTF">2023-07-20T17:36:42Z</dcterms:created>
  <dcterms:modified xsi:type="dcterms:W3CDTF">2023-07-21T20:13:26Z</dcterms:modified>
</cp:coreProperties>
</file>