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 snapToObjects="1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EEF3-B404-FF41-835B-42B8633A4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D1AD-F927-E840-9B2A-C861662FC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7695-F2FF-0546-AD00-A1CCAE1F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0F03-6FCE-A248-BBD5-76B7C801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5837-2387-8C41-87DE-53452649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E598-40B5-8240-9547-ED1AEF61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2681F-2553-9341-910C-FD94215A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D311-0626-9247-BE55-D2D0DC80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ED01-A707-7741-B0A0-CF90A1CB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50198-16DE-6947-A381-7017FBD8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8DA57-5A0A-1B42-B0C8-F51F0BF37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1A78E-4926-0443-A0F8-773680442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3488-86C1-764E-9300-40ED12AA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AAEE-0A62-4348-BF75-3B4CDAD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912E-AF18-6E42-AAA0-D7C55F64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8DFF-4852-6F48-A241-4B9B9282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07B5-AD08-2E48-A25A-455BC390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B23B-63F0-5B42-97E3-B0CFC010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A7E0A-6C00-0946-B0B3-9CF9AC2E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8596C-F2A4-5E4D-9154-93C338B2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8E8E-A7C0-0B4A-8549-212B65AE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9F338-3BA6-784A-A505-EE1E924C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4F18-B8C7-554A-9BFC-0295B528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7BEF-EE47-294F-9E55-BE5816D8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60240-B8E9-8248-80EE-D2FA7494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E3C0-DA23-664D-850C-82F2AB00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390D-A19E-A047-A84C-F3451796B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42B9F-D4B9-5C4D-9DCB-A7759B197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3BC99-743C-B142-A5A7-8378066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5B28-775B-B047-A2BD-1670A327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82D9A-2E94-6742-8FB9-D14493E7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2292-BB50-9E49-9133-389A3D5E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EAC52-CACE-4247-BDE4-42A96E07D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529F4-267A-AB41-B45B-2D20A99B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1EABD-B325-3343-AE5A-BD71ADD24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3D6A4-1C19-2B47-A511-E37C39D03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FC0F7-B37E-0D47-B4FA-2A0102B8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8937A-1534-5E49-B3BD-D6DE5C07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52930-4A2E-EF46-9D21-A363298C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1D60-53A3-3446-BC64-4312308B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80E85-EAF8-1D4A-A673-00ED6E30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E3A86-6B4E-1941-A937-A0A4C9E6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47936-4E67-2A43-AFBD-607C4ABC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4E77D-0CDA-1C44-93E8-95E7DED4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58B6A-7A19-2142-B203-8EB162A3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B2BF4-89E6-7E41-A8C8-5310C6CD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6283-A4A1-5848-B3C4-0DC7023B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433A4-929C-AF49-AEF1-D851650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C44DD-D927-0A43-87CB-F9B40B73C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DBA73-F1A7-AC4F-93E4-F204061B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1DAAB-B16F-0643-B7F1-3BE96A99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7C8BB-EDDD-214E-950A-E72839E7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764D-5D00-7949-986C-4759C60F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C73F9-74EA-5F4E-8F43-3BCDBB3FD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AEC2-53A0-7946-9DF6-AE123ADA8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C34C4-C64D-BE4A-A515-BA5FED66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A5723-8B91-1845-B633-B7B20044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2A221-ED27-D84E-94B3-A15FA88A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4587C-C44D-EF44-A959-81507578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B5E10-4B38-2749-8607-6CD3E5AE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EC06-9385-144E-862B-0D54F0B4E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6C4C-7CCB-024F-9B68-0A71902396E7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44C7-7D5D-2D4D-99BE-50BE413F9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DC30C-91AA-A544-ACD8-0F8C622D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C8FA-83E6-B148-9DC1-1CAB9B1AF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1A99-DD59-3D4C-BECE-E4584BDE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3575-C17E-9D42-94F4-B7BB967AC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54394F00-274F-F045-A592-69DE1AC8D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intensity="3"/>
                    </a14:imgEffect>
                  </a14:imgLayer>
                </a14:imgProps>
              </a:ext>
            </a:extLst>
          </a:blip>
          <a:srcRect l="-45" t="4385" r="45" b="21357"/>
          <a:stretch/>
        </p:blipFill>
        <p:spPr>
          <a:xfrm>
            <a:off x="-32078" y="-18079"/>
            <a:ext cx="12224078" cy="6876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AD842-B891-C20F-B2AE-9E64A36B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079" y="4242617"/>
            <a:ext cx="8814179" cy="222567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room&#10;&#10;Description automatically generated">
            <a:extLst>
              <a:ext uri="{FF2B5EF4-FFF2-40B4-BE49-F238E27FC236}">
                <a16:creationId xmlns:a16="http://schemas.microsoft.com/office/drawing/2014/main" id="{FE11C0FC-B25D-BAA7-F15C-87B59547A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3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-45" t="4385" r="45" b="2135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C80ADF-E347-5961-AAAA-04EDBA08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6" y="514347"/>
            <a:ext cx="11596688" cy="14606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1901-867A-DF48-B4B3-9545962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56" y="1839911"/>
            <a:ext cx="11596688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How are we at times blind to our own sins?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Pride – </a:t>
            </a:r>
            <a:r>
              <a:rPr lang="en-US" sz="3600" dirty="0">
                <a:solidFill>
                  <a:srgbClr val="FFC000"/>
                </a:solidFill>
              </a:rPr>
              <a:t>Luke 18:11; 1 Corinthians 10:12-13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Impulse of Self-Justification – </a:t>
            </a:r>
            <a:r>
              <a:rPr lang="en-US" sz="3600" dirty="0">
                <a:solidFill>
                  <a:srgbClr val="FFC000"/>
                </a:solidFill>
              </a:rPr>
              <a:t>Luke 10:25-29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Hypocrisy – </a:t>
            </a:r>
            <a:r>
              <a:rPr lang="en-US" sz="3600" dirty="0">
                <a:solidFill>
                  <a:srgbClr val="FFC000"/>
                </a:solidFill>
              </a:rPr>
              <a:t>Matthew 7:1-5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Self-Deception – </a:t>
            </a:r>
            <a:r>
              <a:rPr lang="en-US" sz="3600" dirty="0">
                <a:solidFill>
                  <a:srgbClr val="FFC000"/>
                </a:solidFill>
              </a:rPr>
              <a:t>Galatians 6:7-8</a:t>
            </a:r>
          </a:p>
        </p:txBody>
      </p:sp>
    </p:spTree>
    <p:extLst>
      <p:ext uri="{BB962C8B-B14F-4D97-AF65-F5344CB8AC3E}">
        <p14:creationId xmlns:p14="http://schemas.microsoft.com/office/powerpoint/2010/main" val="25185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room&#10;&#10;Description automatically generated">
            <a:extLst>
              <a:ext uri="{FF2B5EF4-FFF2-40B4-BE49-F238E27FC236}">
                <a16:creationId xmlns:a16="http://schemas.microsoft.com/office/drawing/2014/main" id="{4DAF3FA1-9B3D-42A6-120D-03D55540D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3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-45" t="4385" r="45" b="2135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A0806-4A72-15A5-29F6-4BC2CF653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6" y="169007"/>
            <a:ext cx="11596688" cy="21823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1901-867A-DF48-B4B3-9545962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56" y="1839911"/>
            <a:ext cx="11596688" cy="465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Purpose of God’s Revealed Law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To show the individual what sin is – </a:t>
            </a:r>
            <a:r>
              <a:rPr lang="en-US" sz="3600" dirty="0">
                <a:solidFill>
                  <a:srgbClr val="FFC000"/>
                </a:solidFill>
              </a:rPr>
              <a:t>Romans 7:7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To convict individual sinners of their sin – </a:t>
            </a:r>
            <a:r>
              <a:rPr lang="en-US" sz="3600" dirty="0">
                <a:solidFill>
                  <a:srgbClr val="FFC000"/>
                </a:solidFill>
              </a:rPr>
              <a:t>1 Timothy 1:8-11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Law’s Revelation of Sin is Intended to be Personal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The law speaks to those under it – </a:t>
            </a:r>
            <a:r>
              <a:rPr lang="en-US" sz="3600" dirty="0">
                <a:solidFill>
                  <a:srgbClr val="FFC000"/>
                </a:solidFill>
              </a:rPr>
              <a:t>Romans 3:19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Josiah and the book of the law – </a:t>
            </a:r>
            <a:r>
              <a:rPr lang="en-US" sz="3600" dirty="0">
                <a:solidFill>
                  <a:srgbClr val="FFC000"/>
                </a:solidFill>
              </a:rPr>
              <a:t>2 Kings 22:11-13, 18-19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The people saw themselves in the reading of the law –        </a:t>
            </a:r>
            <a:r>
              <a:rPr lang="en-US" sz="3600" dirty="0">
                <a:solidFill>
                  <a:srgbClr val="FFC000"/>
                </a:solidFill>
              </a:rPr>
              <a:t>Nehemiah 8:1-3, 8-9</a:t>
            </a:r>
          </a:p>
        </p:txBody>
      </p:sp>
    </p:spTree>
    <p:extLst>
      <p:ext uri="{BB962C8B-B14F-4D97-AF65-F5344CB8AC3E}">
        <p14:creationId xmlns:p14="http://schemas.microsoft.com/office/powerpoint/2010/main" val="25610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room&#10;&#10;Description automatically generated">
            <a:extLst>
              <a:ext uri="{FF2B5EF4-FFF2-40B4-BE49-F238E27FC236}">
                <a16:creationId xmlns:a16="http://schemas.microsoft.com/office/drawing/2014/main" id="{26E39DDA-8F6F-4106-3CF3-43F10216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3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-45" t="4385" r="45" b="2135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FB597-0887-C53D-AD96-AA13DB293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1" y="160880"/>
            <a:ext cx="11626273" cy="2187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1901-867A-DF48-B4B3-9545962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56" y="1839911"/>
            <a:ext cx="11596688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Rebuke is a Necessary Stop on the Way to Forgiveness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God does not expose and rebuke sin to condemn –        </a:t>
            </a:r>
            <a:r>
              <a:rPr lang="en-US" sz="3600" dirty="0">
                <a:solidFill>
                  <a:srgbClr val="FFC000"/>
                </a:solidFill>
              </a:rPr>
              <a:t>John 3:17; 1 Timothy 2:3-4; 2 Peter 3:9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Rebuke is intended as a force to move men to repentance in order to be forgiven – </a:t>
            </a:r>
            <a:r>
              <a:rPr lang="en-US" sz="3600" dirty="0">
                <a:solidFill>
                  <a:srgbClr val="FFC000"/>
                </a:solidFill>
              </a:rPr>
              <a:t>Romans 11:32; 2 Timothy 2:24-26;                                      2 Corinthians 7:8-10</a:t>
            </a:r>
          </a:p>
        </p:txBody>
      </p:sp>
    </p:spTree>
    <p:extLst>
      <p:ext uri="{BB962C8B-B14F-4D97-AF65-F5344CB8AC3E}">
        <p14:creationId xmlns:p14="http://schemas.microsoft.com/office/powerpoint/2010/main" val="24598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room&#10;&#10;Description automatically generated">
            <a:extLst>
              <a:ext uri="{FF2B5EF4-FFF2-40B4-BE49-F238E27FC236}">
                <a16:creationId xmlns:a16="http://schemas.microsoft.com/office/drawing/2014/main" id="{24BFDC35-4139-5769-DD60-0849ABB29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3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-45" t="4385" r="45" b="2135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1901-867A-DF48-B4B3-9545962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56" y="1839911"/>
            <a:ext cx="11596688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Forgiveness Must be Individually Sought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Sin is an individual matter – </a:t>
            </a:r>
            <a:r>
              <a:rPr lang="en-US" sz="3600" dirty="0">
                <a:solidFill>
                  <a:srgbClr val="FFC000"/>
                </a:solidFill>
              </a:rPr>
              <a:t>Ezekiel 18:20 </a:t>
            </a:r>
            <a:r>
              <a:rPr lang="en-US" sz="3600" dirty="0">
                <a:solidFill>
                  <a:schemeClr val="bg1"/>
                </a:solidFill>
              </a:rPr>
              <a:t>– thus, forgiveness is as well.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God’s offer of forgiveness is universal, but it is given on an individual basis – </a:t>
            </a:r>
            <a:r>
              <a:rPr lang="en-US" sz="3600" dirty="0">
                <a:solidFill>
                  <a:srgbClr val="FFC000"/>
                </a:solidFill>
              </a:rPr>
              <a:t>John 3:14-16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Each individual must seek, request, and access God’s forgiveness themselves – </a:t>
            </a:r>
            <a:r>
              <a:rPr lang="en-US" sz="3600" dirty="0">
                <a:solidFill>
                  <a:srgbClr val="FFC000"/>
                </a:solidFill>
              </a:rPr>
              <a:t>1 John 1:9; Revelation 22:17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3BA35-A9AF-4B0D-0249-280EAAF78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1" y="160880"/>
            <a:ext cx="11626273" cy="21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54394F00-274F-F045-A592-69DE1AC8D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intensity="3"/>
                    </a14:imgEffect>
                  </a14:imgLayer>
                </a14:imgProps>
              </a:ext>
            </a:extLst>
          </a:blip>
          <a:srcRect l="-45" t="4385" r="45" b="21357"/>
          <a:stretch/>
        </p:blipFill>
        <p:spPr>
          <a:xfrm>
            <a:off x="-32078" y="-18079"/>
            <a:ext cx="12224078" cy="6876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AD842-B891-C20F-B2AE-9E64A36B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079" y="4242617"/>
            <a:ext cx="8814179" cy="222567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223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        Man</dc:title>
  <dc:creator>Jeremiah Cox</dc:creator>
  <cp:lastModifiedBy>Jeremiah Cox</cp:lastModifiedBy>
  <cp:revision>11</cp:revision>
  <dcterms:created xsi:type="dcterms:W3CDTF">2020-09-29T16:57:11Z</dcterms:created>
  <dcterms:modified xsi:type="dcterms:W3CDTF">2023-07-08T16:49:34Z</dcterms:modified>
</cp:coreProperties>
</file>