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5" r:id="rId2"/>
  </p:sldMasterIdLst>
  <p:sldIdLst>
    <p:sldId id="334" r:id="rId3"/>
    <p:sldId id="365" r:id="rId4"/>
    <p:sldId id="271" r:id="rId5"/>
    <p:sldId id="335" r:id="rId6"/>
    <p:sldId id="337" r:id="rId7"/>
    <p:sldId id="338" r:id="rId8"/>
    <p:sldId id="339" r:id="rId9"/>
    <p:sldId id="340" r:id="rId10"/>
    <p:sldId id="341" r:id="rId11"/>
    <p:sldId id="342" r:id="rId12"/>
    <p:sldId id="343" r:id="rId13"/>
    <p:sldId id="344" r:id="rId14"/>
    <p:sldId id="345" r:id="rId15"/>
    <p:sldId id="346" r:id="rId16"/>
    <p:sldId id="348" r:id="rId17"/>
    <p:sldId id="347" r:id="rId18"/>
    <p:sldId id="349" r:id="rId19"/>
    <p:sldId id="350" r:id="rId20"/>
    <p:sldId id="351" r:id="rId21"/>
    <p:sldId id="352" r:id="rId22"/>
    <p:sldId id="353" r:id="rId23"/>
    <p:sldId id="354" r:id="rId24"/>
    <p:sldId id="355" r:id="rId25"/>
    <p:sldId id="356" r:id="rId26"/>
    <p:sldId id="359" r:id="rId27"/>
    <p:sldId id="358" r:id="rId28"/>
    <p:sldId id="360" r:id="rId29"/>
    <p:sldId id="361" r:id="rId30"/>
    <p:sldId id="362" r:id="rId31"/>
    <p:sldId id="363" r:id="rId32"/>
    <p:sldId id="36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C1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7" autoAdjust="0"/>
    <p:restoredTop sz="94835" autoAdjust="0"/>
  </p:normalViewPr>
  <p:slideViewPr>
    <p:cSldViewPr snapToGrid="0" snapToObjects="1">
      <p:cViewPr varScale="1">
        <p:scale>
          <a:sx n="75" d="100"/>
          <a:sy n="75" d="100"/>
        </p:scale>
        <p:origin x="72" y="726"/>
      </p:cViewPr>
      <p:guideLst>
        <p:guide orient="horz" pos="2160"/>
        <p:guide pos="2880"/>
      </p:guideLst>
    </p:cSldViewPr>
  </p:slideViewPr>
  <p:outlineViewPr>
    <p:cViewPr>
      <p:scale>
        <a:sx n="33" d="100"/>
        <a:sy n="33" d="100"/>
      </p:scale>
      <p:origin x="0" y="13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1150694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246900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Drag picture to placeholder or click icon to add</a:t>
            </a:r>
            <a:endParaRPr/>
          </a:p>
        </p:txBody>
      </p:sp>
    </p:spTree>
    <p:extLst>
      <p:ext uri="{BB962C8B-B14F-4D97-AF65-F5344CB8AC3E}">
        <p14:creationId xmlns:p14="http://schemas.microsoft.com/office/powerpoint/2010/main" val="2388202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3290267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sto MT"/>
            </a:endParaRPr>
          </a:p>
        </p:txBody>
      </p:sp>
      <p:sp>
        <p:nvSpPr>
          <p:cNvPr id="7" name="Slide Number Placeholder 6"/>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310500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sto MT"/>
            </a:endParaRPr>
          </a:p>
        </p:txBody>
      </p:sp>
      <p:sp>
        <p:nvSpPr>
          <p:cNvPr id="9" name="Slide Number Placeholder 8"/>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569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sto MT"/>
            </a:endParaRPr>
          </a:p>
        </p:txBody>
      </p:sp>
      <p:sp>
        <p:nvSpPr>
          <p:cNvPr id="5" name="Slide Number Placeholder 4"/>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3286492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sto MT"/>
            </a:endParaRPr>
          </a:p>
        </p:txBody>
      </p:sp>
      <p:sp>
        <p:nvSpPr>
          <p:cNvPr id="4" name="Slide Number Placeholder 3"/>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501234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sto MT"/>
            </a:endParaRPr>
          </a:p>
        </p:txBody>
      </p:sp>
      <p:sp>
        <p:nvSpPr>
          <p:cNvPr id="7" name="Slide Number Placeholder 6"/>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993587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sto MT"/>
            </a:endParaRPr>
          </a:p>
        </p:txBody>
      </p:sp>
      <p:sp>
        <p:nvSpPr>
          <p:cNvPr id="7" name="Slide Number Placeholder 6"/>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4148024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sto MT"/>
            </a:endParaRPr>
          </a:p>
        </p:txBody>
      </p:sp>
      <p:sp>
        <p:nvSpPr>
          <p:cNvPr id="7" name="Slide Number Placeholder 6"/>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631306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sto MT"/>
            </a:endParaRPr>
          </a:p>
        </p:txBody>
      </p:sp>
      <p:sp>
        <p:nvSpPr>
          <p:cNvPr id="7" name="Slide Number Placeholder 6"/>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extLst>
      <p:ext uri="{BB962C8B-B14F-4D97-AF65-F5344CB8AC3E}">
        <p14:creationId xmlns:p14="http://schemas.microsoft.com/office/powerpoint/2010/main" val="716155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92119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sto MT"/>
            </a:endParaRPr>
          </a:p>
        </p:txBody>
      </p:sp>
      <p:sp>
        <p:nvSpPr>
          <p:cNvPr id="6" name="Slide Number Placeholder 5"/>
          <p:cNvSpPr>
            <a:spLocks noGrp="1"/>
          </p:cNvSpPr>
          <p:nvPr>
            <p:ph type="sldNum" sz="quarter" idx="12"/>
          </p:nvPr>
        </p:nvSpPr>
        <p:spPr/>
        <p:txBody>
          <a:body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317965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0F3BAC-2857-994E-B4F8-73C703467BD0}"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40F3BAC-2857-994E-B4F8-73C703467BD0}"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40F3BAC-2857-994E-B4F8-73C703467BD0}" type="datetimeFigureOut">
              <a:rPr lang="en-US" smtClean="0"/>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B1EFD-6598-D341-A1E2-DF9B7574CB0B}"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40F3BAC-2857-994E-B4F8-73C703467BD0}" type="datetimeFigureOut">
              <a:rPr lang="en-US" smtClean="0"/>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BAC-2857-994E-B4F8-73C703467BD0}" type="datetimeFigureOut">
              <a:rPr lang="en-US" smtClean="0"/>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3.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40F3BAC-2857-994E-B4F8-73C703467BD0}" type="datetimeFigureOut">
              <a:rPr lang="en-US" smtClean="0"/>
              <a:t>8/5/2023</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C43B1EFD-6598-D341-A1E2-DF9B7574CB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40F3BAC-2857-994E-B4F8-73C703467BD0}" type="datetimeFigureOut">
              <a:rPr lang="en-US" smtClean="0">
                <a:solidFill>
                  <a:prstClr val="white">
                    <a:tint val="75000"/>
                  </a:prstClr>
                </a:solidFill>
                <a:latin typeface="Calisto MT"/>
              </a:rPr>
              <a:pPr/>
              <a:t>8/5/2023</a:t>
            </a:fld>
            <a:endParaRPr lang="en-US">
              <a:solidFill>
                <a:prstClr val="white">
                  <a:tint val="75000"/>
                </a:prstClr>
              </a:solidFill>
              <a:latin typeface="Calisto MT"/>
            </a:endParaRPr>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solidFill>
                <a:prstClr val="white">
                  <a:tint val="75000"/>
                </a:prstClr>
              </a:solidFill>
              <a:latin typeface="Calisto MT"/>
            </a:endParaRPr>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C43B1EFD-6598-D341-A1E2-DF9B7574CB0B}" type="slidenum">
              <a:rPr lang="en-US" smtClean="0">
                <a:solidFill>
                  <a:prstClr val="white">
                    <a:tint val="75000"/>
                  </a:prstClr>
                </a:solidFill>
                <a:latin typeface="Calisto MT"/>
              </a:rPr>
              <a:pPr/>
              <a:t>‹#›</a:t>
            </a:fld>
            <a:endParaRPr lang="en-US">
              <a:solidFill>
                <a:prstClr val="white">
                  <a:tint val="75000"/>
                </a:prstClr>
              </a:solidFill>
              <a:latin typeface="Calisto MT"/>
            </a:endParaRPr>
          </a:p>
        </p:txBody>
      </p:sp>
    </p:spTree>
    <p:extLst>
      <p:ext uri="{BB962C8B-B14F-4D97-AF65-F5344CB8AC3E}">
        <p14:creationId xmlns:p14="http://schemas.microsoft.com/office/powerpoint/2010/main" val="1894328187"/>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DDDE-0FF4-CD58-4610-6794C791A1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E4232B-A0FA-AE27-ED24-59B26185266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1245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Home</a:t>
            </a:r>
            <a:endParaRPr lang="en-US" sz="2800" b="1" u="sng" dirty="0">
              <a:solidFill>
                <a:srgbClr val="F6C16A"/>
              </a:solidFill>
              <a:effectLst/>
            </a:endParaRPr>
          </a:p>
          <a:p>
            <a:pPr marL="0" indent="0">
              <a:buNone/>
            </a:pPr>
            <a:r>
              <a:rPr lang="en-US" sz="2800" b="1" dirty="0">
                <a:solidFill>
                  <a:srgbClr val="F6C16A"/>
                </a:solidFill>
                <a:effectLst/>
              </a:rPr>
              <a:t>Isaiah 59:2</a:t>
            </a:r>
            <a:endParaRPr lang="en-US" sz="2800" dirty="0">
              <a:solidFill>
                <a:srgbClr val="F6C16A"/>
              </a:solidFill>
              <a:effectLst/>
            </a:endParaRPr>
          </a:p>
          <a:p>
            <a:pPr marL="349250" lvl="1" indent="0">
              <a:lnSpc>
                <a:spcPct val="90000"/>
              </a:lnSpc>
              <a:buNone/>
              <a:defRPr/>
            </a:pPr>
            <a:r>
              <a:rPr lang="en-US" sz="2400" baseline="30000" dirty="0">
                <a:effectLst/>
              </a:rPr>
              <a:t>2 </a:t>
            </a:r>
            <a:r>
              <a:rPr lang="en-US" sz="2400" dirty="0">
                <a:effectLst/>
              </a:rPr>
              <a:t>But your iniquities have separated you from your God; </a:t>
            </a:r>
            <a:br>
              <a:rPr lang="en-US" sz="2400" dirty="0">
                <a:effectLst/>
              </a:rPr>
            </a:br>
            <a:r>
              <a:rPr lang="en-US" sz="2400" dirty="0">
                <a:effectLst/>
              </a:rPr>
              <a:t>      And your sins have hidden His face from you, </a:t>
            </a:r>
            <a:br>
              <a:rPr lang="en-US" sz="2400" dirty="0">
                <a:effectLst/>
              </a:rPr>
            </a:br>
            <a:r>
              <a:rPr lang="en-US" sz="2400" dirty="0">
                <a:effectLst/>
              </a:rPr>
              <a:t>      So that He will not hear.</a:t>
            </a:r>
          </a:p>
        </p:txBody>
      </p:sp>
    </p:spTree>
    <p:extLst>
      <p:ext uri="{BB962C8B-B14F-4D97-AF65-F5344CB8AC3E}">
        <p14:creationId xmlns:p14="http://schemas.microsoft.com/office/powerpoint/2010/main" val="2801707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b="1" u="sng" dirty="0">
                <a:solidFill>
                  <a:srgbClr val="F6C16A"/>
                </a:solidFill>
                <a:effectLst/>
              </a:rPr>
              <a:t>Righteous Influence is Important, but Does Not Remove Individual Responsibility</a:t>
            </a:r>
            <a:endParaRPr lang="en-US" sz="2000" b="1" u="sng" dirty="0">
              <a:solidFill>
                <a:srgbClr val="F6C16A"/>
              </a:solidFill>
              <a:effectLst/>
            </a:endParaRPr>
          </a:p>
          <a:p>
            <a:pPr lvl="1">
              <a:lnSpc>
                <a:spcPct val="90000"/>
              </a:lnSpc>
              <a:buFont typeface="Arial" panose="020B0604020202020204" pitchFamily="34" charset="0"/>
              <a:buChar char="•"/>
              <a:defRPr/>
            </a:pPr>
            <a:endParaRPr lang="en-US" sz="2400" dirty="0">
              <a:effectLst/>
            </a:endParaRPr>
          </a:p>
          <a:p>
            <a:pPr lvl="1">
              <a:lnSpc>
                <a:spcPct val="90000"/>
              </a:lnSpc>
              <a:buFont typeface="Arial" panose="020B0604020202020204" pitchFamily="34" charset="0"/>
              <a:buChar char="•"/>
              <a:defRPr/>
            </a:pPr>
            <a:r>
              <a:rPr lang="en-US" sz="4000" dirty="0">
                <a:effectLst/>
              </a:rPr>
              <a:t>In the Marriage</a:t>
            </a:r>
          </a:p>
          <a:p>
            <a:pPr lvl="1">
              <a:lnSpc>
                <a:spcPct val="90000"/>
              </a:lnSpc>
              <a:buFont typeface="Arial" panose="020B0604020202020204" pitchFamily="34" charset="0"/>
              <a:buChar char="•"/>
              <a:defRPr/>
            </a:pPr>
            <a:r>
              <a:rPr lang="en-US" sz="4000" dirty="0">
                <a:effectLst/>
              </a:rPr>
              <a:t>In the Home</a:t>
            </a:r>
          </a:p>
          <a:p>
            <a:pPr lvl="1">
              <a:lnSpc>
                <a:spcPct val="90000"/>
              </a:lnSpc>
              <a:buFont typeface="Arial" panose="020B0604020202020204" pitchFamily="34" charset="0"/>
              <a:buChar char="•"/>
              <a:defRPr/>
            </a:pPr>
            <a:r>
              <a:rPr lang="en-US" sz="4000" dirty="0">
                <a:effectLst/>
              </a:rPr>
              <a:t>In the World</a:t>
            </a:r>
          </a:p>
        </p:txBody>
      </p:sp>
    </p:spTree>
    <p:extLst>
      <p:ext uri="{BB962C8B-B14F-4D97-AF65-F5344CB8AC3E}">
        <p14:creationId xmlns:p14="http://schemas.microsoft.com/office/powerpoint/2010/main" val="3726913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lnSpcReduction="10000"/>
          </a:bodyPr>
          <a:lstStyle/>
          <a:p>
            <a:pPr marL="0" indent="0">
              <a:buNone/>
            </a:pPr>
            <a:r>
              <a:rPr lang="en-US" sz="4000" b="1" u="sng" dirty="0">
                <a:solidFill>
                  <a:srgbClr val="F6C16A"/>
                </a:solidFill>
                <a:effectLst/>
              </a:rPr>
              <a:t>In the World</a:t>
            </a:r>
            <a:endParaRPr lang="en-US" sz="2800" b="1" u="sng" dirty="0">
              <a:solidFill>
                <a:srgbClr val="F6C16A"/>
              </a:solidFill>
              <a:effectLst/>
            </a:endParaRPr>
          </a:p>
          <a:p>
            <a:pPr marL="0" indent="0">
              <a:buNone/>
            </a:pPr>
            <a:r>
              <a:rPr lang="en-US" sz="2800" b="1" dirty="0">
                <a:solidFill>
                  <a:srgbClr val="F6C16A"/>
                </a:solidFill>
                <a:effectLst/>
              </a:rPr>
              <a:t>Colossians 4:5-6</a:t>
            </a:r>
            <a:endParaRPr lang="en-US" sz="2800" dirty="0">
              <a:solidFill>
                <a:srgbClr val="F6C16A"/>
              </a:solidFill>
              <a:effectLst/>
            </a:endParaRPr>
          </a:p>
          <a:p>
            <a:pPr marL="349250" lvl="1" indent="0">
              <a:lnSpc>
                <a:spcPct val="90000"/>
              </a:lnSpc>
              <a:buNone/>
              <a:defRPr/>
            </a:pPr>
            <a:r>
              <a:rPr lang="en-US" sz="2400" baseline="30000" dirty="0">
                <a:effectLst/>
              </a:rPr>
              <a:t>5 </a:t>
            </a:r>
            <a:r>
              <a:rPr lang="en-US" sz="2400" dirty="0">
                <a:effectLst/>
              </a:rPr>
              <a:t>Walk in wisdom toward those who are outside, redeeming the time. </a:t>
            </a:r>
            <a:r>
              <a:rPr lang="en-US" sz="2400" baseline="30000" dirty="0">
                <a:effectLst/>
              </a:rPr>
              <a:t>6</a:t>
            </a:r>
            <a:r>
              <a:rPr lang="en-US" sz="2400" dirty="0">
                <a:effectLst/>
              </a:rPr>
              <a:t> Let your speech always be with grace, seasoned with salt, that you may know how you ought to answer each one.</a:t>
            </a:r>
          </a:p>
          <a:p>
            <a:pPr marL="0" indent="0">
              <a:buNone/>
            </a:pPr>
            <a:r>
              <a:rPr lang="en-US" sz="2800" b="1" dirty="0">
                <a:solidFill>
                  <a:srgbClr val="F6C16A"/>
                </a:solidFill>
                <a:effectLst/>
              </a:rPr>
              <a:t>Matthew 5:13-16</a:t>
            </a:r>
            <a:endParaRPr lang="en-US" sz="2800" dirty="0">
              <a:solidFill>
                <a:srgbClr val="F6C16A"/>
              </a:solidFill>
              <a:effectLst/>
            </a:endParaRPr>
          </a:p>
          <a:p>
            <a:pPr marL="349250" lvl="1" indent="0">
              <a:lnSpc>
                <a:spcPct val="90000"/>
              </a:lnSpc>
              <a:buNone/>
              <a:defRPr/>
            </a:pPr>
            <a:r>
              <a:rPr lang="en-US" sz="2400" baseline="30000" dirty="0">
                <a:effectLst/>
              </a:rPr>
              <a:t>13 “</a:t>
            </a:r>
            <a:r>
              <a:rPr lang="en-US" sz="2400" dirty="0">
                <a:effectLst/>
              </a:rPr>
              <a:t>You are the salt of the earth; but if the salt loses its flavor, how shall it be seasoned? It is then good for nothing but to be thrown out and trampled underfoot by men. </a:t>
            </a:r>
            <a:br>
              <a:rPr lang="en-US" sz="2400" dirty="0">
                <a:effectLst/>
              </a:rPr>
            </a:br>
            <a:r>
              <a:rPr lang="en-US" sz="2400" baseline="30000" dirty="0">
                <a:effectLst/>
              </a:rPr>
              <a:t>14</a:t>
            </a:r>
            <a:r>
              <a:rPr lang="en-US" sz="2400" dirty="0">
                <a:effectLst/>
              </a:rPr>
              <a:t> “You are the light of the world. A city that is set on a hill cannot be hidden. </a:t>
            </a:r>
            <a:r>
              <a:rPr lang="en-US" sz="2400" baseline="30000" dirty="0">
                <a:effectLst/>
              </a:rPr>
              <a:t>15</a:t>
            </a:r>
            <a:r>
              <a:rPr lang="en-US" sz="2400" dirty="0">
                <a:effectLst/>
              </a:rPr>
              <a:t> Nor do they light a lamp and put it under a basket, but on a lampstand, and it gives light to all who are in the house. </a:t>
            </a:r>
            <a:r>
              <a:rPr lang="en-US" sz="2400" baseline="30000" dirty="0">
                <a:effectLst/>
              </a:rPr>
              <a:t>16</a:t>
            </a:r>
            <a:r>
              <a:rPr lang="en-US" sz="2400" dirty="0">
                <a:effectLst/>
              </a:rPr>
              <a:t> Let your light so shine before men, that they may see your good works and glorify your Father in heaven.</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11323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World</a:t>
            </a:r>
            <a:endParaRPr lang="en-US" sz="2800" b="1" u="sng" dirty="0">
              <a:solidFill>
                <a:srgbClr val="F6C16A"/>
              </a:solidFill>
              <a:effectLst/>
            </a:endParaRPr>
          </a:p>
          <a:p>
            <a:pPr marL="0" indent="0">
              <a:buNone/>
            </a:pPr>
            <a:r>
              <a:rPr lang="en-US" sz="2800" b="1" dirty="0">
                <a:solidFill>
                  <a:srgbClr val="F6C16A"/>
                </a:solidFill>
                <a:effectLst/>
              </a:rPr>
              <a:t>1 Peter 4:5</a:t>
            </a:r>
            <a:endParaRPr lang="en-US" sz="2800" dirty="0">
              <a:solidFill>
                <a:srgbClr val="F6C16A"/>
              </a:solidFill>
              <a:effectLst/>
            </a:endParaRPr>
          </a:p>
          <a:p>
            <a:pPr marL="349250" lvl="1" indent="0">
              <a:lnSpc>
                <a:spcPct val="90000"/>
              </a:lnSpc>
              <a:buNone/>
              <a:defRPr/>
            </a:pPr>
            <a:r>
              <a:rPr lang="en-US" sz="2400" baseline="30000" dirty="0">
                <a:effectLst/>
              </a:rPr>
              <a:t>5 </a:t>
            </a:r>
            <a:r>
              <a:rPr lang="en-US" sz="2400" dirty="0">
                <a:effectLst/>
              </a:rPr>
              <a:t>They will give an account to Him who is ready to judge the living and the dead.</a:t>
            </a:r>
          </a:p>
        </p:txBody>
      </p:sp>
    </p:spTree>
    <p:extLst>
      <p:ext uri="{BB962C8B-B14F-4D97-AF65-F5344CB8AC3E}">
        <p14:creationId xmlns:p14="http://schemas.microsoft.com/office/powerpoint/2010/main" val="291502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b="1" u="sng" dirty="0">
                <a:solidFill>
                  <a:srgbClr val="F6C16A"/>
                </a:solidFill>
                <a:effectLst/>
              </a:rPr>
              <a:t>Righteous Influence is Important, but Does Not Remove Individual Responsibility</a:t>
            </a:r>
            <a:endParaRPr lang="en-US" sz="2000" b="1" u="sng" dirty="0">
              <a:solidFill>
                <a:srgbClr val="F6C16A"/>
              </a:solidFill>
              <a:effectLst/>
            </a:endParaRPr>
          </a:p>
          <a:p>
            <a:pPr lvl="1">
              <a:lnSpc>
                <a:spcPct val="90000"/>
              </a:lnSpc>
              <a:buFont typeface="Arial" panose="020B0604020202020204" pitchFamily="34" charset="0"/>
              <a:buChar char="•"/>
              <a:defRPr/>
            </a:pPr>
            <a:endParaRPr lang="en-US" sz="2400" dirty="0">
              <a:effectLst/>
            </a:endParaRPr>
          </a:p>
          <a:p>
            <a:pPr lvl="1">
              <a:lnSpc>
                <a:spcPct val="90000"/>
              </a:lnSpc>
              <a:buFont typeface="Arial" panose="020B0604020202020204" pitchFamily="34" charset="0"/>
              <a:buChar char="•"/>
              <a:defRPr/>
            </a:pPr>
            <a:r>
              <a:rPr lang="en-US" sz="4000" dirty="0">
                <a:effectLst/>
              </a:rPr>
              <a:t>In the Marriage</a:t>
            </a:r>
          </a:p>
          <a:p>
            <a:pPr lvl="1">
              <a:lnSpc>
                <a:spcPct val="90000"/>
              </a:lnSpc>
              <a:buFont typeface="Arial" panose="020B0604020202020204" pitchFamily="34" charset="0"/>
              <a:buChar char="•"/>
              <a:defRPr/>
            </a:pPr>
            <a:r>
              <a:rPr lang="en-US" sz="4000" dirty="0">
                <a:effectLst/>
              </a:rPr>
              <a:t>In the Home</a:t>
            </a:r>
          </a:p>
          <a:p>
            <a:pPr lvl="1">
              <a:lnSpc>
                <a:spcPct val="90000"/>
              </a:lnSpc>
              <a:buFont typeface="Arial" panose="020B0604020202020204" pitchFamily="34" charset="0"/>
              <a:buChar char="•"/>
              <a:defRPr/>
            </a:pPr>
            <a:r>
              <a:rPr lang="en-US" sz="4000" dirty="0">
                <a:effectLst/>
              </a:rPr>
              <a:t>In the World</a:t>
            </a:r>
          </a:p>
          <a:p>
            <a:pPr lvl="1">
              <a:lnSpc>
                <a:spcPct val="90000"/>
              </a:lnSpc>
              <a:buFont typeface="Arial" panose="020B0604020202020204" pitchFamily="34" charset="0"/>
              <a:buChar char="•"/>
              <a:defRPr/>
            </a:pPr>
            <a:r>
              <a:rPr lang="en-US" sz="4000" dirty="0">
                <a:effectLst/>
              </a:rPr>
              <a:t>In the Church</a:t>
            </a:r>
          </a:p>
        </p:txBody>
      </p:sp>
    </p:spTree>
    <p:extLst>
      <p:ext uri="{BB962C8B-B14F-4D97-AF65-F5344CB8AC3E}">
        <p14:creationId xmlns:p14="http://schemas.microsoft.com/office/powerpoint/2010/main" val="140922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Church</a:t>
            </a:r>
            <a:endParaRPr lang="en-US" sz="2800" b="1" u="sng" dirty="0">
              <a:solidFill>
                <a:srgbClr val="F6C16A"/>
              </a:solidFill>
              <a:effectLst/>
            </a:endParaRPr>
          </a:p>
          <a:p>
            <a:pPr marL="0" indent="0">
              <a:buNone/>
            </a:pPr>
            <a:r>
              <a:rPr lang="en-US" sz="2800" b="1" dirty="0">
                <a:solidFill>
                  <a:srgbClr val="F6C16A"/>
                </a:solidFill>
                <a:effectLst/>
              </a:rPr>
              <a:t>2 Cor. 9:2</a:t>
            </a:r>
            <a:endParaRPr lang="en-US" sz="2800" dirty="0">
              <a:solidFill>
                <a:srgbClr val="F6C16A"/>
              </a:solidFill>
              <a:effectLst/>
            </a:endParaRPr>
          </a:p>
          <a:p>
            <a:pPr marL="349250" lvl="1" indent="0">
              <a:lnSpc>
                <a:spcPct val="90000"/>
              </a:lnSpc>
              <a:buNone/>
              <a:defRPr/>
            </a:pPr>
            <a:r>
              <a:rPr lang="en-US" sz="2400" baseline="30000" dirty="0">
                <a:effectLst/>
              </a:rPr>
              <a:t>2 </a:t>
            </a:r>
            <a:r>
              <a:rPr lang="en-US" sz="2400" dirty="0">
                <a:effectLst/>
              </a:rPr>
              <a:t>for I know your willingness, about which I boast of you to the Macedonians, that Achaia was ready a year ago; and your zeal has stirred up the majority.</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269003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Church</a:t>
            </a:r>
            <a:endParaRPr lang="en-US" sz="2800" b="1" u="sng" dirty="0">
              <a:solidFill>
                <a:srgbClr val="F6C16A"/>
              </a:solidFill>
              <a:effectLst/>
            </a:endParaRPr>
          </a:p>
          <a:p>
            <a:pPr marL="0" indent="0">
              <a:buNone/>
            </a:pPr>
            <a:r>
              <a:rPr lang="en-US" sz="2800" b="1" dirty="0">
                <a:solidFill>
                  <a:srgbClr val="F6C16A"/>
                </a:solidFill>
                <a:effectLst/>
              </a:rPr>
              <a:t>Gal. 6:5</a:t>
            </a:r>
            <a:endParaRPr lang="en-US" sz="2800" dirty="0">
              <a:solidFill>
                <a:srgbClr val="F6C16A"/>
              </a:solidFill>
              <a:effectLst/>
            </a:endParaRPr>
          </a:p>
          <a:p>
            <a:pPr marL="349250" lvl="1" indent="0">
              <a:lnSpc>
                <a:spcPct val="90000"/>
              </a:lnSpc>
              <a:buNone/>
              <a:defRPr/>
            </a:pPr>
            <a:r>
              <a:rPr lang="en-US" sz="2400" baseline="30000" dirty="0">
                <a:effectLst/>
              </a:rPr>
              <a:t>5 </a:t>
            </a:r>
            <a:r>
              <a:rPr lang="en-US" sz="2400" dirty="0">
                <a:effectLst/>
              </a:rPr>
              <a:t>For each one shall bear his own load.</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248442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Faith by Association is Not True Faith</a:t>
            </a:r>
            <a:endParaRPr lang="en-US" sz="2400" b="1" u="sng" dirty="0">
              <a:solidFill>
                <a:srgbClr val="F6C16A"/>
              </a:solidFill>
              <a:effectLst/>
            </a:endParaRPr>
          </a:p>
          <a:p>
            <a:pPr marL="0" indent="0">
              <a:buNone/>
            </a:pPr>
            <a:r>
              <a:rPr lang="en-US" sz="2800" b="1" dirty="0">
                <a:solidFill>
                  <a:srgbClr val="F6C16A"/>
                </a:solidFill>
                <a:effectLst/>
              </a:rPr>
              <a:t>John 6:70</a:t>
            </a:r>
          </a:p>
          <a:p>
            <a:pPr marL="349250" lvl="1" indent="0">
              <a:lnSpc>
                <a:spcPct val="90000"/>
              </a:lnSpc>
              <a:buNone/>
              <a:defRPr/>
            </a:pPr>
            <a:r>
              <a:rPr lang="en-US" sz="2400" baseline="30000" dirty="0">
                <a:effectLst/>
              </a:rPr>
              <a:t>70 </a:t>
            </a:r>
            <a:r>
              <a:rPr lang="en-US" sz="2400" dirty="0">
                <a:effectLst/>
              </a:rPr>
              <a:t>Jesus answered them, “Did I not choose you, the twelve, and one of you is a devil?”</a:t>
            </a:r>
          </a:p>
          <a:p>
            <a:pPr marL="0" indent="0">
              <a:buNone/>
            </a:pPr>
            <a:r>
              <a:rPr lang="en-US" sz="2800" b="1" dirty="0">
                <a:solidFill>
                  <a:srgbClr val="F6C16A"/>
                </a:solidFill>
                <a:effectLst/>
              </a:rPr>
              <a:t>Job 1:1</a:t>
            </a:r>
          </a:p>
          <a:p>
            <a:pPr marL="349250" lvl="1" indent="0">
              <a:lnSpc>
                <a:spcPct val="90000"/>
              </a:lnSpc>
              <a:buNone/>
              <a:defRPr/>
            </a:pPr>
            <a:r>
              <a:rPr lang="en-US" sz="2400" baseline="30000" dirty="0">
                <a:effectLst/>
              </a:rPr>
              <a:t>1 </a:t>
            </a:r>
            <a:r>
              <a:rPr lang="en-US" sz="2400" dirty="0">
                <a:effectLst/>
              </a:rPr>
              <a:t>There was a man in the land of Uz, whose name was Job; and that man was blameless and upright, and one who feared God and shunned evil.</a:t>
            </a:r>
          </a:p>
          <a:p>
            <a:pPr marL="0" indent="0">
              <a:buNone/>
            </a:pPr>
            <a:r>
              <a:rPr lang="en-US" sz="2800" b="1" dirty="0">
                <a:solidFill>
                  <a:srgbClr val="F6C16A"/>
                </a:solidFill>
                <a:effectLst/>
              </a:rPr>
              <a:t>Job 2:9-10</a:t>
            </a:r>
          </a:p>
          <a:p>
            <a:pPr marL="349250" lvl="1" indent="0">
              <a:lnSpc>
                <a:spcPct val="90000"/>
              </a:lnSpc>
              <a:buNone/>
              <a:defRPr/>
            </a:pPr>
            <a:r>
              <a:rPr lang="en-US" sz="2400" baseline="30000" dirty="0">
                <a:effectLst/>
              </a:rPr>
              <a:t>9 </a:t>
            </a:r>
            <a:r>
              <a:rPr lang="en-US" sz="2400" dirty="0">
                <a:effectLst/>
              </a:rPr>
              <a:t>Then his wife said to him, “Do you still hold fast to your integrity? Curse God and die!” </a:t>
            </a:r>
            <a:br>
              <a:rPr lang="en-US" sz="2400" dirty="0">
                <a:effectLst/>
              </a:rPr>
            </a:br>
            <a:r>
              <a:rPr lang="en-US" sz="2400" baseline="30000" dirty="0">
                <a:effectLst/>
              </a:rPr>
              <a:t>10</a:t>
            </a:r>
            <a:r>
              <a:rPr lang="en-US" sz="2400" dirty="0">
                <a:effectLst/>
              </a:rPr>
              <a:t> But he said to her, “You speak as one of the foolish women speaks. Shall we indeed accept good from God, and shall we not accept adversity?” In all this Job did not sin with his lips.</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203926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Faith by Association is Not True Faith</a:t>
            </a:r>
            <a:endParaRPr lang="en-US" sz="2400" b="1" u="sng" dirty="0">
              <a:solidFill>
                <a:srgbClr val="F6C16A"/>
              </a:solidFill>
              <a:effectLst/>
            </a:endParaRPr>
          </a:p>
          <a:p>
            <a:pPr marL="0" indent="0">
              <a:buNone/>
            </a:pPr>
            <a:r>
              <a:rPr lang="en-US" sz="2800" b="1" dirty="0">
                <a:solidFill>
                  <a:srgbClr val="F6C16A"/>
                </a:solidFill>
                <a:effectLst/>
              </a:rPr>
              <a:t>John 12:42-43</a:t>
            </a:r>
          </a:p>
          <a:p>
            <a:pPr marL="349250" lvl="1" indent="0">
              <a:lnSpc>
                <a:spcPct val="90000"/>
              </a:lnSpc>
              <a:buNone/>
              <a:defRPr/>
            </a:pPr>
            <a:r>
              <a:rPr lang="en-US" sz="2400" baseline="30000" dirty="0">
                <a:effectLst/>
              </a:rPr>
              <a:t>42 </a:t>
            </a:r>
            <a:r>
              <a:rPr lang="en-US" sz="2400" dirty="0">
                <a:effectLst/>
              </a:rPr>
              <a:t>Nevertheless even among the rulers many believed in Him, but because of the Pharisees they did not confess Him, lest they should be put out of the synagogue; </a:t>
            </a:r>
            <a:r>
              <a:rPr lang="en-US" sz="2400" baseline="30000" dirty="0">
                <a:effectLst/>
              </a:rPr>
              <a:t>43</a:t>
            </a:r>
            <a:r>
              <a:rPr lang="en-US" sz="2400" dirty="0">
                <a:effectLst/>
              </a:rPr>
              <a:t> for they loved the praise of men more than the praise of God.</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158202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Repentance by Association is Not True Repentance</a:t>
            </a:r>
            <a:endParaRPr lang="en-US" sz="2400" b="1" u="sng" dirty="0">
              <a:solidFill>
                <a:srgbClr val="F6C16A"/>
              </a:solidFill>
              <a:effectLst/>
            </a:endParaRPr>
          </a:p>
          <a:p>
            <a:pPr marL="0" indent="0">
              <a:buNone/>
            </a:pPr>
            <a:r>
              <a:rPr lang="en-US" sz="2800" b="1" dirty="0">
                <a:solidFill>
                  <a:srgbClr val="F6C16A"/>
                </a:solidFill>
                <a:effectLst/>
              </a:rPr>
              <a:t>Matthew 3:5-9</a:t>
            </a:r>
          </a:p>
          <a:p>
            <a:pPr marL="349250" lvl="1" indent="0">
              <a:lnSpc>
                <a:spcPct val="90000"/>
              </a:lnSpc>
              <a:buNone/>
              <a:defRPr/>
            </a:pPr>
            <a:r>
              <a:rPr lang="en-US" sz="2400" baseline="30000" dirty="0">
                <a:effectLst/>
              </a:rPr>
              <a:t>5 </a:t>
            </a:r>
            <a:r>
              <a:rPr lang="en-US" sz="2400" dirty="0">
                <a:effectLst/>
              </a:rPr>
              <a:t>Then Jerusalem, all Judea, and all the region around the Jordan went out to him 6</a:t>
            </a:r>
            <a:r>
              <a:rPr lang="en-US" sz="2400" baseline="30000" dirty="0">
                <a:effectLst/>
              </a:rPr>
              <a:t> </a:t>
            </a:r>
            <a:r>
              <a:rPr lang="en-US" sz="2400" dirty="0">
                <a:effectLst/>
              </a:rPr>
              <a:t>and were baptized by him in the Jordan, confessing their sins. </a:t>
            </a:r>
            <a:br>
              <a:rPr lang="en-US" sz="2400" dirty="0">
                <a:effectLst/>
              </a:rPr>
            </a:br>
            <a:r>
              <a:rPr lang="en-US" sz="2400" baseline="30000" dirty="0">
                <a:effectLst/>
              </a:rPr>
              <a:t>7</a:t>
            </a:r>
            <a:r>
              <a:rPr lang="en-US" sz="2400" dirty="0">
                <a:effectLst/>
              </a:rPr>
              <a:t> But when he saw many of the Pharisees and Sadducees coming to his baptism, he said to them, “Brood of vipers! Who warned you to flee from the wrath to come? </a:t>
            </a:r>
            <a:r>
              <a:rPr lang="en-US" sz="2400" baseline="30000" dirty="0">
                <a:effectLst/>
              </a:rPr>
              <a:t>8</a:t>
            </a:r>
            <a:r>
              <a:rPr lang="en-US" sz="2400" dirty="0">
                <a:effectLst/>
              </a:rPr>
              <a:t> Therefore bear fruits worthy of repentance, </a:t>
            </a:r>
            <a:r>
              <a:rPr lang="en-US" sz="2400" baseline="30000" dirty="0">
                <a:effectLst/>
              </a:rPr>
              <a:t>9</a:t>
            </a:r>
            <a:r>
              <a:rPr lang="en-US" sz="2400" dirty="0">
                <a:effectLst/>
              </a:rPr>
              <a:t> and do not think to say to yourselves, ‘We have Abraham as our father.’ For I say to you that God is able to raise up children to Abraham from these stones.</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4846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DDDE-0FF4-CD58-4610-6794C791A139}"/>
              </a:ext>
            </a:extLst>
          </p:cNvPr>
          <p:cNvSpPr>
            <a:spLocks noGrp="1"/>
          </p:cNvSpPr>
          <p:nvPr>
            <p:ph type="title"/>
          </p:nvPr>
        </p:nvSpPr>
        <p:spPr>
          <a:xfrm>
            <a:off x="686593" y="2165723"/>
            <a:ext cx="7770813" cy="1429871"/>
          </a:xfrm>
        </p:spPr>
        <p:txBody>
          <a:bodyPr>
            <a:noAutofit/>
          </a:bodyPr>
          <a:lstStyle/>
          <a:p>
            <a:r>
              <a:rPr lang="en-US" sz="7200" dirty="0"/>
              <a:t>Righteous </a:t>
            </a:r>
            <a:br>
              <a:rPr lang="en-US" sz="7200" dirty="0"/>
            </a:br>
            <a:r>
              <a:rPr lang="en-US" sz="7200" dirty="0"/>
              <a:t>by </a:t>
            </a:r>
            <a:br>
              <a:rPr lang="en-US" sz="7200" dirty="0"/>
            </a:br>
            <a:r>
              <a:rPr lang="en-US" sz="7200" dirty="0"/>
              <a:t>Association</a:t>
            </a:r>
          </a:p>
        </p:txBody>
      </p:sp>
    </p:spTree>
    <p:extLst>
      <p:ext uri="{BB962C8B-B14F-4D97-AF65-F5344CB8AC3E}">
        <p14:creationId xmlns:p14="http://schemas.microsoft.com/office/powerpoint/2010/main" val="112975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Repentance by Association is Not True Repentance</a:t>
            </a:r>
            <a:endParaRPr lang="en-US" sz="2400" b="1" u="sng" dirty="0">
              <a:solidFill>
                <a:srgbClr val="F6C16A"/>
              </a:solidFill>
              <a:effectLst/>
            </a:endParaRPr>
          </a:p>
          <a:p>
            <a:pPr marL="0" indent="0">
              <a:buNone/>
            </a:pPr>
            <a:r>
              <a:rPr lang="en-US" sz="2800" b="1" dirty="0">
                <a:solidFill>
                  <a:srgbClr val="F6C16A"/>
                </a:solidFill>
                <a:effectLst/>
              </a:rPr>
              <a:t>Acts 19:18-20</a:t>
            </a:r>
          </a:p>
          <a:p>
            <a:pPr marL="349250" lvl="1" indent="0">
              <a:lnSpc>
                <a:spcPct val="90000"/>
              </a:lnSpc>
              <a:buNone/>
              <a:defRPr/>
            </a:pPr>
            <a:r>
              <a:rPr lang="en-US" sz="2400" baseline="30000" dirty="0">
                <a:effectLst/>
              </a:rPr>
              <a:t>18 </a:t>
            </a:r>
            <a:r>
              <a:rPr lang="en-US" sz="2400" dirty="0">
                <a:effectLst/>
              </a:rPr>
              <a:t>And many who had believed came confessing and telling their deeds. </a:t>
            </a:r>
            <a:r>
              <a:rPr lang="en-US" sz="2400" baseline="30000" dirty="0">
                <a:effectLst/>
              </a:rPr>
              <a:t>19</a:t>
            </a:r>
            <a:r>
              <a:rPr lang="en-US" sz="2400" dirty="0">
                <a:effectLst/>
              </a:rPr>
              <a:t> Also, many of those who had practiced magic brought their books together and burned them in the sight of all. And they counted up the value of them, and it totaled fifty thousand pieces of silver. </a:t>
            </a:r>
            <a:r>
              <a:rPr lang="en-US" sz="2400" baseline="30000" dirty="0">
                <a:effectLst/>
              </a:rPr>
              <a:t>20</a:t>
            </a:r>
            <a:r>
              <a:rPr lang="en-US" sz="2400" dirty="0">
                <a:effectLst/>
              </a:rPr>
              <a:t> So the word of the Lord grew mightily and prevailed.</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3203026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Worship by Association is Not True Worship</a:t>
            </a:r>
            <a:endParaRPr lang="en-US" sz="2400" b="1" u="sng" dirty="0">
              <a:solidFill>
                <a:srgbClr val="F6C16A"/>
              </a:solidFill>
              <a:effectLst/>
            </a:endParaRPr>
          </a:p>
          <a:p>
            <a:pPr marL="0" indent="0">
              <a:buNone/>
            </a:pPr>
            <a:r>
              <a:rPr lang="en-US" sz="2800" b="1" dirty="0">
                <a:solidFill>
                  <a:srgbClr val="F6C16A"/>
                </a:solidFill>
                <a:effectLst/>
              </a:rPr>
              <a:t>John 4:23-24</a:t>
            </a:r>
          </a:p>
          <a:p>
            <a:pPr marL="349250" lvl="1" indent="0">
              <a:lnSpc>
                <a:spcPct val="90000"/>
              </a:lnSpc>
              <a:buNone/>
              <a:defRPr/>
            </a:pPr>
            <a:r>
              <a:rPr lang="en-US" sz="2400" baseline="30000" dirty="0">
                <a:effectLst/>
              </a:rPr>
              <a:t>23 </a:t>
            </a:r>
            <a:r>
              <a:rPr lang="en-US" sz="2400" dirty="0">
                <a:effectLst/>
              </a:rPr>
              <a:t>But the hour is coming, and now is, when the true worshipers will worship the Father in spirit and truth; for the Father is seeking such to worship Him. </a:t>
            </a:r>
            <a:r>
              <a:rPr lang="en-US" sz="2400" baseline="30000" dirty="0">
                <a:effectLst/>
              </a:rPr>
              <a:t>24</a:t>
            </a:r>
            <a:r>
              <a:rPr lang="en-US" sz="2400" dirty="0">
                <a:effectLst/>
              </a:rPr>
              <a:t> God is Spirit, and those who worship Him must worship in spirit and truth.”</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98569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Worship by Association is Not True Worship</a:t>
            </a:r>
            <a:endParaRPr lang="en-US" sz="2400" b="1" u="sng" dirty="0">
              <a:solidFill>
                <a:srgbClr val="F6C16A"/>
              </a:solidFill>
              <a:effectLst/>
            </a:endParaRPr>
          </a:p>
          <a:p>
            <a:pPr marL="0" indent="0">
              <a:buNone/>
            </a:pPr>
            <a:r>
              <a:rPr lang="en-US" sz="2800" b="1" dirty="0">
                <a:solidFill>
                  <a:srgbClr val="F6C16A"/>
                </a:solidFill>
                <a:effectLst/>
              </a:rPr>
              <a:t>Hebrews 10:24-25</a:t>
            </a:r>
          </a:p>
          <a:p>
            <a:pPr marL="349250" lvl="1" indent="0">
              <a:lnSpc>
                <a:spcPct val="90000"/>
              </a:lnSpc>
              <a:buNone/>
              <a:defRPr/>
            </a:pPr>
            <a:r>
              <a:rPr lang="en-US" sz="2400" baseline="30000" dirty="0">
                <a:effectLst/>
              </a:rPr>
              <a:t>24 </a:t>
            </a:r>
            <a:r>
              <a:rPr lang="en-US" sz="2400" dirty="0">
                <a:effectLst/>
              </a:rPr>
              <a:t>And let us consider one another in order to stir up love and good works, </a:t>
            </a:r>
            <a:r>
              <a:rPr lang="en-US" sz="2400" baseline="30000" dirty="0">
                <a:effectLst/>
              </a:rPr>
              <a:t>25</a:t>
            </a:r>
            <a:r>
              <a:rPr lang="en-US" sz="2400" dirty="0">
                <a:effectLst/>
              </a:rPr>
              <a:t> 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1171736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Worship by Association is Not True Worship</a:t>
            </a:r>
            <a:endParaRPr lang="en-US" sz="2400" b="1" u="sng" dirty="0">
              <a:solidFill>
                <a:srgbClr val="F6C16A"/>
              </a:solidFill>
              <a:effectLst/>
            </a:endParaRPr>
          </a:p>
          <a:p>
            <a:pPr marL="0" indent="0">
              <a:buNone/>
            </a:pPr>
            <a:r>
              <a:rPr lang="en-US" sz="2800" b="1" dirty="0">
                <a:solidFill>
                  <a:srgbClr val="F6C16A"/>
                </a:solidFill>
                <a:effectLst/>
              </a:rPr>
              <a:t>Matthew 15:8-9</a:t>
            </a:r>
          </a:p>
          <a:p>
            <a:pPr marL="349250" lvl="1" indent="0">
              <a:lnSpc>
                <a:spcPct val="90000"/>
              </a:lnSpc>
              <a:buNone/>
              <a:defRPr/>
            </a:pPr>
            <a:r>
              <a:rPr lang="en-US" sz="2400" baseline="30000" dirty="0">
                <a:effectLst/>
              </a:rPr>
              <a:t>8 </a:t>
            </a:r>
            <a:r>
              <a:rPr lang="en-US" sz="2400" dirty="0">
                <a:effectLst/>
              </a:rPr>
              <a:t>These people draw near to Me with their mouth,</a:t>
            </a:r>
            <a:br>
              <a:rPr lang="en-US" sz="2400" dirty="0">
                <a:effectLst/>
              </a:rPr>
            </a:br>
            <a:r>
              <a:rPr lang="en-US" sz="2400" dirty="0">
                <a:effectLst/>
              </a:rPr>
              <a:t>      And honor Me with their lips,</a:t>
            </a:r>
            <a:br>
              <a:rPr lang="en-US" sz="2400" dirty="0">
                <a:effectLst/>
              </a:rPr>
            </a:br>
            <a:r>
              <a:rPr lang="en-US" sz="2400" dirty="0">
                <a:effectLst/>
              </a:rPr>
              <a:t>      But their heart is far from Me.</a:t>
            </a:r>
            <a:br>
              <a:rPr lang="en-US" sz="2400" dirty="0">
                <a:effectLst/>
              </a:rPr>
            </a:br>
            <a:r>
              <a:rPr lang="en-US" sz="2400" dirty="0">
                <a:effectLst/>
              </a:rPr>
              <a:t>       </a:t>
            </a:r>
            <a:r>
              <a:rPr lang="en-US" sz="2400" baseline="30000" dirty="0">
                <a:effectLst/>
              </a:rPr>
              <a:t>9</a:t>
            </a:r>
            <a:r>
              <a:rPr lang="en-US" sz="2400" dirty="0">
                <a:effectLst/>
              </a:rPr>
              <a:t> And in vain they worship Me,</a:t>
            </a:r>
            <a:br>
              <a:rPr lang="en-US" sz="2400" dirty="0">
                <a:effectLst/>
              </a:rPr>
            </a:br>
            <a:r>
              <a:rPr lang="en-US" sz="2400" dirty="0">
                <a:effectLst/>
              </a:rPr>
              <a:t>       Teaching as doctrines the commandments of men.’</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4208957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Worship by Association is Not True Worship</a:t>
            </a:r>
            <a:endParaRPr lang="en-US" sz="2400" b="1" u="sng" dirty="0">
              <a:solidFill>
                <a:srgbClr val="F6C16A"/>
              </a:solidFill>
              <a:effectLst/>
            </a:endParaRPr>
          </a:p>
          <a:p>
            <a:pPr marL="0" indent="0">
              <a:buNone/>
            </a:pPr>
            <a:r>
              <a:rPr lang="en-US" sz="2800" b="1" dirty="0">
                <a:solidFill>
                  <a:srgbClr val="F6C16A"/>
                </a:solidFill>
                <a:effectLst/>
              </a:rPr>
              <a:t>1 Cor. 11:27-31</a:t>
            </a:r>
          </a:p>
          <a:p>
            <a:pPr marL="349250" lvl="1" indent="0">
              <a:lnSpc>
                <a:spcPct val="90000"/>
              </a:lnSpc>
              <a:buNone/>
              <a:defRPr/>
            </a:pPr>
            <a:r>
              <a:rPr lang="en-US" sz="2400" baseline="30000" dirty="0">
                <a:effectLst/>
              </a:rPr>
              <a:t>27 </a:t>
            </a:r>
            <a:r>
              <a:rPr lang="en-US" sz="2400" dirty="0">
                <a:effectLst/>
              </a:rPr>
              <a:t>Therefore whoever eats this bread or drinks this cup of the Lord in an unworthy manner will be guilty of the body and blood of the Lord. </a:t>
            </a:r>
            <a:r>
              <a:rPr lang="en-US" sz="2400" baseline="30000" dirty="0">
                <a:effectLst/>
              </a:rPr>
              <a:t>28</a:t>
            </a:r>
            <a:r>
              <a:rPr lang="en-US" sz="2400" dirty="0">
                <a:effectLst/>
              </a:rPr>
              <a:t> But let a man examine himself, and so let him eat of the bread and drink of the cup. </a:t>
            </a:r>
            <a:r>
              <a:rPr lang="en-US" sz="2400" baseline="30000" dirty="0">
                <a:effectLst/>
              </a:rPr>
              <a:t>29</a:t>
            </a:r>
            <a:r>
              <a:rPr lang="en-US" sz="2400" dirty="0">
                <a:effectLst/>
              </a:rPr>
              <a:t> For he who eats and drinks in an unworthy manner eats and drinks judgment to himself, not discerning the Lord’s body. </a:t>
            </a:r>
            <a:r>
              <a:rPr lang="en-US" sz="2400" baseline="30000" dirty="0">
                <a:effectLst/>
              </a:rPr>
              <a:t>30</a:t>
            </a:r>
            <a:r>
              <a:rPr lang="en-US" sz="2400" dirty="0">
                <a:effectLst/>
              </a:rPr>
              <a:t> For this reason many are weak and sick among you, and many sleep. </a:t>
            </a:r>
            <a:r>
              <a:rPr lang="en-US" sz="2400" baseline="30000" dirty="0">
                <a:effectLst/>
              </a:rPr>
              <a:t>31</a:t>
            </a:r>
            <a:r>
              <a:rPr lang="en-US" sz="2400" dirty="0">
                <a:effectLst/>
              </a:rPr>
              <a:t> For if we would judge ourselves, we would not be judged.</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4030207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Evangelism by Association is Not True Evangelism</a:t>
            </a:r>
            <a:endParaRPr lang="en-US" sz="2400" b="1" u="sng" dirty="0">
              <a:solidFill>
                <a:srgbClr val="F6C16A"/>
              </a:solidFill>
              <a:effectLst/>
            </a:endParaRPr>
          </a:p>
          <a:p>
            <a:pPr marL="0" indent="0">
              <a:buNone/>
            </a:pPr>
            <a:r>
              <a:rPr lang="en-US" sz="2800" b="1" dirty="0">
                <a:solidFill>
                  <a:srgbClr val="F6C16A"/>
                </a:solidFill>
                <a:effectLst/>
              </a:rPr>
              <a:t>John 1:40-41</a:t>
            </a:r>
          </a:p>
          <a:p>
            <a:pPr marL="349250" lvl="1" indent="0">
              <a:lnSpc>
                <a:spcPct val="90000"/>
              </a:lnSpc>
              <a:buNone/>
              <a:defRPr/>
            </a:pPr>
            <a:r>
              <a:rPr lang="en-US" sz="2400" baseline="30000" dirty="0">
                <a:effectLst/>
              </a:rPr>
              <a:t>40 </a:t>
            </a:r>
            <a:r>
              <a:rPr lang="en-US" sz="2400" dirty="0">
                <a:effectLst/>
              </a:rPr>
              <a:t>One of the two who heard John speak, and followed Him, was Andrew, Simon Peter’s brother. </a:t>
            </a:r>
            <a:r>
              <a:rPr lang="en-US" sz="2400" baseline="30000" dirty="0">
                <a:effectLst/>
              </a:rPr>
              <a:t>41</a:t>
            </a:r>
            <a:r>
              <a:rPr lang="en-US" sz="2400" dirty="0">
                <a:effectLst/>
              </a:rPr>
              <a:t> He first found his own brother Simon, and said to him, “We have found the Messiah” (which is translated, the Christ).</a:t>
            </a:r>
          </a:p>
          <a:p>
            <a:pPr marL="0" indent="0">
              <a:buNone/>
            </a:pPr>
            <a:r>
              <a:rPr lang="en-US" sz="2800" b="1" dirty="0">
                <a:solidFill>
                  <a:srgbClr val="F6C16A"/>
                </a:solidFill>
                <a:effectLst/>
              </a:rPr>
              <a:t>Acts 2:41</a:t>
            </a:r>
          </a:p>
          <a:p>
            <a:pPr marL="349250" lvl="1" indent="0">
              <a:lnSpc>
                <a:spcPct val="90000"/>
              </a:lnSpc>
              <a:buNone/>
              <a:defRPr/>
            </a:pPr>
            <a:r>
              <a:rPr lang="en-US" sz="2400" baseline="30000" dirty="0">
                <a:effectLst/>
              </a:rPr>
              <a:t>41 </a:t>
            </a:r>
            <a:r>
              <a:rPr lang="en-US" sz="2400" dirty="0">
                <a:effectLst/>
              </a:rPr>
              <a:t>Then those who gladly received his word were baptized; and that day about three thousand souls were added to them.</a:t>
            </a:r>
          </a:p>
          <a:p>
            <a:pPr marL="349250" lvl="1" indent="0">
              <a:lnSpc>
                <a:spcPct val="90000"/>
              </a:lnSpc>
              <a:buNone/>
              <a:defRPr/>
            </a:pPr>
            <a:endParaRPr lang="en-US" sz="2400" dirty="0">
              <a:effectLst/>
            </a:endParaRP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128084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Evangelism by Association is Not True Evangelism</a:t>
            </a:r>
            <a:endParaRPr lang="en-US" sz="2400" b="1" u="sng" dirty="0">
              <a:solidFill>
                <a:srgbClr val="F6C16A"/>
              </a:solidFill>
              <a:effectLst/>
            </a:endParaRPr>
          </a:p>
          <a:p>
            <a:pPr marL="0" indent="0">
              <a:buNone/>
            </a:pPr>
            <a:r>
              <a:rPr lang="en-US" sz="2800" b="1" dirty="0">
                <a:solidFill>
                  <a:srgbClr val="F6C16A"/>
                </a:solidFill>
                <a:effectLst/>
              </a:rPr>
              <a:t>Acts 8:5-6</a:t>
            </a:r>
          </a:p>
          <a:p>
            <a:pPr marL="349250" lvl="1" indent="0">
              <a:lnSpc>
                <a:spcPct val="90000"/>
              </a:lnSpc>
              <a:buNone/>
              <a:defRPr/>
            </a:pPr>
            <a:r>
              <a:rPr lang="en-US" sz="2400" baseline="30000" dirty="0">
                <a:effectLst/>
              </a:rPr>
              <a:t>5 </a:t>
            </a:r>
            <a:r>
              <a:rPr lang="en-US" sz="2400" dirty="0">
                <a:effectLst/>
              </a:rPr>
              <a:t>Then Philip went down to the city of Samaria and preached Christ to them. </a:t>
            </a:r>
            <a:r>
              <a:rPr lang="en-US" sz="2400" baseline="30000" dirty="0">
                <a:effectLst/>
              </a:rPr>
              <a:t>6</a:t>
            </a:r>
            <a:r>
              <a:rPr lang="en-US" sz="2400" dirty="0">
                <a:effectLst/>
              </a:rPr>
              <a:t> And the multitudes with one accord heeded the things spoken by Philip, hearing and seeing the miracles which he did.</a:t>
            </a:r>
          </a:p>
          <a:p>
            <a:pPr marL="0" indent="0">
              <a:buNone/>
            </a:pPr>
            <a:r>
              <a:rPr lang="en-US" sz="2800" b="1" dirty="0">
                <a:solidFill>
                  <a:srgbClr val="F6C16A"/>
                </a:solidFill>
                <a:effectLst/>
              </a:rPr>
              <a:t>Acts 8:29-31</a:t>
            </a:r>
          </a:p>
          <a:p>
            <a:pPr marL="349250" lvl="1" indent="0">
              <a:lnSpc>
                <a:spcPct val="90000"/>
              </a:lnSpc>
              <a:buNone/>
              <a:defRPr/>
            </a:pPr>
            <a:r>
              <a:rPr lang="en-US" sz="2400" baseline="30000" dirty="0">
                <a:effectLst/>
              </a:rPr>
              <a:t>29 </a:t>
            </a:r>
            <a:r>
              <a:rPr lang="en-US" sz="2400" dirty="0">
                <a:effectLst/>
              </a:rPr>
              <a:t>Then the Spirit said to Philip, “Go near and overtake this chariot.” </a:t>
            </a:r>
            <a:r>
              <a:rPr lang="en-US" sz="2400" baseline="30000" dirty="0">
                <a:effectLst/>
              </a:rPr>
              <a:t>30</a:t>
            </a:r>
            <a:r>
              <a:rPr lang="en-US" sz="2400" dirty="0">
                <a:effectLst/>
              </a:rPr>
              <a:t> So Philip ran to him, and heard him reading the prophet Isaiah, and said, “Do you understand what you are reading?” </a:t>
            </a:r>
            <a:r>
              <a:rPr lang="en-US" sz="2400" baseline="30000" dirty="0">
                <a:effectLst/>
              </a:rPr>
              <a:t>31</a:t>
            </a:r>
            <a:r>
              <a:rPr lang="en-US" sz="2400" dirty="0">
                <a:effectLst/>
              </a:rPr>
              <a:t> And he said, “How can I, unless someone guides me?” And he asked Philip to come up and sit with him.</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283761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Evangelism by Association is Not True Evangelism</a:t>
            </a:r>
            <a:endParaRPr lang="en-US" sz="2400" b="1" u="sng" dirty="0">
              <a:solidFill>
                <a:srgbClr val="F6C16A"/>
              </a:solidFill>
              <a:effectLst/>
            </a:endParaRPr>
          </a:p>
          <a:p>
            <a:pPr marL="0" indent="0">
              <a:buNone/>
            </a:pPr>
            <a:r>
              <a:rPr lang="en-US" sz="2800" b="1" dirty="0">
                <a:solidFill>
                  <a:srgbClr val="F6C16A"/>
                </a:solidFill>
                <a:effectLst/>
              </a:rPr>
              <a:t>Eph 4:16</a:t>
            </a:r>
          </a:p>
          <a:p>
            <a:pPr marL="349250" lvl="1" indent="0">
              <a:lnSpc>
                <a:spcPct val="90000"/>
              </a:lnSpc>
              <a:buNone/>
              <a:defRPr/>
            </a:pPr>
            <a:r>
              <a:rPr lang="en-US" sz="2400" baseline="30000" dirty="0">
                <a:effectLst/>
              </a:rPr>
              <a:t>16 </a:t>
            </a:r>
            <a:r>
              <a:rPr lang="en-US" sz="2400" dirty="0">
                <a:effectLst/>
              </a:rPr>
              <a:t>from whom the whole body, joined and knit together by what every joint supplies, according to the effective working by which every part does its share, causes growth of the body for the edifying of itself in love.</a:t>
            </a:r>
          </a:p>
          <a:p>
            <a:pPr marL="0" indent="0">
              <a:buNone/>
            </a:pPr>
            <a:r>
              <a:rPr lang="en-US" sz="2800" b="1" dirty="0">
                <a:solidFill>
                  <a:srgbClr val="F6C16A"/>
                </a:solidFill>
                <a:effectLst/>
              </a:rPr>
              <a:t>2 John 10-11</a:t>
            </a:r>
          </a:p>
          <a:p>
            <a:pPr marL="349250" lvl="1" indent="0">
              <a:lnSpc>
                <a:spcPct val="90000"/>
              </a:lnSpc>
              <a:buNone/>
              <a:defRPr/>
            </a:pPr>
            <a:r>
              <a:rPr lang="en-US" sz="2400" baseline="30000" dirty="0">
                <a:effectLst/>
              </a:rPr>
              <a:t>10 </a:t>
            </a:r>
            <a:r>
              <a:rPr lang="en-US" sz="2400" dirty="0">
                <a:effectLst/>
              </a:rPr>
              <a:t>If anyone comes to you and does not bring this doctrine, do not receive him into your house nor greet him; </a:t>
            </a:r>
            <a:r>
              <a:rPr lang="en-US" sz="2400" baseline="30000" dirty="0">
                <a:effectLst/>
              </a:rPr>
              <a:t>11</a:t>
            </a:r>
            <a:r>
              <a:rPr lang="en-US" sz="2400" dirty="0">
                <a:effectLst/>
              </a:rPr>
              <a:t> for he who greets him shares in his evil deeds.</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544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Salvation by Association is Not True Salvation</a:t>
            </a:r>
            <a:endParaRPr lang="en-US" sz="2400" b="1" u="sng" dirty="0">
              <a:solidFill>
                <a:srgbClr val="F6C16A"/>
              </a:solidFill>
              <a:effectLst/>
            </a:endParaRPr>
          </a:p>
          <a:p>
            <a:pPr marL="0" indent="0">
              <a:buNone/>
            </a:pPr>
            <a:r>
              <a:rPr lang="en-US" sz="2800" b="1" dirty="0">
                <a:solidFill>
                  <a:srgbClr val="F6C16A"/>
                </a:solidFill>
                <a:effectLst/>
              </a:rPr>
              <a:t>Luke 13:23-27</a:t>
            </a:r>
          </a:p>
          <a:p>
            <a:pPr marL="349250" lvl="1" indent="0">
              <a:lnSpc>
                <a:spcPct val="90000"/>
              </a:lnSpc>
              <a:buNone/>
              <a:defRPr/>
            </a:pPr>
            <a:r>
              <a:rPr lang="en-US" sz="2400" baseline="30000" dirty="0">
                <a:effectLst/>
              </a:rPr>
              <a:t>23 </a:t>
            </a:r>
            <a:r>
              <a:rPr lang="en-US" sz="2400" dirty="0">
                <a:effectLst/>
              </a:rPr>
              <a:t>Then one said to Him, “Lord, are there few who are saved?” </a:t>
            </a:r>
            <a:br>
              <a:rPr lang="en-US" sz="2400" dirty="0">
                <a:effectLst/>
              </a:rPr>
            </a:br>
            <a:r>
              <a:rPr lang="en-US" sz="2400" dirty="0">
                <a:effectLst/>
              </a:rPr>
              <a:t>And He said to them, </a:t>
            </a:r>
            <a:r>
              <a:rPr lang="en-US" sz="2400" baseline="30000" dirty="0">
                <a:effectLst/>
              </a:rPr>
              <a:t>24</a:t>
            </a:r>
            <a:r>
              <a:rPr lang="en-US" sz="2400" dirty="0">
                <a:effectLst/>
              </a:rPr>
              <a:t> “Strive to enter through the narrow gate, for many, I say to you, will seek to enter and will not be able. </a:t>
            </a:r>
            <a:r>
              <a:rPr lang="en-US" sz="2400" baseline="30000" dirty="0">
                <a:effectLst/>
              </a:rPr>
              <a:t>25</a:t>
            </a:r>
            <a:r>
              <a:rPr lang="en-US" sz="2400" dirty="0">
                <a:effectLst/>
              </a:rPr>
              <a:t> When once the Master of the house has risen up and shut the door, and you begin to stand outside and knock at the door, saying, ‘Lord, Lord, open for us,’ and He will answer and say to you, ‘I do not know you, where you are from,’ </a:t>
            </a:r>
            <a:r>
              <a:rPr lang="en-US" sz="2400" baseline="30000" dirty="0">
                <a:effectLst/>
              </a:rPr>
              <a:t>26</a:t>
            </a:r>
            <a:r>
              <a:rPr lang="en-US" sz="2400" dirty="0">
                <a:effectLst/>
              </a:rPr>
              <a:t> then you will begin to say, ‘We ate and drank in Your presence, and You taught in our streets.’ </a:t>
            </a:r>
            <a:r>
              <a:rPr lang="en-US" sz="2400" baseline="30000" dirty="0">
                <a:effectLst/>
              </a:rPr>
              <a:t>27</a:t>
            </a:r>
            <a:r>
              <a:rPr lang="en-US" sz="2400" dirty="0">
                <a:effectLst/>
              </a:rPr>
              <a:t> But He will say, ‘I tell you I do not know you, where you are from. Depart from Me, all you workers of iniquity.’</a:t>
            </a: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449656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Salvation by Association is Not True Salvation</a:t>
            </a:r>
            <a:endParaRPr lang="en-US" sz="2400" b="1" u="sng" dirty="0">
              <a:solidFill>
                <a:srgbClr val="F6C16A"/>
              </a:solidFill>
              <a:effectLst/>
            </a:endParaRPr>
          </a:p>
          <a:p>
            <a:pPr marL="0" indent="0">
              <a:buNone/>
            </a:pPr>
            <a:r>
              <a:rPr lang="en-US" sz="2800" b="1" dirty="0">
                <a:solidFill>
                  <a:srgbClr val="F6C16A"/>
                </a:solidFill>
                <a:effectLst/>
              </a:rPr>
              <a:t>Matthew 7:21</a:t>
            </a:r>
          </a:p>
          <a:p>
            <a:pPr marL="349250" lvl="1" indent="0">
              <a:lnSpc>
                <a:spcPct val="90000"/>
              </a:lnSpc>
              <a:buNone/>
              <a:defRPr/>
            </a:pPr>
            <a:r>
              <a:rPr lang="en-US" sz="2400" baseline="30000" dirty="0">
                <a:effectLst/>
              </a:rPr>
              <a:t>21 </a:t>
            </a:r>
            <a:r>
              <a:rPr lang="en-US" sz="2400" dirty="0">
                <a:effectLst/>
              </a:rPr>
              <a:t>Not everyone who says to Me, ‘Lord, Lord,’ shall enter the kingdom of heaven, but he who does the will of My Father in heaven.</a:t>
            </a:r>
          </a:p>
        </p:txBody>
      </p:sp>
    </p:spTree>
    <p:extLst>
      <p:ext uri="{BB962C8B-B14F-4D97-AF65-F5344CB8AC3E}">
        <p14:creationId xmlns:p14="http://schemas.microsoft.com/office/powerpoint/2010/main" val="366992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b="1" dirty="0">
                <a:solidFill>
                  <a:srgbClr val="F6C16A"/>
                </a:solidFill>
                <a:effectLst/>
              </a:rPr>
              <a:t>Ezekiel 18:20</a:t>
            </a:r>
            <a:endParaRPr lang="en-US" sz="3200" dirty="0">
              <a:solidFill>
                <a:srgbClr val="F6C16A"/>
              </a:solidFill>
              <a:effectLst/>
            </a:endParaRPr>
          </a:p>
          <a:p>
            <a:pPr marL="349250" lvl="1" indent="0">
              <a:lnSpc>
                <a:spcPct val="90000"/>
              </a:lnSpc>
              <a:buNone/>
              <a:defRPr/>
            </a:pPr>
            <a:r>
              <a:rPr lang="en-US" sz="2800" baseline="30000" dirty="0">
                <a:effectLst/>
              </a:rPr>
              <a:t>20</a:t>
            </a:r>
            <a:r>
              <a:rPr lang="en-US" sz="2800" dirty="0">
                <a:effectLst/>
              </a:rPr>
              <a:t> The soul who sins shall die. The son shall not bear the guilt of the father, nor the father bear the guilt of the son. The righteousness of the righteous shall be upon himself, and the wickedness of the wicked shall be upon himself.</a:t>
            </a:r>
          </a:p>
          <a:p>
            <a:pPr marL="349250" lvl="1" indent="0">
              <a:lnSpc>
                <a:spcPct val="90000"/>
              </a:lnSpc>
              <a:buNone/>
              <a:defRPr/>
            </a:pPr>
            <a:endParaRPr lang="en-US" sz="2400" dirty="0">
              <a:effectLst/>
            </a:endParaRPr>
          </a:p>
          <a:p>
            <a:pPr marL="0" indent="0">
              <a:buNone/>
            </a:pPr>
            <a:r>
              <a:rPr lang="en-US" sz="3200" b="1" dirty="0">
                <a:solidFill>
                  <a:srgbClr val="F6C16A"/>
                </a:solidFill>
                <a:effectLst/>
              </a:rPr>
              <a:t>Luke 15:1-2</a:t>
            </a:r>
          </a:p>
          <a:p>
            <a:pPr marL="349250" lvl="1" indent="0">
              <a:lnSpc>
                <a:spcPct val="90000"/>
              </a:lnSpc>
              <a:buNone/>
              <a:defRPr/>
            </a:pPr>
            <a:r>
              <a:rPr lang="en-US" sz="2800" baseline="30000" dirty="0">
                <a:effectLst/>
              </a:rPr>
              <a:t>1</a:t>
            </a:r>
            <a:r>
              <a:rPr lang="en-US" sz="2800" dirty="0">
                <a:effectLst/>
              </a:rPr>
              <a:t> Then all the tax collectors and the sinners drew near to Him to hear Him. </a:t>
            </a:r>
            <a:r>
              <a:rPr lang="en-US" sz="2800" baseline="30000" dirty="0">
                <a:effectLst/>
              </a:rPr>
              <a:t>2</a:t>
            </a:r>
            <a:r>
              <a:rPr lang="en-US" sz="2800" dirty="0">
                <a:effectLst/>
              </a:rPr>
              <a:t> And the Pharisees and scribes complained, saying, “This Man receives sinners and eats with them.”</a:t>
            </a:r>
          </a:p>
        </p:txBody>
      </p:sp>
    </p:spTree>
    <p:extLst>
      <p:ext uri="{BB962C8B-B14F-4D97-AF65-F5344CB8AC3E}">
        <p14:creationId xmlns:p14="http://schemas.microsoft.com/office/powerpoint/2010/main" val="426645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u="sng" dirty="0">
                <a:solidFill>
                  <a:srgbClr val="F6C16A"/>
                </a:solidFill>
                <a:effectLst/>
              </a:rPr>
              <a:t>Salvation by Association is Not True Salvation</a:t>
            </a:r>
            <a:endParaRPr lang="en-US" sz="2400" b="1" u="sng" dirty="0">
              <a:solidFill>
                <a:srgbClr val="F6C16A"/>
              </a:solidFill>
              <a:effectLst/>
            </a:endParaRPr>
          </a:p>
          <a:p>
            <a:pPr marL="0" indent="0">
              <a:buNone/>
            </a:pPr>
            <a:r>
              <a:rPr lang="en-US" sz="2800" b="1" dirty="0">
                <a:solidFill>
                  <a:srgbClr val="F6C16A"/>
                </a:solidFill>
                <a:effectLst/>
              </a:rPr>
              <a:t>Acts 2:37-41</a:t>
            </a:r>
          </a:p>
          <a:p>
            <a:pPr marL="349250" lvl="1" indent="0">
              <a:lnSpc>
                <a:spcPct val="90000"/>
              </a:lnSpc>
              <a:buNone/>
              <a:defRPr/>
            </a:pPr>
            <a:r>
              <a:rPr lang="en-US" sz="2400" baseline="30000" dirty="0">
                <a:effectLst/>
              </a:rPr>
              <a:t>37 </a:t>
            </a:r>
            <a:r>
              <a:rPr lang="en-US" sz="2400" dirty="0">
                <a:effectLst/>
              </a:rPr>
              <a:t>Now when they heard this, they were cut to the heart, and said to Peter and the rest of the apostles, “Men and brethren, what shall we do?” </a:t>
            </a:r>
            <a:r>
              <a:rPr lang="en-US" sz="2400" baseline="30000" dirty="0">
                <a:effectLst/>
              </a:rPr>
              <a:t>38</a:t>
            </a:r>
            <a:r>
              <a:rPr lang="en-US" sz="2400" dirty="0">
                <a:effectLst/>
              </a:rPr>
              <a:t> Then Peter said to them, “Repent, and let every one of you be baptized in the name of Jesus Christ for the remission of sins; and you shall receive the gift of the Holy Spirit. </a:t>
            </a:r>
            <a:r>
              <a:rPr lang="en-US" sz="2400" baseline="30000" dirty="0">
                <a:effectLst/>
              </a:rPr>
              <a:t>39</a:t>
            </a:r>
            <a:r>
              <a:rPr lang="en-US" sz="2400" dirty="0">
                <a:effectLst/>
              </a:rPr>
              <a:t> For the promise is to you and to your children, and to all who are afar off, as many as the Lord our God will call.” </a:t>
            </a:r>
            <a:r>
              <a:rPr lang="en-US" sz="2400" baseline="30000" dirty="0">
                <a:effectLst/>
              </a:rPr>
              <a:t>40</a:t>
            </a:r>
            <a:r>
              <a:rPr lang="en-US" sz="2400" dirty="0">
                <a:effectLst/>
              </a:rPr>
              <a:t> And with many other words he testified and exhorted them, saying, “Be saved from this perverse generation.” </a:t>
            </a:r>
            <a:r>
              <a:rPr lang="en-US" sz="2400" baseline="30000" dirty="0">
                <a:effectLst/>
              </a:rPr>
              <a:t>41</a:t>
            </a:r>
            <a:r>
              <a:rPr lang="en-US" sz="2400" dirty="0">
                <a:effectLst/>
              </a:rPr>
              <a:t> Then those who gladly received his word were baptized; and that day about three thousand souls were added to them.</a:t>
            </a:r>
          </a:p>
        </p:txBody>
      </p:sp>
    </p:spTree>
    <p:extLst>
      <p:ext uri="{BB962C8B-B14F-4D97-AF65-F5344CB8AC3E}">
        <p14:creationId xmlns:p14="http://schemas.microsoft.com/office/powerpoint/2010/main" val="485438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349250" lvl="1" indent="0" algn="ctr">
              <a:lnSpc>
                <a:spcPct val="90000"/>
              </a:lnSpc>
              <a:buNone/>
              <a:defRPr/>
            </a:pPr>
            <a:endParaRPr lang="en-US" sz="4800" dirty="0">
              <a:effectLst/>
            </a:endParaRPr>
          </a:p>
          <a:p>
            <a:pPr marL="349250" lvl="1" indent="0" algn="ctr">
              <a:lnSpc>
                <a:spcPct val="90000"/>
              </a:lnSpc>
              <a:buNone/>
              <a:defRPr/>
            </a:pPr>
            <a:r>
              <a:rPr lang="en-US" sz="4800" dirty="0">
                <a:effectLst/>
              </a:rPr>
              <a:t>For you are all sons of God through faith in Christ Jesus. </a:t>
            </a:r>
            <a:r>
              <a:rPr lang="en-US" sz="4000" baseline="30000" dirty="0">
                <a:effectLst/>
              </a:rPr>
              <a:t>27</a:t>
            </a:r>
            <a:r>
              <a:rPr lang="en-US" sz="4800" dirty="0">
                <a:effectLst/>
              </a:rPr>
              <a:t> For as many of you as were baptized into Christ have put on Christ.</a:t>
            </a:r>
          </a:p>
          <a:p>
            <a:pPr marL="349250" lvl="1" indent="0" algn="ctr">
              <a:lnSpc>
                <a:spcPct val="90000"/>
              </a:lnSpc>
              <a:buNone/>
              <a:defRPr/>
            </a:pPr>
            <a:endParaRPr lang="en-US" sz="4800" dirty="0">
              <a:effectLst/>
            </a:endParaRPr>
          </a:p>
          <a:p>
            <a:pPr marL="349250" lvl="1" indent="0" algn="ctr">
              <a:lnSpc>
                <a:spcPct val="90000"/>
              </a:lnSpc>
              <a:buNone/>
              <a:defRPr/>
            </a:pPr>
            <a:r>
              <a:rPr lang="en-US" sz="4800" b="1" dirty="0">
                <a:solidFill>
                  <a:srgbClr val="F6C16A"/>
                </a:solidFill>
                <a:effectLst/>
              </a:rPr>
              <a:t>Galatians 3:26-27</a:t>
            </a:r>
            <a:endParaRPr lang="en-US" sz="4800" dirty="0">
              <a:effectLst/>
            </a:endParaRPr>
          </a:p>
          <a:p>
            <a:pPr marL="349250" lvl="1" indent="0">
              <a:lnSpc>
                <a:spcPct val="90000"/>
              </a:lnSpc>
              <a:buNone/>
              <a:defRPr/>
            </a:pPr>
            <a:endParaRPr lang="en-US" sz="2400" dirty="0">
              <a:effectLst/>
            </a:endParaRPr>
          </a:p>
        </p:txBody>
      </p:sp>
    </p:spTree>
    <p:extLst>
      <p:ext uri="{BB962C8B-B14F-4D97-AF65-F5344CB8AC3E}">
        <p14:creationId xmlns:p14="http://schemas.microsoft.com/office/powerpoint/2010/main" val="23029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dirty="0">
                <a:solidFill>
                  <a:srgbClr val="F6C16A"/>
                </a:solidFill>
                <a:effectLst/>
              </a:rPr>
              <a:t>1 Cor. 15:33-34</a:t>
            </a:r>
          </a:p>
          <a:p>
            <a:pPr marL="349250" lvl="1" indent="0">
              <a:lnSpc>
                <a:spcPct val="90000"/>
              </a:lnSpc>
              <a:buNone/>
              <a:defRPr/>
            </a:pPr>
            <a:r>
              <a:rPr lang="en-US" sz="2800" baseline="30000" dirty="0">
                <a:effectLst/>
              </a:rPr>
              <a:t>33</a:t>
            </a:r>
            <a:r>
              <a:rPr lang="en-US" sz="2800" dirty="0">
                <a:effectLst/>
              </a:rPr>
              <a:t> Do not be deceived: “Evil company corrupts good habits.” </a:t>
            </a:r>
            <a:r>
              <a:rPr lang="en-US" sz="2800" baseline="30000" dirty="0">
                <a:effectLst/>
              </a:rPr>
              <a:t>34</a:t>
            </a:r>
            <a:r>
              <a:rPr lang="en-US" sz="2800" dirty="0">
                <a:effectLst/>
              </a:rPr>
              <a:t> Awake to righteousness, and do not sin; for some do not have the knowledge of God. I speak this to your shame.</a:t>
            </a:r>
          </a:p>
        </p:txBody>
      </p:sp>
    </p:spTree>
    <p:extLst>
      <p:ext uri="{BB962C8B-B14F-4D97-AF65-F5344CB8AC3E}">
        <p14:creationId xmlns:p14="http://schemas.microsoft.com/office/powerpoint/2010/main" val="373686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600" b="1" dirty="0">
                <a:solidFill>
                  <a:srgbClr val="F6C16A"/>
                </a:solidFill>
                <a:effectLst/>
              </a:rPr>
              <a:t>Luke 13:23-27</a:t>
            </a:r>
          </a:p>
          <a:p>
            <a:pPr marL="349250" lvl="1" indent="0">
              <a:lnSpc>
                <a:spcPct val="90000"/>
              </a:lnSpc>
              <a:buNone/>
              <a:defRPr/>
            </a:pPr>
            <a:r>
              <a:rPr lang="en-US" sz="2800" baseline="30000" dirty="0">
                <a:effectLst/>
              </a:rPr>
              <a:t>23</a:t>
            </a:r>
            <a:r>
              <a:rPr lang="en-US" sz="2800" dirty="0">
                <a:effectLst/>
              </a:rPr>
              <a:t> Then one said to Him, “Lord, are there few who are saved?” </a:t>
            </a:r>
            <a:br>
              <a:rPr lang="en-US" sz="2800" dirty="0">
                <a:effectLst/>
              </a:rPr>
            </a:br>
            <a:r>
              <a:rPr lang="en-US" sz="2800" dirty="0">
                <a:effectLst/>
              </a:rPr>
              <a:t>And He said to them, </a:t>
            </a:r>
            <a:r>
              <a:rPr lang="en-US" sz="2800" baseline="30000" dirty="0">
                <a:effectLst/>
              </a:rPr>
              <a:t>24</a:t>
            </a:r>
            <a:r>
              <a:rPr lang="en-US" sz="2800" dirty="0">
                <a:effectLst/>
              </a:rPr>
              <a:t> “Strive to enter through the narrow gate, for many, I say to you, will seek to enter and will not be able. </a:t>
            </a:r>
            <a:r>
              <a:rPr lang="en-US" sz="2800" baseline="30000" dirty="0">
                <a:effectLst/>
              </a:rPr>
              <a:t>25</a:t>
            </a:r>
            <a:r>
              <a:rPr lang="en-US" sz="2800" dirty="0">
                <a:effectLst/>
              </a:rPr>
              <a:t> When once the Master of the house has risen up and shut the door, and you begin to stand outside and knock at the door, saying, ‘Lord, Lord, open for us,’ and He will answer and say to you, ‘I do not know you, where you are from,’ </a:t>
            </a:r>
            <a:r>
              <a:rPr lang="en-US" sz="2800" baseline="30000" dirty="0">
                <a:effectLst/>
              </a:rPr>
              <a:t>26</a:t>
            </a:r>
            <a:r>
              <a:rPr lang="en-US" sz="2800" dirty="0">
                <a:effectLst/>
              </a:rPr>
              <a:t> then you will begin to say, ‘We ate and drank in Your presence, and You taught in our streets.’ </a:t>
            </a:r>
            <a:r>
              <a:rPr lang="en-US" sz="2800" baseline="30000" dirty="0">
                <a:effectLst/>
              </a:rPr>
              <a:t>27</a:t>
            </a:r>
            <a:r>
              <a:rPr lang="en-US" sz="2800" dirty="0">
                <a:effectLst/>
              </a:rPr>
              <a:t> But He will say, ‘I tell you I do not know you, where you are from. Depart from Me, all you workers of iniquity.’</a:t>
            </a:r>
          </a:p>
          <a:p>
            <a:pPr marL="349250" lvl="1" indent="0">
              <a:lnSpc>
                <a:spcPct val="90000"/>
              </a:lnSpc>
              <a:buNone/>
              <a:defRPr/>
            </a:pPr>
            <a:endParaRPr lang="en-US" sz="2800" dirty="0">
              <a:effectLst/>
            </a:endParaRPr>
          </a:p>
        </p:txBody>
      </p:sp>
    </p:spTree>
    <p:extLst>
      <p:ext uri="{BB962C8B-B14F-4D97-AF65-F5344CB8AC3E}">
        <p14:creationId xmlns:p14="http://schemas.microsoft.com/office/powerpoint/2010/main" val="249633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b="1" u="sng" dirty="0">
                <a:solidFill>
                  <a:srgbClr val="F6C16A"/>
                </a:solidFill>
                <a:effectLst/>
              </a:rPr>
              <a:t>Righteous Influence is Important, but Does Not Remove Individual Responsibility</a:t>
            </a:r>
            <a:endParaRPr lang="en-US" sz="2000" b="1" u="sng" dirty="0">
              <a:solidFill>
                <a:srgbClr val="F6C16A"/>
              </a:solidFill>
              <a:effectLst/>
            </a:endParaRPr>
          </a:p>
          <a:p>
            <a:pPr lvl="1">
              <a:lnSpc>
                <a:spcPct val="90000"/>
              </a:lnSpc>
              <a:buFont typeface="Arial" panose="020B0604020202020204" pitchFamily="34" charset="0"/>
              <a:buChar char="•"/>
              <a:defRPr/>
            </a:pPr>
            <a:endParaRPr lang="en-US" sz="2400" dirty="0">
              <a:effectLst/>
            </a:endParaRPr>
          </a:p>
          <a:p>
            <a:pPr lvl="1">
              <a:lnSpc>
                <a:spcPct val="90000"/>
              </a:lnSpc>
              <a:buFont typeface="Arial" panose="020B0604020202020204" pitchFamily="34" charset="0"/>
              <a:buChar char="•"/>
              <a:defRPr/>
            </a:pPr>
            <a:r>
              <a:rPr lang="en-US" sz="4000" dirty="0">
                <a:effectLst/>
              </a:rPr>
              <a:t>In the Marriage</a:t>
            </a:r>
          </a:p>
        </p:txBody>
      </p:sp>
    </p:spTree>
    <p:extLst>
      <p:ext uri="{BB962C8B-B14F-4D97-AF65-F5344CB8AC3E}">
        <p14:creationId xmlns:p14="http://schemas.microsoft.com/office/powerpoint/2010/main" val="274359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Marriage</a:t>
            </a:r>
            <a:endParaRPr lang="en-US" sz="2800" b="1" u="sng" dirty="0">
              <a:solidFill>
                <a:srgbClr val="F6C16A"/>
              </a:solidFill>
              <a:effectLst/>
            </a:endParaRPr>
          </a:p>
          <a:p>
            <a:pPr marL="0" indent="0">
              <a:buNone/>
            </a:pPr>
            <a:r>
              <a:rPr lang="en-US" sz="2800" b="1" dirty="0">
                <a:solidFill>
                  <a:srgbClr val="F6C16A"/>
                </a:solidFill>
                <a:effectLst/>
              </a:rPr>
              <a:t>1 Cor. 7:14</a:t>
            </a:r>
            <a:endParaRPr lang="en-US" sz="2800" dirty="0">
              <a:solidFill>
                <a:srgbClr val="F6C16A"/>
              </a:solidFill>
              <a:effectLst/>
            </a:endParaRPr>
          </a:p>
          <a:p>
            <a:pPr marL="349250" lvl="1" indent="0">
              <a:lnSpc>
                <a:spcPct val="90000"/>
              </a:lnSpc>
              <a:buNone/>
              <a:defRPr/>
            </a:pPr>
            <a:r>
              <a:rPr lang="en-US" sz="2400" baseline="30000" dirty="0">
                <a:effectLst/>
              </a:rPr>
              <a:t>14 </a:t>
            </a:r>
            <a:r>
              <a:rPr lang="en-US" sz="2400" dirty="0">
                <a:effectLst/>
              </a:rPr>
              <a:t>For the unbelieving husband is sanctified by the wife, and the unbelieving wife is sanctified by the husband; otherwise your children would be unclean, but now they are holy.</a:t>
            </a:r>
          </a:p>
          <a:p>
            <a:pPr marL="0" indent="0">
              <a:buNone/>
            </a:pPr>
            <a:r>
              <a:rPr lang="en-US" sz="2800" b="1" dirty="0">
                <a:solidFill>
                  <a:srgbClr val="F6C16A"/>
                </a:solidFill>
                <a:effectLst/>
              </a:rPr>
              <a:t>1 Peter 3:1-2</a:t>
            </a:r>
            <a:endParaRPr lang="en-US" sz="2800" dirty="0">
              <a:solidFill>
                <a:srgbClr val="F6C16A"/>
              </a:solidFill>
              <a:effectLst/>
            </a:endParaRPr>
          </a:p>
          <a:p>
            <a:pPr marL="349250" lvl="1" indent="0">
              <a:lnSpc>
                <a:spcPct val="90000"/>
              </a:lnSpc>
              <a:buNone/>
              <a:defRPr/>
            </a:pPr>
            <a:r>
              <a:rPr lang="en-US" sz="2400" baseline="30000" dirty="0">
                <a:effectLst/>
              </a:rPr>
              <a:t>1</a:t>
            </a:r>
            <a:r>
              <a:rPr lang="en-US" sz="2400" dirty="0">
                <a:effectLst/>
              </a:rPr>
              <a:t> Wives, likewise, be submissive to your own husbands, that even if some do not obey the word, they, without a word, may be won by the conduct of their wives, </a:t>
            </a:r>
            <a:r>
              <a:rPr lang="en-US" sz="2400" baseline="30000" dirty="0">
                <a:effectLst/>
              </a:rPr>
              <a:t>2</a:t>
            </a:r>
            <a:r>
              <a:rPr lang="en-US" sz="2400" dirty="0">
                <a:effectLst/>
              </a:rPr>
              <a:t> when they observe your chaste conduct accompanied by fear.</a:t>
            </a:r>
          </a:p>
        </p:txBody>
      </p:sp>
    </p:spTree>
    <p:extLst>
      <p:ext uri="{BB962C8B-B14F-4D97-AF65-F5344CB8AC3E}">
        <p14:creationId xmlns:p14="http://schemas.microsoft.com/office/powerpoint/2010/main" val="26417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charRg st="220" end="440"/>
                                            </p:txEl>
                                          </p:spTgt>
                                        </p:tgtEl>
                                        <p:attrNameLst>
                                          <p:attrName>style.visibility</p:attrName>
                                        </p:attrNameLst>
                                      </p:cBhvr>
                                      <p:to>
                                        <p:strVal val="visible"/>
                                      </p:to>
                                    </p:set>
                                    <p:animEffect transition="in" filter="fade">
                                      <p:cBhvr>
                                        <p:cTn id="10" dur="500"/>
                                        <p:tgtEl>
                                          <p:spTgt spid="3">
                                            <p:txEl>
                                              <p:charRg st="220" end="4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b="1" u="sng" dirty="0">
                <a:solidFill>
                  <a:srgbClr val="F6C16A"/>
                </a:solidFill>
                <a:effectLst/>
              </a:rPr>
              <a:t>Righteous Influence is Important, but Does Not Remove Individual Responsibility</a:t>
            </a:r>
            <a:endParaRPr lang="en-US" sz="2000" b="1" u="sng" dirty="0">
              <a:solidFill>
                <a:srgbClr val="F6C16A"/>
              </a:solidFill>
              <a:effectLst/>
            </a:endParaRPr>
          </a:p>
          <a:p>
            <a:pPr lvl="1">
              <a:lnSpc>
                <a:spcPct val="90000"/>
              </a:lnSpc>
              <a:buFont typeface="Arial" panose="020B0604020202020204" pitchFamily="34" charset="0"/>
              <a:buChar char="•"/>
              <a:defRPr/>
            </a:pPr>
            <a:endParaRPr lang="en-US" sz="2400" dirty="0">
              <a:effectLst/>
            </a:endParaRPr>
          </a:p>
          <a:p>
            <a:pPr lvl="1">
              <a:lnSpc>
                <a:spcPct val="90000"/>
              </a:lnSpc>
              <a:buFont typeface="Arial" panose="020B0604020202020204" pitchFamily="34" charset="0"/>
              <a:buChar char="•"/>
              <a:defRPr/>
            </a:pPr>
            <a:r>
              <a:rPr lang="en-US" sz="4000" dirty="0">
                <a:effectLst/>
              </a:rPr>
              <a:t>In the Marriage</a:t>
            </a:r>
          </a:p>
          <a:p>
            <a:pPr lvl="1">
              <a:lnSpc>
                <a:spcPct val="90000"/>
              </a:lnSpc>
              <a:buFont typeface="Arial" panose="020B0604020202020204" pitchFamily="34" charset="0"/>
              <a:buChar char="•"/>
              <a:defRPr/>
            </a:pPr>
            <a:r>
              <a:rPr lang="en-US" sz="4000" dirty="0">
                <a:effectLst/>
              </a:rPr>
              <a:t>In the Home</a:t>
            </a:r>
          </a:p>
        </p:txBody>
      </p:sp>
    </p:spTree>
    <p:extLst>
      <p:ext uri="{BB962C8B-B14F-4D97-AF65-F5344CB8AC3E}">
        <p14:creationId xmlns:p14="http://schemas.microsoft.com/office/powerpoint/2010/main" val="1687662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4000" b="1" u="sng" dirty="0">
                <a:solidFill>
                  <a:srgbClr val="F6C16A"/>
                </a:solidFill>
                <a:effectLst/>
              </a:rPr>
              <a:t>In the Home</a:t>
            </a:r>
            <a:endParaRPr lang="en-US" sz="2800" b="1" u="sng" dirty="0">
              <a:solidFill>
                <a:srgbClr val="F6C16A"/>
              </a:solidFill>
              <a:effectLst/>
            </a:endParaRPr>
          </a:p>
          <a:p>
            <a:pPr marL="0" indent="0">
              <a:buNone/>
            </a:pPr>
            <a:r>
              <a:rPr lang="en-US" sz="2800" b="1" dirty="0">
                <a:solidFill>
                  <a:srgbClr val="F6C16A"/>
                </a:solidFill>
                <a:effectLst/>
              </a:rPr>
              <a:t>2 Timothy 1:5</a:t>
            </a:r>
            <a:endParaRPr lang="en-US" sz="2800" dirty="0">
              <a:solidFill>
                <a:srgbClr val="F6C16A"/>
              </a:solidFill>
              <a:effectLst/>
            </a:endParaRPr>
          </a:p>
          <a:p>
            <a:pPr marL="349250" lvl="1" indent="0">
              <a:lnSpc>
                <a:spcPct val="90000"/>
              </a:lnSpc>
              <a:buNone/>
              <a:defRPr/>
            </a:pPr>
            <a:r>
              <a:rPr lang="en-US" sz="2400" baseline="30000" dirty="0">
                <a:effectLst/>
              </a:rPr>
              <a:t>5 </a:t>
            </a:r>
            <a:r>
              <a:rPr lang="en-US" sz="2400" dirty="0">
                <a:effectLst/>
              </a:rPr>
              <a:t>when I call to remembrance the genuine faith that is in you, which dwelt first in your grandmother Lois and your mother Eunice, and I am persuaded is in you also.</a:t>
            </a:r>
          </a:p>
          <a:p>
            <a:pPr marL="0" indent="0">
              <a:buNone/>
            </a:pPr>
            <a:r>
              <a:rPr lang="en-US" sz="2800" b="1" dirty="0">
                <a:solidFill>
                  <a:srgbClr val="F6C16A"/>
                </a:solidFill>
                <a:effectLst/>
              </a:rPr>
              <a:t>2 Timothy 3:14-15</a:t>
            </a:r>
            <a:endParaRPr lang="en-US" sz="2800" dirty="0">
              <a:solidFill>
                <a:srgbClr val="F6C16A"/>
              </a:solidFill>
              <a:effectLst/>
            </a:endParaRPr>
          </a:p>
          <a:p>
            <a:pPr marL="349250" lvl="1" indent="0">
              <a:lnSpc>
                <a:spcPct val="90000"/>
              </a:lnSpc>
              <a:buNone/>
              <a:defRPr/>
            </a:pPr>
            <a:r>
              <a:rPr lang="en-US" sz="2400" baseline="30000" dirty="0">
                <a:effectLst/>
              </a:rPr>
              <a:t>14</a:t>
            </a:r>
            <a:r>
              <a:rPr lang="en-US" sz="2400" dirty="0">
                <a:effectLst/>
              </a:rPr>
              <a:t> But you must continue in the things which you have learned and been assured of, knowing from whom you have learned them, </a:t>
            </a:r>
            <a:r>
              <a:rPr lang="en-US" sz="2400" baseline="30000" dirty="0">
                <a:effectLst/>
              </a:rPr>
              <a:t>15</a:t>
            </a:r>
            <a:r>
              <a:rPr lang="en-US" sz="2400" dirty="0">
                <a:effectLst/>
              </a:rPr>
              <a:t> and that from childhood you have known the Holy Scriptures, which are able to make you wise for salvation through faith which is in Christ Jesus. </a:t>
            </a:r>
          </a:p>
        </p:txBody>
      </p:sp>
    </p:spTree>
    <p:extLst>
      <p:ext uri="{BB962C8B-B14F-4D97-AF65-F5344CB8AC3E}">
        <p14:creationId xmlns:p14="http://schemas.microsoft.com/office/powerpoint/2010/main" val="6679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1272</TotalTime>
  <Words>2246</Words>
  <Application>Microsoft Office PowerPoint</Application>
  <PresentationFormat>On-screen Show (4:3)</PresentationFormat>
  <Paragraphs>111</Paragraphs>
  <Slides>31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31</vt:i4>
      </vt:variant>
    </vt:vector>
  </HeadingPairs>
  <TitlesOfParts>
    <vt:vector size="35" baseType="lpstr">
      <vt:lpstr>Arial</vt:lpstr>
      <vt:lpstr>Calisto MT</vt:lpstr>
      <vt:lpstr>Story</vt:lpstr>
      <vt:lpstr>1_Story</vt:lpstr>
      <vt:lpstr>PowerPoint Presentation</vt:lpstr>
      <vt:lpstr>Righteous  by  Association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Silver Ridge Resources,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sdf</dc:title>
  <dc:creator>Tyler Hogland</dc:creator>
  <cp:lastModifiedBy>Tyler Hogland</cp:lastModifiedBy>
  <cp:revision>26</cp:revision>
  <dcterms:created xsi:type="dcterms:W3CDTF">2017-03-12T05:38:45Z</dcterms:created>
  <dcterms:modified xsi:type="dcterms:W3CDTF">2023-08-06T06:59:42Z</dcterms:modified>
</cp:coreProperties>
</file>