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69"/>
  </p:normalViewPr>
  <p:slideViewPr>
    <p:cSldViewPr snapToGrid="0">
      <p:cViewPr varScale="1">
        <p:scale>
          <a:sx n="102" d="100"/>
          <a:sy n="10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9B93C-B517-8748-5366-7A17B03D3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EFC12-FDFA-C5C1-BB66-A6FD122E4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98B4-7D0E-9C46-E081-BA1EFC0D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CECA-7E27-8147-B408-7FAC25B98BF8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D3653-1131-A78C-968B-2CB56E629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DDF19-BE6E-971F-7BCE-68CE480A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169-F7B1-6142-A1DC-1D21797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8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D7AED-F972-FBEE-B1C4-11F47212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8FD4C-235D-3E08-4760-24894ACF7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5511D-43D2-0370-7039-80BCD0EC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CECA-7E27-8147-B408-7FAC25B98BF8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4DE52-E870-6AFF-31B0-8E55437A1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72B58-2E49-E632-0F82-F9F799BA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169-F7B1-6142-A1DC-1D21797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9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A00E8-53ED-AD93-14D7-552CC9145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A24C8-284B-AB1E-4EFE-1BC7E0B8E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4FE6-F58E-3DED-3408-C0FC007F1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CECA-7E27-8147-B408-7FAC25B98BF8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87C80-6505-0E64-8CFC-EC8C184C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A4C59-E545-F86A-4256-B80F8FA7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169-F7B1-6142-A1DC-1D21797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8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B13DF-CA1C-CC5E-A5A2-3EFDC0854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71921-C2B4-CE7F-E47A-B5C00C123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F8CC4-B085-9342-E0EE-2C00045D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CECA-7E27-8147-B408-7FAC25B98BF8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0E3E0-7864-A050-011F-7AC9BBEA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7783-5FF0-4A6C-3DD1-D9BBCC91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169-F7B1-6142-A1DC-1D21797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8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BE6DB-D2D2-6788-8629-16FAFD80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2FEB4-8006-E416-AEAE-F2E04B9DD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6E718-605B-F8EB-59C1-5952CE75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CECA-7E27-8147-B408-7FAC25B98BF8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89CA2-0DD6-C39F-FD3B-FC38C8CF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7DE72-CC15-9D3A-D7AD-E0C1BADA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169-F7B1-6142-A1DC-1D21797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7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5B5D-E089-6A09-885E-85B57D599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D6D4C-34D3-21BE-9BE1-D1A06DB42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9E20B-A984-B4FE-5017-329D2116C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05812-A51B-3DC4-FC3E-B85FB1B45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CECA-7E27-8147-B408-7FAC25B98BF8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2E090-B732-2F14-7EC2-AA2A55B8A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5A3B6-3045-5311-44A0-1A6AC227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169-F7B1-6142-A1DC-1D21797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4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60CD4-EAE7-4937-5833-E0EA032E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2BED6-A296-ED48-BA94-7A0248D40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98792-C4BA-F752-5286-416A63786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CACCB-3C98-D4ED-30C8-B2B260FCC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DA7D12-FF3B-7BEE-DCBE-0408BCD29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8E4429-E6DE-D016-A673-B09A3AC2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CECA-7E27-8147-B408-7FAC25B98BF8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9A54DE-9DC7-76CE-BBC7-5F09C8A9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56C31D-A407-EEC7-B68C-9EFCB0AC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169-F7B1-6142-A1DC-1D21797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016B-2D6A-DA38-D82D-C41003176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FA7DB-69F7-9B02-BC13-B3E74B5F2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CECA-7E27-8147-B408-7FAC25B98BF8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BCE0A-84D7-6365-5A01-105322E87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5ED41-3A33-A194-E87A-8063D8A1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169-F7B1-6142-A1DC-1D21797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3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D22995-ADF0-0A82-27B9-B68CCE502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CECA-7E27-8147-B408-7FAC25B98BF8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69B47-F04A-DE59-A917-1709210A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30F0D-DD27-FB64-C93C-64D3DBA2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169-F7B1-6142-A1DC-1D21797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4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F67D-54C3-7143-27E0-A2B360D77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4FC3E-8404-B36B-7A0E-0788BAC85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F8D5F-6AB6-5FC8-6ED6-7C0AA7FF7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79A47-B0D6-D997-F0DB-A249DFB8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CECA-7E27-8147-B408-7FAC25B98BF8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45D2C-983E-8898-E704-1E21B732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E2FA0-D064-1C25-2964-1FFF1BAE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169-F7B1-6142-A1DC-1D21797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2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0D716-3B13-0D99-343D-82E965FD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F08882-D831-AAF9-312C-01B779002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2522A-C480-10F9-76AC-12955E364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5B724-3098-1961-FDC4-E6231628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CECA-7E27-8147-B408-7FAC25B98BF8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B35F8-DB6E-5EF2-2A0F-C28197F3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63D78-BA9E-5116-CD03-60DB1E28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169-F7B1-6142-A1DC-1D21797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F90873-3CE9-1DC6-9E5A-D4E3110D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FEAC3-500E-8332-C770-7698DABEB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6FC5C-519B-A501-5772-671F7C856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0CECA-7E27-8147-B408-7FAC25B98BF8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5FA03-3547-FC1F-DF72-21D9DA672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89735-A97A-504D-8CA5-FAF017D57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EA169-F7B1-6142-A1DC-1D21797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5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2DB8-FFE7-E4CA-2952-7C5AB1FC0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396A4-B46C-9A20-BF14-E72956BDB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4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asino chips&#10;&#10;Description automatically generated">
            <a:extLst>
              <a:ext uri="{FF2B5EF4-FFF2-40B4-BE49-F238E27FC236}">
                <a16:creationId xmlns:a16="http://schemas.microsoft.com/office/drawing/2014/main" id="{ECE649ED-FC6B-9813-AF91-317E8A3FA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B448FC-E4A0-A7C0-2AB2-AE3317B70178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20252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31BCA-9851-EAE7-AD7E-A8C7A77DB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730" y="284191"/>
            <a:ext cx="9544697" cy="11179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0DB0B-0074-F9AA-511B-F9F41D34C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7"/>
            <a:ext cx="11353800" cy="480218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 is Covetousness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Ephesians 5:3, 5; 1 Timothy 6:9-10;       Colossians 3:5; Luke 12:15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is Stealing by Con</a:t>
            </a:r>
            <a:r>
              <a:rPr lang="en-US" sz="4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Ephesians 4:28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is Destructive in Nature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Timothy 6:9-10; Matthew 7:16-18</a:t>
            </a:r>
          </a:p>
        </p:txBody>
      </p:sp>
    </p:spTree>
    <p:extLst>
      <p:ext uri="{BB962C8B-B14F-4D97-AF65-F5344CB8AC3E}">
        <p14:creationId xmlns:p14="http://schemas.microsoft.com/office/powerpoint/2010/main" val="4211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asino chips&#10;&#10;Description automatically generated">
            <a:extLst>
              <a:ext uri="{FF2B5EF4-FFF2-40B4-BE49-F238E27FC236}">
                <a16:creationId xmlns:a16="http://schemas.microsoft.com/office/drawing/2014/main" id="{ECE649ED-FC6B-9813-AF91-317E8A3FA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B448FC-E4A0-A7C0-2AB2-AE3317B70178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20252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31BCA-9851-EAE7-AD7E-A8C7A77DB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730" y="284191"/>
            <a:ext cx="9544697" cy="11179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0DB0B-0074-F9AA-511B-F9F41D34C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7"/>
            <a:ext cx="11353800" cy="480218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 Violates the Principle of Work Ethic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Thessalonians 3:6-12; 1 Thessalonians 4:11-12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Violates the Principle of Good Stewardship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Luke 16:9-13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Violates the Principle of Love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Matthew 22:39; Luke 6:31; Romans 13:8-10</a:t>
            </a:r>
            <a:endParaRPr lang="en-US" sz="3600" dirty="0">
              <a:solidFill>
                <a:srgbClr val="FFC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6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asino game&#10;&#10;Description automatically generated">
            <a:extLst>
              <a:ext uri="{FF2B5EF4-FFF2-40B4-BE49-F238E27FC236}">
                <a16:creationId xmlns:a16="http://schemas.microsoft.com/office/drawing/2014/main" id="{E23592CE-D768-3A30-E416-6D5A6C27B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0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asino game&#10;&#10;Description automatically generated">
            <a:extLst>
              <a:ext uri="{FF2B5EF4-FFF2-40B4-BE49-F238E27FC236}">
                <a16:creationId xmlns:a16="http://schemas.microsoft.com/office/drawing/2014/main" id="{E23592CE-D768-3A30-E416-6D5A6C27B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6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asino chips&#10;&#10;Description automatically generated">
            <a:extLst>
              <a:ext uri="{FF2B5EF4-FFF2-40B4-BE49-F238E27FC236}">
                <a16:creationId xmlns:a16="http://schemas.microsoft.com/office/drawing/2014/main" id="{ECE649ED-FC6B-9813-AF91-317E8A3FA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B448FC-E4A0-A7C0-2AB2-AE3317B70178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20252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background with yellow letters&#10;&#10;Description automatically generated">
            <a:extLst>
              <a:ext uri="{FF2B5EF4-FFF2-40B4-BE49-F238E27FC236}">
                <a16:creationId xmlns:a16="http://schemas.microsoft.com/office/drawing/2014/main" id="{E08AC749-CBE4-163F-88FA-383ED48D3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390"/>
            <a:ext cx="7772400" cy="11179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0DB0B-0074-F9AA-511B-F9F41D34C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7"/>
            <a:ext cx="11353800" cy="480218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“play games of chance for money; bet” (New Oxford American Dictionary)</a:t>
            </a:r>
          </a:p>
          <a:p>
            <a:r>
              <a:rPr lang="en-US" sz="3200" dirty="0">
                <a:solidFill>
                  <a:schemeClr val="bg1"/>
                </a:solidFill>
              </a:rPr>
              <a:t>“to stake or risk money, or anything of value, on the outcome of something involving chance” (</a:t>
            </a:r>
            <a:r>
              <a:rPr lang="en-US" sz="3200" dirty="0" err="1">
                <a:solidFill>
                  <a:schemeClr val="bg1"/>
                </a:solidFill>
              </a:rPr>
              <a:t>dictionary.com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“gambling, the betting or staking of something of value, with consciousness of risk and hope of gain, on the outcome of a game, a contest, or an uncertain event whose result may be determined by chance or accident or have an unexpected result by reason of the bettor’s miscalculation.” (Encyclopedia Britannica) </a:t>
            </a:r>
          </a:p>
        </p:txBody>
      </p:sp>
    </p:spTree>
    <p:extLst>
      <p:ext uri="{BB962C8B-B14F-4D97-AF65-F5344CB8AC3E}">
        <p14:creationId xmlns:p14="http://schemas.microsoft.com/office/powerpoint/2010/main" val="39113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asino chips&#10;&#10;Description automatically generated">
            <a:extLst>
              <a:ext uri="{FF2B5EF4-FFF2-40B4-BE49-F238E27FC236}">
                <a16:creationId xmlns:a16="http://schemas.microsoft.com/office/drawing/2014/main" id="{ECE649ED-FC6B-9813-AF91-317E8A3FA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B448FC-E4A0-A7C0-2AB2-AE3317B70178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20252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background with yellow letters&#10;&#10;Description automatically generated">
            <a:extLst>
              <a:ext uri="{FF2B5EF4-FFF2-40B4-BE49-F238E27FC236}">
                <a16:creationId xmlns:a16="http://schemas.microsoft.com/office/drawing/2014/main" id="{E08AC749-CBE4-163F-88FA-383ED48D3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390"/>
            <a:ext cx="7772400" cy="11179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0DB0B-0074-F9AA-511B-F9F41D34C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7"/>
            <a:ext cx="11353800" cy="480218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</a:rPr>
              <a:t>Elements Included in Gambling</a:t>
            </a:r>
          </a:p>
          <a:p>
            <a:pPr marL="228600" lvl="1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</a:rPr>
              <a:t>An event or outcome that is uncertain and determined by chance.</a:t>
            </a:r>
          </a:p>
          <a:p>
            <a:pPr marL="228600" lvl="1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</a:rPr>
              <a:t>A staking of something upon the matter of chance with hope for gain.</a:t>
            </a:r>
          </a:p>
          <a:p>
            <a:pPr marL="228600" lvl="1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</a:rPr>
              <a:t>A winner that gains at the expense of the loser based upon the outcome by chance.</a:t>
            </a:r>
          </a:p>
        </p:txBody>
      </p:sp>
    </p:spTree>
    <p:extLst>
      <p:ext uri="{BB962C8B-B14F-4D97-AF65-F5344CB8AC3E}">
        <p14:creationId xmlns:p14="http://schemas.microsoft.com/office/powerpoint/2010/main" val="47908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asino chips&#10;&#10;Description automatically generated">
            <a:extLst>
              <a:ext uri="{FF2B5EF4-FFF2-40B4-BE49-F238E27FC236}">
                <a16:creationId xmlns:a16="http://schemas.microsoft.com/office/drawing/2014/main" id="{ECE649ED-FC6B-9813-AF91-317E8A3FA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B448FC-E4A0-A7C0-2AB2-AE3317B70178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20252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B554A-944B-5129-F81F-149E78DB2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391"/>
            <a:ext cx="11729925" cy="11179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0DB0B-0074-F9AA-511B-F9F41D34C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7"/>
            <a:ext cx="11353800" cy="480218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</a:rPr>
              <a:t>Efforts for Financial Increase</a:t>
            </a:r>
          </a:p>
          <a:p>
            <a:pPr marL="228600" lvl="1">
              <a:spcBef>
                <a:spcPts val="0"/>
              </a:spcBef>
            </a:pPr>
            <a:r>
              <a:rPr lang="en-US" sz="36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Gambling is not wrong because it constitutes an effort to make financial gain</a:t>
            </a: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Luke 10:7; Proverbs 10:4-5; 13:11</a:t>
            </a:r>
          </a:p>
          <a:p>
            <a:pPr marL="228600" lvl="1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Three Methods of Transferring Money/Property:</a:t>
            </a:r>
          </a:p>
          <a:p>
            <a:pPr marL="685800" lvl="2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Work – </a:t>
            </a:r>
            <a:r>
              <a:rPr lang="en-US" sz="3600" dirty="0">
                <a:solidFill>
                  <a:srgbClr val="FFC000"/>
                </a:solidFill>
                <a:cs typeface="Times New Roman" panose="02020603050405020304" pitchFamily="18" charset="0"/>
              </a:rPr>
              <a:t>Luke 10:7</a:t>
            </a:r>
          </a:p>
          <a:p>
            <a:pPr marL="685800" lvl="2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Exchange – </a:t>
            </a:r>
            <a:r>
              <a:rPr lang="en-US" sz="3600" dirty="0">
                <a:solidFill>
                  <a:srgbClr val="FFC000"/>
                </a:solidFill>
                <a:cs typeface="Times New Roman" panose="02020603050405020304" pitchFamily="18" charset="0"/>
              </a:rPr>
              <a:t>James 4:13, 15</a:t>
            </a:r>
          </a:p>
          <a:p>
            <a:pPr marL="685800" lvl="2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Gift – </a:t>
            </a:r>
            <a:r>
              <a:rPr lang="en-US" sz="3600" dirty="0">
                <a:solidFill>
                  <a:srgbClr val="FFC000"/>
                </a:solidFill>
                <a:cs typeface="Times New Roman" panose="02020603050405020304" pitchFamily="18" charset="0"/>
              </a:rPr>
              <a:t>1 Timothy 6:18; Numbers 27:1-11 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(inheritance)</a:t>
            </a:r>
          </a:p>
        </p:txBody>
      </p:sp>
    </p:spTree>
    <p:extLst>
      <p:ext uri="{BB962C8B-B14F-4D97-AF65-F5344CB8AC3E}">
        <p14:creationId xmlns:p14="http://schemas.microsoft.com/office/powerpoint/2010/main" val="31754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asino chips&#10;&#10;Description automatically generated">
            <a:extLst>
              <a:ext uri="{FF2B5EF4-FFF2-40B4-BE49-F238E27FC236}">
                <a16:creationId xmlns:a16="http://schemas.microsoft.com/office/drawing/2014/main" id="{ECE649ED-FC6B-9813-AF91-317E8A3FA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B448FC-E4A0-A7C0-2AB2-AE3317B70178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20252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B554A-944B-5129-F81F-149E78DB2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391"/>
            <a:ext cx="11729925" cy="11179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0DB0B-0074-F9AA-511B-F9F41D34C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7"/>
            <a:ext cx="11353800" cy="480218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</a:rPr>
              <a:t>Taking Risk</a:t>
            </a:r>
          </a:p>
          <a:p>
            <a:pPr>
              <a:spcBef>
                <a:spcPts val="0"/>
              </a:spcBef>
            </a:pPr>
            <a:r>
              <a:rPr lang="en-US" sz="3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Gambling is not wrong simply because it involves risk.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6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9:11-12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time and chance.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Farming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6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Genesis 8:22 – 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uncertainty to yield, but natural law.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Buying Insurance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buying financial protection.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Investing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6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25:27 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buying and selling of value, both stand to gain.</a:t>
            </a:r>
          </a:p>
        </p:txBody>
      </p:sp>
    </p:spTree>
    <p:extLst>
      <p:ext uri="{BB962C8B-B14F-4D97-AF65-F5344CB8AC3E}">
        <p14:creationId xmlns:p14="http://schemas.microsoft.com/office/powerpoint/2010/main" val="165214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asino chips&#10;&#10;Description automatically generated">
            <a:extLst>
              <a:ext uri="{FF2B5EF4-FFF2-40B4-BE49-F238E27FC236}">
                <a16:creationId xmlns:a16="http://schemas.microsoft.com/office/drawing/2014/main" id="{ECE649ED-FC6B-9813-AF91-317E8A3FA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B448FC-E4A0-A7C0-2AB2-AE3317B70178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20252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B554A-944B-5129-F81F-149E78DB2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391"/>
            <a:ext cx="11729925" cy="11179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0DB0B-0074-F9AA-511B-F9F41D34C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7"/>
            <a:ext cx="11353800" cy="480218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</a:rPr>
              <a:t>The Degree of Gambling</a:t>
            </a:r>
          </a:p>
          <a:p>
            <a:pPr>
              <a:spcBef>
                <a:spcPts val="0"/>
              </a:spcBef>
            </a:pPr>
            <a:r>
              <a:rPr lang="en-US" sz="36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is the principle of gambling that is wrong, not the amount </a:t>
            </a: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Thessalonians 5:21-22; 1 Peter 1:15-16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Legality </a:t>
            </a:r>
            <a:r>
              <a:rPr lang="en-US" sz="4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6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Romans 13:1-2; Acts 5:29</a:t>
            </a:r>
            <a:endParaRPr lang="en-US" sz="4000" dirty="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6538" lvl="1" indent="-236538">
              <a:spcBef>
                <a:spcPts val="0"/>
              </a:spcBef>
            </a:pPr>
            <a:r>
              <a:rPr lang="en-US" sz="36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requirement by God must be met even if the government forbids it.</a:t>
            </a:r>
          </a:p>
          <a:p>
            <a:pPr marL="236538" lvl="1" indent="-236538">
              <a:spcBef>
                <a:spcPts val="0"/>
              </a:spcBef>
            </a:pPr>
            <a:r>
              <a:rPr lang="en-US" sz="36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prohibition by God must be avoided even if the government requires it or allows it. </a:t>
            </a:r>
          </a:p>
        </p:txBody>
      </p:sp>
    </p:spTree>
    <p:extLst>
      <p:ext uri="{BB962C8B-B14F-4D97-AF65-F5344CB8AC3E}">
        <p14:creationId xmlns:p14="http://schemas.microsoft.com/office/powerpoint/2010/main" val="40200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asino chips&#10;&#10;Description automatically generated">
            <a:extLst>
              <a:ext uri="{FF2B5EF4-FFF2-40B4-BE49-F238E27FC236}">
                <a16:creationId xmlns:a16="http://schemas.microsoft.com/office/drawing/2014/main" id="{ECE649ED-FC6B-9813-AF91-317E8A3FA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B448FC-E4A0-A7C0-2AB2-AE3317B70178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20252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4B2FB-825D-8E2E-7AAC-B661EAA71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075" y="284193"/>
            <a:ext cx="11729914" cy="11179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0DB0B-0074-F9AA-511B-F9F41D34C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7"/>
            <a:ext cx="11353800" cy="480218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Bible doesn’t say specifically, “Gambling is a sin,” so it is okay?</a:t>
            </a:r>
            <a:endParaRPr lang="en-US" sz="40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Argument from ignorance</a:t>
            </a:r>
            <a:r>
              <a:rPr lang="en-US" sz="3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/immaturity – </a:t>
            </a:r>
            <a:r>
              <a:rPr lang="en-US" sz="36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Hebrews 5:14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things are to be tested by </a:t>
            </a:r>
            <a:r>
              <a:rPr lang="en-US" sz="3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scriptural principles</a:t>
            </a: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              </a:t>
            </a: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Thessalonians 5:19-22</a:t>
            </a:r>
            <a:endParaRPr lang="en-US" sz="3200" dirty="0">
              <a:solidFill>
                <a:srgbClr val="FFC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2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asino chips&#10;&#10;Description automatically generated">
            <a:extLst>
              <a:ext uri="{FF2B5EF4-FFF2-40B4-BE49-F238E27FC236}">
                <a16:creationId xmlns:a16="http://schemas.microsoft.com/office/drawing/2014/main" id="{ECE649ED-FC6B-9813-AF91-317E8A3FA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B448FC-E4A0-A7C0-2AB2-AE3317B70178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20252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4B2FB-825D-8E2E-7AAC-B661EAA71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075" y="284193"/>
            <a:ext cx="11729914" cy="11179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0DB0B-0074-F9AA-511B-F9F41D34C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7"/>
            <a:ext cx="11353800" cy="480218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Bible does not limit itself to explicit prohibition.</a:t>
            </a:r>
            <a:endParaRPr lang="en-US" sz="40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Example – </a:t>
            </a: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Hebrews 7:12-14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 are many things the Bible does not explicitly state as being sinful that we know are sinful.</a:t>
            </a:r>
          </a:p>
          <a:p>
            <a:pPr lvl="1">
              <a:spcBef>
                <a:spcPts val="0"/>
              </a:spcBef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Galatians 5:1</a:t>
            </a:r>
            <a:r>
              <a:rPr lang="en-US" sz="36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9-21 </a:t>
            </a:r>
            <a:r>
              <a:rPr lang="en-US" sz="3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6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“and the like”</a:t>
            </a:r>
          </a:p>
          <a:p>
            <a:pPr lvl="1">
              <a:spcBef>
                <a:spcPts val="0"/>
              </a:spcBef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Thessalonians 5:22 </a:t>
            </a: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6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“every form of evil”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 is a necessary conclusion that gambling is sinful.</a:t>
            </a:r>
            <a:endParaRPr lang="en-US" sz="3200" b="1" i="1" dirty="0">
              <a:solidFill>
                <a:srgbClr val="FFC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493</Words>
  <Application>Microsoft Macintosh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3</cp:revision>
  <dcterms:created xsi:type="dcterms:W3CDTF">2023-10-24T19:44:00Z</dcterms:created>
  <dcterms:modified xsi:type="dcterms:W3CDTF">2023-10-28T16:58:02Z</dcterms:modified>
</cp:coreProperties>
</file>